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4" r:id="rId1"/>
  </p:sldMasterIdLst>
  <p:notesMasterIdLst>
    <p:notesMasterId r:id="rId20"/>
  </p:notesMasterIdLst>
  <p:sldIdLst>
    <p:sldId id="256" r:id="rId2"/>
    <p:sldId id="273" r:id="rId3"/>
    <p:sldId id="270" r:id="rId4"/>
    <p:sldId id="269" r:id="rId5"/>
    <p:sldId id="257" r:id="rId6"/>
    <p:sldId id="258" r:id="rId7"/>
    <p:sldId id="259" r:id="rId8"/>
    <p:sldId id="260" r:id="rId9"/>
    <p:sldId id="261" r:id="rId10"/>
    <p:sldId id="271" r:id="rId11"/>
    <p:sldId id="262" r:id="rId12"/>
    <p:sldId id="263" r:id="rId13"/>
    <p:sldId id="264" r:id="rId14"/>
    <p:sldId id="268" r:id="rId15"/>
    <p:sldId id="272" r:id="rId16"/>
    <p:sldId id="274" r:id="rId17"/>
    <p:sldId id="275" r:id="rId18"/>
    <p:sldId id="265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4B3203-ECA9-4F8F-99C4-D005829FCB7F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48372C-C7BB-4C6D-BF4C-34387D883C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8166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48372C-C7BB-4C6D-BF4C-34387D883CF7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10641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47800"/>
            <a:ext cx="7086600" cy="1470025"/>
          </a:xfrm>
        </p:spPr>
        <p:txBody>
          <a:bodyPr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52800" y="2946400"/>
            <a:ext cx="4432300" cy="1752600"/>
          </a:xfrm>
        </p:spPr>
        <p:txBody>
          <a:bodyPr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6521824"/>
            <a:ext cx="2133600" cy="259976"/>
          </a:xfrm>
        </p:spPr>
        <p:txBody>
          <a:bodyPr/>
          <a:lstStyle>
            <a:lvl1pPr algn="r">
              <a:defRPr/>
            </a:lvl1pPr>
          </a:lstStyle>
          <a:p>
            <a:fld id="{1C121A90-EE85-44AA-A9B2-571B93200565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521824"/>
            <a:ext cx="2895600" cy="259976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4400" y="6293224"/>
            <a:ext cx="609600" cy="259976"/>
          </a:xfrm>
        </p:spPr>
        <p:txBody>
          <a:bodyPr/>
          <a:lstStyle>
            <a:lvl1pPr algn="ctr">
              <a:defRPr/>
            </a:lvl1pPr>
          </a:lstStyle>
          <a:p>
            <a:fld id="{9834BD0D-112C-47F6-BBB6-C2A9B5489E49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685798" y="0"/>
            <a:ext cx="8001004" cy="7950200"/>
            <a:chOff x="685798" y="0"/>
            <a:chExt cx="8001004" cy="7950200"/>
          </a:xfrm>
        </p:grpSpPr>
        <p:sp>
          <p:nvSpPr>
            <p:cNvPr id="8" name="Pie 7"/>
            <p:cNvSpPr/>
            <p:nvPr/>
          </p:nvSpPr>
          <p:spPr>
            <a:xfrm flipH="1" flipV="1">
              <a:off x="1257300" y="5778500"/>
              <a:ext cx="2171700" cy="2171700"/>
            </a:xfrm>
            <a:prstGeom prst="pie">
              <a:avLst>
                <a:gd name="adj1" fmla="val 0"/>
                <a:gd name="adj2" fmla="val 10800000"/>
              </a:avLst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grpSp>
          <p:nvGrpSpPr>
            <p:cNvPr id="9" name="Group 52"/>
            <p:cNvGrpSpPr/>
            <p:nvPr/>
          </p:nvGrpSpPr>
          <p:grpSpPr>
            <a:xfrm>
              <a:off x="685798" y="0"/>
              <a:ext cx="8001004" cy="6855714"/>
              <a:chOff x="685798" y="0"/>
              <a:chExt cx="8001004" cy="6855714"/>
            </a:xfrm>
          </p:grpSpPr>
          <p:sp>
            <p:nvSpPr>
              <p:cNvPr id="10" name="Freeform 9"/>
              <p:cNvSpPr/>
              <p:nvPr/>
            </p:nvSpPr>
            <p:spPr>
              <a:xfrm>
                <a:off x="685798" y="5880101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2590800" y="5181600"/>
                <a:ext cx="914400" cy="914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2" name="Oval 11"/>
              <p:cNvSpPr/>
              <p:nvPr/>
            </p:nvSpPr>
            <p:spPr>
              <a:xfrm>
                <a:off x="838200" y="57912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2362200" y="59436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4" name="Oval 13"/>
              <p:cNvSpPr/>
              <p:nvPr/>
            </p:nvSpPr>
            <p:spPr>
              <a:xfrm>
                <a:off x="1676400" y="56261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1981200" y="5334000"/>
                <a:ext cx="355600" cy="3556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6" name="Oval 15"/>
              <p:cNvSpPr/>
              <p:nvPr/>
            </p:nvSpPr>
            <p:spPr>
              <a:xfrm>
                <a:off x="1943100" y="55626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7" name="Oval 16"/>
              <p:cNvSpPr/>
              <p:nvPr/>
            </p:nvSpPr>
            <p:spPr>
              <a:xfrm>
                <a:off x="2362200" y="50292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8" name="Oval 17"/>
              <p:cNvSpPr/>
              <p:nvPr/>
            </p:nvSpPr>
            <p:spPr>
              <a:xfrm>
                <a:off x="3009900" y="4419600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9" name="Oval 18"/>
              <p:cNvSpPr/>
              <p:nvPr/>
            </p:nvSpPr>
            <p:spPr>
              <a:xfrm>
                <a:off x="2971800" y="46482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0" name="Oval 19"/>
              <p:cNvSpPr/>
              <p:nvPr/>
            </p:nvSpPr>
            <p:spPr>
              <a:xfrm>
                <a:off x="3314700" y="4724400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1" name="Oval 20"/>
              <p:cNvSpPr/>
              <p:nvPr/>
            </p:nvSpPr>
            <p:spPr>
              <a:xfrm>
                <a:off x="3619500" y="50292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2" name="Oval 21"/>
              <p:cNvSpPr/>
              <p:nvPr/>
            </p:nvSpPr>
            <p:spPr>
              <a:xfrm>
                <a:off x="13843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3" name="Oval 22"/>
              <p:cNvSpPr/>
              <p:nvPr/>
            </p:nvSpPr>
            <p:spPr>
              <a:xfrm>
                <a:off x="3505200" y="52578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4" name="Oval 23"/>
              <p:cNvSpPr/>
              <p:nvPr/>
            </p:nvSpPr>
            <p:spPr>
              <a:xfrm>
                <a:off x="1295400" y="56642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5" name="Oval 24"/>
              <p:cNvSpPr/>
              <p:nvPr/>
            </p:nvSpPr>
            <p:spPr>
              <a:xfrm>
                <a:off x="1447800" y="5511800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6" name="Oval 25"/>
              <p:cNvSpPr/>
              <p:nvPr/>
            </p:nvSpPr>
            <p:spPr>
              <a:xfrm>
                <a:off x="16002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7" name="Oval 26"/>
              <p:cNvSpPr/>
              <p:nvPr/>
            </p:nvSpPr>
            <p:spPr>
              <a:xfrm>
                <a:off x="3352800" y="5943600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8" name="Freeform 27"/>
              <p:cNvSpPr/>
              <p:nvPr/>
            </p:nvSpPr>
            <p:spPr>
              <a:xfrm flipV="1">
                <a:off x="5486400" y="0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9" name="Oval 28"/>
              <p:cNvSpPr/>
              <p:nvPr/>
            </p:nvSpPr>
            <p:spPr>
              <a:xfrm flipV="1">
                <a:off x="7391402" y="759714"/>
                <a:ext cx="914400" cy="9144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0" name="Oval 29"/>
              <p:cNvSpPr/>
              <p:nvPr/>
            </p:nvSpPr>
            <p:spPr>
              <a:xfrm flipV="1">
                <a:off x="5638802" y="6073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1" name="Oval 30"/>
              <p:cNvSpPr/>
              <p:nvPr/>
            </p:nvSpPr>
            <p:spPr>
              <a:xfrm flipV="1">
                <a:off x="7162802" y="1501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2" name="Oval 31"/>
              <p:cNvSpPr/>
              <p:nvPr/>
            </p:nvSpPr>
            <p:spPr>
              <a:xfrm flipV="1">
                <a:off x="6477002" y="7724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3" name="Oval 32"/>
              <p:cNvSpPr/>
              <p:nvPr/>
            </p:nvSpPr>
            <p:spPr>
              <a:xfrm flipV="1">
                <a:off x="6781802" y="11661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4" name="Oval 33"/>
              <p:cNvSpPr/>
              <p:nvPr/>
            </p:nvSpPr>
            <p:spPr>
              <a:xfrm flipV="1">
                <a:off x="6743702" y="8613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5" name="Oval 34"/>
              <p:cNvSpPr/>
              <p:nvPr/>
            </p:nvSpPr>
            <p:spPr>
              <a:xfrm flipV="1">
                <a:off x="7162802" y="10645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6" name="Oval 35"/>
              <p:cNvSpPr/>
              <p:nvPr/>
            </p:nvSpPr>
            <p:spPr>
              <a:xfrm flipV="1">
                <a:off x="7810502" y="20805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7" name="Oval 36"/>
              <p:cNvSpPr/>
              <p:nvPr/>
            </p:nvSpPr>
            <p:spPr>
              <a:xfrm flipV="1">
                <a:off x="7772402" y="17757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8" name="Oval 37"/>
              <p:cNvSpPr/>
              <p:nvPr/>
            </p:nvSpPr>
            <p:spPr>
              <a:xfrm flipV="1">
                <a:off x="8115302" y="1928114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9" name="Oval 38"/>
              <p:cNvSpPr/>
              <p:nvPr/>
            </p:nvSpPr>
            <p:spPr>
              <a:xfrm flipV="1">
                <a:off x="8420102" y="16233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0" name="Oval 39"/>
              <p:cNvSpPr/>
              <p:nvPr/>
            </p:nvSpPr>
            <p:spPr>
              <a:xfrm flipV="1">
                <a:off x="61849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1" name="Oval 40"/>
              <p:cNvSpPr/>
              <p:nvPr/>
            </p:nvSpPr>
            <p:spPr>
              <a:xfrm flipV="1">
                <a:off x="8305802" y="13947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2" name="Oval 41"/>
              <p:cNvSpPr/>
              <p:nvPr/>
            </p:nvSpPr>
            <p:spPr>
              <a:xfrm flipV="1">
                <a:off x="6096002" y="10645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3" name="Oval 42"/>
              <p:cNvSpPr/>
              <p:nvPr/>
            </p:nvSpPr>
            <p:spPr>
              <a:xfrm flipV="1">
                <a:off x="6248402" y="12169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4" name="Oval 43"/>
              <p:cNvSpPr/>
              <p:nvPr/>
            </p:nvSpPr>
            <p:spPr>
              <a:xfrm flipV="1">
                <a:off x="64008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5" name="Oval 44"/>
              <p:cNvSpPr/>
              <p:nvPr/>
            </p:nvSpPr>
            <p:spPr>
              <a:xfrm flipV="1">
                <a:off x="8153402" y="378714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</p:grpSp>
      </p:grpSp>
      <p:sp>
        <p:nvSpPr>
          <p:cNvPr id="46" name="Oval 45"/>
          <p:cNvSpPr/>
          <p:nvPr/>
        </p:nvSpPr>
        <p:spPr>
          <a:xfrm>
            <a:off x="86360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8788400" y="6589059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89408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1A90-EE85-44AA-A9B2-571B93200565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34BD0D-112C-47F6-BBB6-C2A9B5489E4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1A90-EE85-44AA-A9B2-571B93200565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34BD0D-112C-47F6-BBB6-C2A9B5489E49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4592782" y="2133600"/>
            <a:ext cx="3865418" cy="4172197"/>
            <a:chOff x="0" y="0"/>
            <a:chExt cx="1600200" cy="17272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609600" y="990600"/>
            <a:ext cx="1179761" cy="1356814"/>
            <a:chOff x="266700" y="914400"/>
            <a:chExt cx="1179761" cy="1356814"/>
          </a:xfrm>
        </p:grpSpPr>
        <p:sp>
          <p:nvSpPr>
            <p:cNvPr id="23" name="Oval 22"/>
            <p:cNvSpPr/>
            <p:nvPr/>
          </p:nvSpPr>
          <p:spPr>
            <a:xfrm>
              <a:off x="555812" y="1380565"/>
              <a:ext cx="890649" cy="8906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6" name="Oval 25"/>
            <p:cNvSpPr/>
            <p:nvPr/>
          </p:nvSpPr>
          <p:spPr>
            <a:xfrm flipV="1">
              <a:off x="304800" y="121920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Oval 26"/>
            <p:cNvSpPr/>
            <p:nvPr/>
          </p:nvSpPr>
          <p:spPr>
            <a:xfrm flipV="1">
              <a:off x="266700" y="914400"/>
              <a:ext cx="431800" cy="4318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8" name="Oval 27"/>
            <p:cNvSpPr/>
            <p:nvPr/>
          </p:nvSpPr>
          <p:spPr>
            <a:xfrm flipV="1">
              <a:off x="609600" y="1066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4400" y="2590800"/>
            <a:ext cx="1905000" cy="1905000"/>
          </a:xfrm>
          <a:prstGeom prst="ellipse">
            <a:avLst/>
          </a:prstGeom>
          <a:solidFill>
            <a:schemeClr val="tx2"/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0" y="1143000"/>
            <a:ext cx="7086600" cy="1472184"/>
          </a:xfrm>
        </p:spPr>
        <p:txBody>
          <a:bodyPr anchor="ctr" anchorCtr="0">
            <a:normAutofit/>
          </a:bodyPr>
          <a:lstStyle>
            <a:lvl1pPr algn="l">
              <a:defRPr sz="3600" b="0" cap="none" baseline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0953" y="17526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23622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buFont typeface="Wingdings" pitchFamily="2" charset="2"/>
              <a:buChar char="l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1A90-EE85-44AA-A9B2-571B93200565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34BD0D-112C-47F6-BBB6-C2A9B5489E4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6200000">
            <a:off x="-870003" y="31472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1755648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16200000">
            <a:off x="3259278" y="37568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2359152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1A90-EE85-44AA-A9B2-571B93200565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34BD0D-112C-47F6-BBB6-C2A9B5489E4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1A90-EE85-44AA-A9B2-571B93200565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34BD0D-112C-47F6-BBB6-C2A9B5489E4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1A90-EE85-44AA-A9B2-571B93200565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34BD0D-112C-47F6-BBB6-C2A9B5489E4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4048"/>
            <a:ext cx="2130552" cy="3044952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vert="horz" lIns="91440" tIns="45720" rIns="91440" bIns="45720" rtlCol="0" anchor="b">
            <a:no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1A90-EE85-44AA-A9B2-571B93200565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34BD0D-112C-47F6-BBB6-C2A9B5489E49}" type="slidenum">
              <a:rPr lang="cs-CZ" smtClean="0"/>
              <a:t>‹#›</a:t>
            </a:fld>
            <a:endParaRPr lang="cs-CZ"/>
          </a:p>
        </p:txBody>
      </p:sp>
      <p:grpSp>
        <p:nvGrpSpPr>
          <p:cNvPr id="23" name="Group 22"/>
          <p:cNvGrpSpPr/>
          <p:nvPr/>
        </p:nvGrpSpPr>
        <p:grpSpPr>
          <a:xfrm>
            <a:off x="4695702" y="2133600"/>
            <a:ext cx="4448298" cy="4018808"/>
            <a:chOff x="4695702" y="2133600"/>
            <a:chExt cx="4448298" cy="4018808"/>
          </a:xfrm>
        </p:grpSpPr>
        <p:sp>
          <p:nvSpPr>
            <p:cNvPr id="10" name="Oval 9"/>
            <p:cNvSpPr/>
            <p:nvPr/>
          </p:nvSpPr>
          <p:spPr>
            <a:xfrm>
              <a:off x="4695702" y="5048003"/>
              <a:ext cx="1104405" cy="110440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Oval 10"/>
            <p:cNvSpPr/>
            <p:nvPr/>
          </p:nvSpPr>
          <p:spPr>
            <a:xfrm>
              <a:off x="7065818" y="4572000"/>
              <a:ext cx="858982" cy="858982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5339938" y="489461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Oval 12"/>
            <p:cNvSpPr/>
            <p:nvPr/>
          </p:nvSpPr>
          <p:spPr>
            <a:xfrm>
              <a:off x="6693725" y="3048000"/>
              <a:ext cx="1840675" cy="184067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7916883" y="2133600"/>
              <a:ext cx="858982" cy="858982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5" name="Oval 14"/>
            <p:cNvSpPr/>
            <p:nvPr/>
          </p:nvSpPr>
          <p:spPr>
            <a:xfrm>
              <a:off x="7824849" y="268580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8653153" y="2869870"/>
              <a:ext cx="490847" cy="490847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8" name="Oval 17"/>
            <p:cNvSpPr/>
            <p:nvPr/>
          </p:nvSpPr>
          <p:spPr>
            <a:xfrm>
              <a:off x="6552210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6781800" y="5562600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1" name="Oval 20"/>
            <p:cNvSpPr/>
            <p:nvPr/>
          </p:nvSpPr>
          <p:spPr>
            <a:xfrm>
              <a:off x="6705600" y="5181600"/>
              <a:ext cx="306779" cy="30677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" name="Oval 21"/>
            <p:cNvSpPr/>
            <p:nvPr/>
          </p:nvSpPr>
          <p:spPr>
            <a:xfrm>
              <a:off x="7073735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5600" y="927847"/>
            <a:ext cx="4114800" cy="4114800"/>
          </a:xfr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45720" tIns="9144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228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1117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0645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8902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25" name="Oval 24"/>
          <p:cNvSpPr/>
          <p:nvPr/>
        </p:nvSpPr>
        <p:spPr>
          <a:xfrm>
            <a:off x="3886200" y="5638800"/>
            <a:ext cx="304800" cy="304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4645152"/>
            <a:ext cx="2514600" cy="1600200"/>
          </a:xfrm>
          <a:solidFill>
            <a:schemeClr val="tx2">
              <a:alpha val="20000"/>
            </a:schemeClr>
          </a:solidFill>
          <a:ln>
            <a:noFill/>
          </a:ln>
        </p:spPr>
        <p:txBody>
          <a:bodyPr vert="horz" lIns="0" tIns="45720" rIns="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26" name="Oval 25"/>
          <p:cNvSpPr/>
          <p:nvPr/>
        </p:nvSpPr>
        <p:spPr>
          <a:xfrm>
            <a:off x="3319153" y="5147953"/>
            <a:ext cx="186047" cy="186047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4" name="Oval 23"/>
          <p:cNvSpPr/>
          <p:nvPr/>
        </p:nvSpPr>
        <p:spPr>
          <a:xfrm>
            <a:off x="3225024" y="5103129"/>
            <a:ext cx="186047" cy="186047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1A90-EE85-44AA-A9B2-571B93200565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34BD0D-112C-47F6-BBB6-C2A9B5489E49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14600" y="685800"/>
            <a:ext cx="4572000" cy="45720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 Pictures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1A90-EE85-44AA-A9B2-571B93200565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34BD0D-112C-47F6-BBB6-C2A9B5489E49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4" name="Picture Placeholder 2"/>
          <p:cNvSpPr>
            <a:spLocks noGrp="1"/>
          </p:cNvSpPr>
          <p:nvPr>
            <p:ph type="pic" idx="1"/>
          </p:nvPr>
        </p:nvSpPr>
        <p:spPr>
          <a:xfrm>
            <a:off x="5638800" y="838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5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s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1A90-EE85-44AA-A9B2-571B93200565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34BD0D-112C-47F6-BBB6-C2A9B5489E49}" type="slidenum">
              <a:rPr lang="cs-CZ" smtClean="0"/>
              <a:t>‹#›</a:t>
            </a:fld>
            <a:endParaRPr lang="cs-CZ"/>
          </a:p>
        </p:txBody>
      </p:sp>
      <p:grpSp>
        <p:nvGrpSpPr>
          <p:cNvPr id="3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2" name="Picture Placeholder 2"/>
          <p:cNvSpPr>
            <a:spLocks noGrp="1"/>
          </p:cNvSpPr>
          <p:nvPr>
            <p:ph type="pic" idx="1"/>
          </p:nvPr>
        </p:nvSpPr>
        <p:spPr>
          <a:xfrm>
            <a:off x="5715000" y="76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3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4" name="Picture Placeholder 2"/>
          <p:cNvSpPr>
            <a:spLocks noGrp="1"/>
          </p:cNvSpPr>
          <p:nvPr>
            <p:ph type="pic" idx="14"/>
          </p:nvPr>
        </p:nvSpPr>
        <p:spPr>
          <a:xfrm>
            <a:off x="2667000" y="3810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1A90-EE85-44AA-A9B2-571B93200565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34BD0D-112C-47F6-BBB6-C2A9B5489E4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1A90-EE85-44AA-A9B2-571B93200565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34BD0D-112C-47F6-BBB6-C2A9B5489E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901952"/>
            <a:ext cx="6629400" cy="4224528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121A90-EE85-44AA-A9B2-571B93200565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521824"/>
            <a:ext cx="2895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34BD0D-112C-47F6-BBB6-C2A9B5489E49}" type="slidenum">
              <a:rPr lang="cs-CZ" smtClean="0"/>
              <a:t>‹#›</a:t>
            </a:fld>
            <a:endParaRPr lang="cs-CZ"/>
          </a:p>
        </p:txBody>
      </p:sp>
      <p:sp>
        <p:nvSpPr>
          <p:cNvPr id="59" name="Oval 58"/>
          <p:cNvSpPr/>
          <p:nvPr/>
        </p:nvSpPr>
        <p:spPr>
          <a:xfrm>
            <a:off x="685800" y="152400"/>
            <a:ext cx="914400" cy="9144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2" name="Oval 61"/>
          <p:cNvSpPr/>
          <p:nvPr/>
        </p:nvSpPr>
        <p:spPr>
          <a:xfrm>
            <a:off x="381000" y="1206500"/>
            <a:ext cx="457200" cy="457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3" name="Oval 62"/>
          <p:cNvSpPr/>
          <p:nvPr/>
        </p:nvSpPr>
        <p:spPr>
          <a:xfrm>
            <a:off x="685800" y="914400"/>
            <a:ext cx="355600" cy="3556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4" name="Oval 63"/>
          <p:cNvSpPr/>
          <p:nvPr/>
        </p:nvSpPr>
        <p:spPr>
          <a:xfrm>
            <a:off x="647700" y="11430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5" name="Oval 64"/>
          <p:cNvSpPr/>
          <p:nvPr/>
        </p:nvSpPr>
        <p:spPr>
          <a:xfrm>
            <a:off x="457200" y="0"/>
            <a:ext cx="762000" cy="762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6" name="Oval 65"/>
          <p:cNvSpPr/>
          <p:nvPr/>
        </p:nvSpPr>
        <p:spPr>
          <a:xfrm>
            <a:off x="1714500" y="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7" name="Oval 66"/>
          <p:cNvSpPr/>
          <p:nvPr/>
        </p:nvSpPr>
        <p:spPr>
          <a:xfrm>
            <a:off x="1676400" y="2286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8" name="Oval 67"/>
          <p:cNvSpPr/>
          <p:nvPr/>
        </p:nvSpPr>
        <p:spPr>
          <a:xfrm>
            <a:off x="2019300" y="3048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9" name="Oval 68"/>
          <p:cNvSpPr/>
          <p:nvPr/>
        </p:nvSpPr>
        <p:spPr>
          <a:xfrm>
            <a:off x="1028700" y="15240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0" name="Oval 69"/>
          <p:cNvSpPr/>
          <p:nvPr/>
        </p:nvSpPr>
        <p:spPr>
          <a:xfrm>
            <a:off x="889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1" name="Oval 70"/>
          <p:cNvSpPr/>
          <p:nvPr/>
        </p:nvSpPr>
        <p:spPr>
          <a:xfrm>
            <a:off x="914400" y="17526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2" name="Oval 71"/>
          <p:cNvSpPr/>
          <p:nvPr/>
        </p:nvSpPr>
        <p:spPr>
          <a:xfrm>
            <a:off x="0" y="1244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3" name="Oval 72"/>
          <p:cNvSpPr/>
          <p:nvPr/>
        </p:nvSpPr>
        <p:spPr>
          <a:xfrm>
            <a:off x="152400" y="109220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4" name="Oval 73"/>
          <p:cNvSpPr/>
          <p:nvPr/>
        </p:nvSpPr>
        <p:spPr>
          <a:xfrm>
            <a:off x="3048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7" name="Oval 76"/>
          <p:cNvSpPr/>
          <p:nvPr/>
        </p:nvSpPr>
        <p:spPr>
          <a:xfrm rot="6197586" flipV="1">
            <a:off x="7932464" y="5568366"/>
            <a:ext cx="914400" cy="9144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0" name="Oval 79"/>
          <p:cNvSpPr/>
          <p:nvPr/>
        </p:nvSpPr>
        <p:spPr>
          <a:xfrm rot="6197586" flipV="1">
            <a:off x="8633992" y="4734233"/>
            <a:ext cx="457200" cy="457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1" name="Oval 80"/>
          <p:cNvSpPr/>
          <p:nvPr/>
        </p:nvSpPr>
        <p:spPr>
          <a:xfrm rot="6197586" flipV="1">
            <a:off x="8292676" y="4953384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2" name="Oval 81"/>
          <p:cNvSpPr/>
          <p:nvPr/>
        </p:nvSpPr>
        <p:spPr>
          <a:xfrm rot="6197586" flipV="1">
            <a:off x="8514131" y="4976607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3" name="Oval 82"/>
          <p:cNvSpPr/>
          <p:nvPr/>
        </p:nvSpPr>
        <p:spPr>
          <a:xfrm rot="6197586" flipV="1">
            <a:off x="7856272" y="5295370"/>
            <a:ext cx="762000" cy="762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4" name="Oval 83"/>
          <p:cNvSpPr/>
          <p:nvPr/>
        </p:nvSpPr>
        <p:spPr>
          <a:xfrm rot="6197586" flipV="1">
            <a:off x="199818" y="5914818"/>
            <a:ext cx="216774" cy="216774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5" name="Oval 84"/>
          <p:cNvSpPr/>
          <p:nvPr/>
        </p:nvSpPr>
        <p:spPr>
          <a:xfrm rot="6197586" flipV="1">
            <a:off x="7387699" y="5767494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6" name="Oval 85"/>
          <p:cNvSpPr/>
          <p:nvPr/>
        </p:nvSpPr>
        <p:spPr>
          <a:xfrm rot="6197586" flipV="1">
            <a:off x="7412357" y="6095509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7" name="Oval 86"/>
          <p:cNvSpPr/>
          <p:nvPr/>
        </p:nvSpPr>
        <p:spPr>
          <a:xfrm rot="6197586" flipV="1">
            <a:off x="7638907" y="6462226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8" name="Oval 87"/>
          <p:cNvSpPr/>
          <p:nvPr/>
        </p:nvSpPr>
        <p:spPr>
          <a:xfrm rot="6197586" flipV="1">
            <a:off x="8607584" y="43843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9" name="Oval 88"/>
          <p:cNvSpPr/>
          <p:nvPr/>
        </p:nvSpPr>
        <p:spPr>
          <a:xfrm rot="6197586" flipV="1">
            <a:off x="7887663" y="6403551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0" name="Oval 89"/>
          <p:cNvSpPr/>
          <p:nvPr/>
        </p:nvSpPr>
        <p:spPr>
          <a:xfrm rot="6197586" flipV="1">
            <a:off x="8801061" y="4338664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1" name="Oval 90"/>
          <p:cNvSpPr/>
          <p:nvPr/>
        </p:nvSpPr>
        <p:spPr>
          <a:xfrm rot="6197586" flipV="1">
            <a:off x="8617702" y="445193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2" name="Oval 91"/>
          <p:cNvSpPr/>
          <p:nvPr/>
        </p:nvSpPr>
        <p:spPr>
          <a:xfrm rot="6197586" flipV="1">
            <a:off x="8557941" y="459441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5" name="Oval 94"/>
          <p:cNvSpPr/>
          <p:nvPr/>
        </p:nvSpPr>
        <p:spPr>
          <a:xfrm rot="6197586" flipV="1">
            <a:off x="243115" y="6241508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6" name="Oval 95"/>
          <p:cNvSpPr/>
          <p:nvPr/>
        </p:nvSpPr>
        <p:spPr>
          <a:xfrm rot="6197586" flipV="1">
            <a:off x="436592" y="6195872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7" name="Oval 96"/>
          <p:cNvSpPr/>
          <p:nvPr/>
        </p:nvSpPr>
        <p:spPr>
          <a:xfrm rot="6197586" flipV="1">
            <a:off x="253233" y="6309147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8" name="Oval 97"/>
          <p:cNvSpPr/>
          <p:nvPr/>
        </p:nvSpPr>
        <p:spPr>
          <a:xfrm rot="6197586" flipV="1">
            <a:off x="193472" y="6451623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95" r:id="rId1"/>
    <p:sldLayoutId id="2147483796" r:id="rId2"/>
    <p:sldLayoutId id="2147483797" r:id="rId3"/>
    <p:sldLayoutId id="2147483798" r:id="rId4"/>
    <p:sldLayoutId id="2147483799" r:id="rId5"/>
    <p:sldLayoutId id="2147483800" r:id="rId6"/>
    <p:sldLayoutId id="2147483801" r:id="rId7"/>
    <p:sldLayoutId id="2147483802" r:id="rId8"/>
    <p:sldLayoutId id="2147483803" r:id="rId9"/>
    <p:sldLayoutId id="2147483804" r:id="rId10"/>
    <p:sldLayoutId id="2147483805" r:id="rId11"/>
    <p:sldLayoutId id="2147483806" r:id="rId12"/>
    <p:sldLayoutId id="2147483807" r:id="rId13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200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8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1pPr>
      <a:lvl2pPr marL="514350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0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3pPr>
      <a:lvl4pPr marL="1089025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ts val="1000"/>
        </a:spcBef>
        <a:buFont typeface="Wingdings" pitchFamily="2" charset="2"/>
        <a:buChar char="l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uh.cz/edu/bi/biologie_bezobratli/foto01/foto_009.jpg" TargetMode="External"/><Relationship Id="rId2" Type="http://schemas.openxmlformats.org/officeDocument/2006/relationships/hyperlink" Target="http://www.sexta.estranky.cz/img/mid/17/trypanosoma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thumb/3/33/TrypanosomaBrucei_ProcyclicTrypomastigote_SEM.jpg/250px-TrypanosomaBrucei_ProcyclicTrypomastigote_SEM.jpg" TargetMode="External"/><Relationship Id="rId4" Type="http://schemas.openxmlformats.org/officeDocument/2006/relationships/hyperlink" Target="http://cs.wikipedia.org/wiki/Soubor:Haeckel_Stephoide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Jednobuněční živočichové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347864" y="2924944"/>
            <a:ext cx="4432300" cy="175260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Prvoci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1450" y="4653136"/>
            <a:ext cx="5162550" cy="21841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82098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403648" y="1582341"/>
            <a:ext cx="5904656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Základní škola Choltice, okres Pardubice - "Učíme se pro život"</a:t>
            </a:r>
          </a:p>
          <a:p>
            <a:endParaRPr lang="cs-CZ" dirty="0"/>
          </a:p>
          <a:p>
            <a:r>
              <a:rPr lang="cs-CZ" dirty="0"/>
              <a:t>Šablona: č. III/2 Inovace a zkvalitnění výuky pomocí ICT</a:t>
            </a:r>
          </a:p>
          <a:p>
            <a:endParaRPr lang="cs-CZ" dirty="0"/>
          </a:p>
          <a:p>
            <a:r>
              <a:rPr lang="cs-CZ" dirty="0"/>
              <a:t>Pořadové číslo</a:t>
            </a:r>
            <a:r>
              <a:rPr lang="cs-CZ"/>
              <a:t>: </a:t>
            </a:r>
            <a:r>
              <a:rPr lang="cs-CZ" dirty="0"/>
              <a:t>2</a:t>
            </a:r>
          </a:p>
          <a:p>
            <a:endParaRPr lang="cs-CZ" dirty="0"/>
          </a:p>
          <a:p>
            <a:r>
              <a:rPr lang="cs-CZ" dirty="0"/>
              <a:t>Autor: Ošlejšková Hana</a:t>
            </a:r>
          </a:p>
          <a:p>
            <a:endParaRPr lang="cs-CZ" dirty="0"/>
          </a:p>
          <a:p>
            <a:r>
              <a:rPr lang="cs-CZ" dirty="0"/>
              <a:t>Ověření ve výuce</a:t>
            </a:r>
            <a:r>
              <a:rPr lang="cs-CZ" dirty="0" smtClean="0"/>
              <a:t>: 6. třída</a:t>
            </a:r>
            <a:endParaRPr lang="cs-CZ" dirty="0"/>
          </a:p>
          <a:p>
            <a:endParaRPr lang="cs-CZ" dirty="0"/>
          </a:p>
          <a:p>
            <a:r>
              <a:rPr lang="cs-CZ" dirty="0"/>
              <a:t>Datum ověření: </a:t>
            </a:r>
            <a:r>
              <a:rPr lang="cs-CZ" dirty="0" smtClean="0"/>
              <a:t> 15.11.2011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3257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u="sng" dirty="0" smtClean="0"/>
              <a:t>Klíčová slova: </a:t>
            </a:r>
            <a:endParaRPr lang="cs-CZ" sz="32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Jednobuněčný živočich, prvok,  vnitřní stavba těla, buněčné dělení, trepka velká, měňavka úplavičná, </a:t>
            </a:r>
            <a:r>
              <a:rPr lang="cs-CZ" dirty="0" err="1" smtClean="0"/>
              <a:t>trypanozóma</a:t>
            </a:r>
            <a:r>
              <a:rPr lang="cs-CZ" dirty="0" smtClean="0"/>
              <a:t> </a:t>
            </a:r>
            <a:r>
              <a:rPr lang="cs-CZ" dirty="0" err="1" smtClean="0"/>
              <a:t>spavičná</a:t>
            </a:r>
            <a:r>
              <a:rPr lang="cs-CZ" dirty="0" smtClean="0"/>
              <a:t>, </a:t>
            </a:r>
            <a:r>
              <a:rPr lang="cs-CZ" dirty="0" err="1" smtClean="0"/>
              <a:t>dírkonošci</a:t>
            </a:r>
            <a:r>
              <a:rPr lang="cs-CZ" dirty="0" smtClean="0"/>
              <a:t>, mřížovci.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6112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Metodika: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Výklad a ukázka jednotlivých druhů prvoků.</a:t>
            </a:r>
          </a:p>
          <a:p>
            <a:r>
              <a:rPr lang="cs-CZ" dirty="0" smtClean="0"/>
              <a:t>Popis vnitřní stavby těla na příkladu trepky velké.</a:t>
            </a:r>
          </a:p>
          <a:p>
            <a:r>
              <a:rPr lang="cs-CZ" dirty="0" smtClean="0"/>
              <a:t>Zodpovězení kontrolních otázek – viz </a:t>
            </a:r>
            <a:r>
              <a:rPr lang="cs-CZ" dirty="0" err="1" smtClean="0"/>
              <a:t>slide</a:t>
            </a:r>
            <a:r>
              <a:rPr lang="cs-CZ" dirty="0" smtClean="0"/>
              <a:t> č. 13 a  jejich kontrola – </a:t>
            </a:r>
            <a:r>
              <a:rPr lang="cs-CZ" dirty="0" err="1" smtClean="0"/>
              <a:t>slide</a:t>
            </a:r>
            <a:r>
              <a:rPr lang="cs-CZ" dirty="0" smtClean="0"/>
              <a:t> č. 14.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8116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47664" y="332656"/>
            <a:ext cx="6076528" cy="731168"/>
          </a:xfrm>
        </p:spPr>
        <p:txBody>
          <a:bodyPr/>
          <a:lstStyle/>
          <a:p>
            <a:r>
              <a:rPr lang="cs-CZ" u="sng" dirty="0" smtClean="0"/>
              <a:t>Charakteristika 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268760"/>
            <a:ext cx="7516688" cy="528976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Všechny životní děje (příjem a zpracování potravy, pohyb, rozmnožování) zajišťuje jediná buňka. Název dostali podle toho, že nejspíš byli první na Zemi.</a:t>
            </a:r>
          </a:p>
          <a:p>
            <a:pPr marL="0" indent="0">
              <a:buNone/>
            </a:pPr>
            <a:r>
              <a:rPr lang="cs-CZ" dirty="0" smtClean="0"/>
              <a:t>V jejich buňkách nejsou chloroplasty. Nemohou provádět fotosyntézu.  Látky potřebné k životu získávají  příjmem organických sloučenin, jsou to konzumenti.</a:t>
            </a:r>
          </a:p>
        </p:txBody>
      </p:sp>
    </p:spTree>
    <p:extLst>
      <p:ext uri="{BB962C8B-B14F-4D97-AF65-F5344CB8AC3E}">
        <p14:creationId xmlns:p14="http://schemas.microsoft.com/office/powerpoint/2010/main" val="2872763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39952" y="476672"/>
            <a:ext cx="4896544" cy="987896"/>
          </a:xfrm>
        </p:spPr>
        <p:txBody>
          <a:bodyPr/>
          <a:lstStyle/>
          <a:p>
            <a:r>
              <a:rPr lang="cs-CZ" dirty="0" smtClean="0"/>
              <a:t>Trepka velká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68" y="415538"/>
            <a:ext cx="4824536" cy="6432714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076056" y="1484784"/>
            <a:ext cx="3638872" cy="5023448"/>
          </a:xfrm>
        </p:spPr>
        <p:txBody>
          <a:bodyPr/>
          <a:lstStyle/>
          <a:p>
            <a:r>
              <a:rPr lang="cs-CZ" dirty="0" smtClean="0"/>
              <a:t>Je jedním z největších  prvoků u nás.</a:t>
            </a:r>
          </a:p>
          <a:p>
            <a:r>
              <a:rPr lang="cs-CZ" dirty="0" smtClean="0"/>
              <a:t>Vyskytuje se ve znečištěných vodách.</a:t>
            </a:r>
          </a:p>
          <a:p>
            <a:r>
              <a:rPr lang="cs-CZ" dirty="0" smtClean="0"/>
              <a:t>Povrch (pelikula) trepky je pokryt brvami, pomocí nichž se pohybuje. Používá je i k přísunu potravy k buněčným ústům.</a:t>
            </a:r>
          </a:p>
          <a:p>
            <a:r>
              <a:rPr lang="cs-CZ" dirty="0" smtClean="0"/>
              <a:t>Po pohlcení se v cytoplazmě kolem potravy utváří dutinka – potravní vakuola. Do ní jsou vylučovány trávicí enzymy .</a:t>
            </a:r>
          </a:p>
        </p:txBody>
      </p:sp>
    </p:spTree>
    <p:extLst>
      <p:ext uri="{BB962C8B-B14F-4D97-AF65-F5344CB8AC3E}">
        <p14:creationId xmlns:p14="http://schemas.microsoft.com/office/powerpoint/2010/main" val="2915288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332656"/>
            <a:ext cx="6336704" cy="216024"/>
          </a:xfrm>
        </p:spPr>
        <p:txBody>
          <a:bodyPr>
            <a:normAutofit fontScale="90000"/>
          </a:bodyPr>
          <a:lstStyle/>
          <a:p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1556792"/>
            <a:ext cx="4031087" cy="451405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Enzymy jsou organické látky, které umožňují trávení. Zbytky potravy vyvrhuje trepka opačným koncem ven.</a:t>
            </a:r>
          </a:p>
          <a:p>
            <a:r>
              <a:rPr lang="cs-CZ" dirty="0" smtClean="0"/>
              <a:t>Voda, která  vnikne         do buňky, se hromadí          v pulzující vakuole. </a:t>
            </a:r>
          </a:p>
          <a:p>
            <a:r>
              <a:rPr lang="cs-CZ" dirty="0" smtClean="0"/>
              <a:t>Trepky reagují                na přítomnost různých látek = dráždivost. 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0" y="1484784"/>
            <a:ext cx="4163888" cy="469160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Prvoci se rozmnožují nepohlavně (dělením).</a:t>
            </a:r>
          </a:p>
        </p:txBody>
      </p:sp>
    </p:spTree>
    <p:extLst>
      <p:ext uri="{BB962C8B-B14F-4D97-AF65-F5344CB8AC3E}">
        <p14:creationId xmlns:p14="http://schemas.microsoft.com/office/powerpoint/2010/main" val="2806807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Buněčné dělení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http://upload.wikimedia.org/wikipedia/commons/thumb/e/e0/3D-SIM-4_Anaphase_3_color.jpg/220px-3D-SIM-4_Anaphase_3_colo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634574"/>
            <a:ext cx="4032448" cy="3060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7782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800600" y="1844824"/>
            <a:ext cx="3587824" cy="4403576"/>
          </a:xfrm>
        </p:spPr>
        <p:txBody>
          <a:bodyPr/>
          <a:lstStyle/>
          <a:p>
            <a:r>
              <a:rPr lang="cs-CZ" dirty="0" err="1" smtClean="0"/>
              <a:t>Výskytuje</a:t>
            </a:r>
            <a:r>
              <a:rPr lang="cs-CZ" dirty="0" smtClean="0"/>
              <a:t> se v Africe.</a:t>
            </a:r>
          </a:p>
          <a:p>
            <a:r>
              <a:rPr lang="cs-CZ" dirty="0" smtClean="0"/>
              <a:t>Způsobuje spavou nemoc.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Trypanosoma </a:t>
            </a:r>
            <a:r>
              <a:rPr lang="cs-CZ" dirty="0" err="1" smtClean="0"/>
              <a:t>spavičná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 descr="http://upload.wikimedia.org/wikipedia/commons/thumb/3/33/TrypanosomaBrucei_ProcyclicTrypomastigote_SEM.jpg/250px-TrypanosomaBrucei_ProcyclicTrypomastigote_SE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549644"/>
            <a:ext cx="2880320" cy="2166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632644"/>
            <a:ext cx="2088232" cy="2125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09311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31640" y="3105835"/>
            <a:ext cx="648072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u="sng" dirty="0" smtClean="0"/>
              <a:t>Pohyb měňavky:</a:t>
            </a:r>
          </a:p>
          <a:p>
            <a:endParaRPr lang="cs-CZ" sz="2400" dirty="0" smtClean="0"/>
          </a:p>
          <a:p>
            <a:r>
              <a:rPr lang="cs-CZ" sz="2400" dirty="0" smtClean="0"/>
              <a:t>http</a:t>
            </a:r>
            <a:r>
              <a:rPr lang="cs-CZ" sz="2400" dirty="0"/>
              <a:t>://www.youtube.com/watch?v=V1644oLsfas</a:t>
            </a:r>
          </a:p>
        </p:txBody>
      </p:sp>
    </p:spTree>
    <p:extLst>
      <p:ext uri="{BB962C8B-B14F-4D97-AF65-F5344CB8AC3E}">
        <p14:creationId xmlns:p14="http://schemas.microsoft.com/office/powerpoint/2010/main" val="3162147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755576" y="1772816"/>
            <a:ext cx="3429000" cy="3886200"/>
          </a:xfrm>
        </p:spPr>
        <p:txBody>
          <a:bodyPr/>
          <a:lstStyle/>
          <a:p>
            <a:r>
              <a:rPr lang="cs-CZ" dirty="0" smtClean="0"/>
              <a:t>Parazit.</a:t>
            </a:r>
          </a:p>
          <a:p>
            <a:r>
              <a:rPr lang="cs-CZ" dirty="0" smtClean="0"/>
              <a:t>Způsobuje úplavici.</a:t>
            </a:r>
          </a:p>
          <a:p>
            <a:r>
              <a:rPr lang="cs-CZ" dirty="0" smtClean="0"/>
              <a:t>Pohyb pomocí panožek.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Měňavka úplavičná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File:Entamoeba histolytica 0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5" y="3356992"/>
            <a:ext cx="2736304" cy="1840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9022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povrchu vytvářejí vápnitou schránku      s otvory pro nitkovité panožky.</a:t>
            </a:r>
          </a:p>
          <a:p>
            <a:r>
              <a:rPr lang="cs-CZ" dirty="0" smtClean="0"/>
              <a:t>Ze schránek uhynulých </a:t>
            </a:r>
            <a:r>
              <a:rPr lang="cs-CZ" dirty="0" err="1" smtClean="0"/>
              <a:t>dírkonošců</a:t>
            </a:r>
            <a:r>
              <a:rPr lang="cs-CZ" dirty="0" smtClean="0"/>
              <a:t> vznikaly vrstvy vápenců.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9" y="1484784"/>
            <a:ext cx="4388324" cy="4104456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Dírkonošci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4114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Z křemičitých schránek mořských  mřížkovců vznikly vrstvy křemičitých hornin.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Mřížkovci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Soubor:Haeckel Stephoide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548680"/>
            <a:ext cx="4019550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3687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620688"/>
            <a:ext cx="6629400" cy="5123656"/>
          </a:xfrm>
        </p:spPr>
        <p:txBody>
          <a:bodyPr>
            <a:normAutofit fontScale="90000"/>
          </a:bodyPr>
          <a:lstStyle/>
          <a:p>
            <a:r>
              <a:rPr lang="cs-CZ" sz="3600" u="sng" dirty="0" smtClean="0">
                <a:latin typeface="Arial Black" pitchFamily="34" charset="0"/>
              </a:rPr>
              <a:t/>
            </a:r>
            <a:br>
              <a:rPr lang="cs-CZ" sz="3600" u="sng" dirty="0" smtClean="0">
                <a:latin typeface="Arial Black" pitchFamily="34" charset="0"/>
              </a:rPr>
            </a:br>
            <a:r>
              <a:rPr lang="cs-CZ" sz="3600" u="sng" dirty="0">
                <a:latin typeface="Arial Black" pitchFamily="34" charset="0"/>
              </a:rPr>
              <a:t/>
            </a:r>
            <a:br>
              <a:rPr lang="cs-CZ" sz="3600" u="sng" dirty="0">
                <a:latin typeface="Arial Black" pitchFamily="34" charset="0"/>
              </a:rPr>
            </a:br>
            <a:r>
              <a:rPr lang="cs-CZ" sz="3600" u="sng" dirty="0" smtClean="0"/>
              <a:t>Kontrolní otázky:</a:t>
            </a:r>
            <a:br>
              <a:rPr lang="cs-CZ" sz="3600" u="sng" dirty="0" smtClean="0"/>
            </a:br>
            <a:r>
              <a:rPr lang="cs-CZ" sz="2700" dirty="0" smtClean="0">
                <a:latin typeface="Arial Black" pitchFamily="34" charset="0"/>
              </a:rPr>
              <a:t>1. Vyjmenuj druhy předvedených prvoků.</a:t>
            </a:r>
            <a:br>
              <a:rPr lang="cs-CZ" sz="2700" dirty="0" smtClean="0">
                <a:latin typeface="Arial Black" pitchFamily="34" charset="0"/>
              </a:rPr>
            </a:br>
            <a:r>
              <a:rPr lang="cs-CZ" sz="2700" dirty="0" smtClean="0">
                <a:latin typeface="Arial Black" pitchFamily="34" charset="0"/>
              </a:rPr>
              <a:t>2. Jsou viditelní</a:t>
            </a:r>
            <a:r>
              <a:rPr lang="cs-CZ" sz="3600" dirty="0" smtClean="0">
                <a:latin typeface="Arial Black" pitchFamily="34" charset="0"/>
              </a:rPr>
              <a:t> </a:t>
            </a:r>
            <a:r>
              <a:rPr lang="cs-CZ" sz="2700" dirty="0" smtClean="0">
                <a:latin typeface="Arial Black" pitchFamily="34" charset="0"/>
              </a:rPr>
              <a:t>pouhým</a:t>
            </a:r>
            <a:r>
              <a:rPr lang="cs-CZ" sz="3600" dirty="0" smtClean="0">
                <a:latin typeface="Arial Black" pitchFamily="34" charset="0"/>
              </a:rPr>
              <a:t> </a:t>
            </a:r>
            <a:r>
              <a:rPr lang="cs-CZ" sz="2700" dirty="0" smtClean="0">
                <a:latin typeface="Arial Black" pitchFamily="34" charset="0"/>
              </a:rPr>
              <a:t>okem?</a:t>
            </a:r>
            <a:r>
              <a:rPr lang="cs-CZ" sz="3600" dirty="0" smtClean="0">
                <a:latin typeface="Arial Black" pitchFamily="34" charset="0"/>
              </a:rPr>
              <a:t/>
            </a:r>
            <a:br>
              <a:rPr lang="cs-CZ" sz="3600" dirty="0" smtClean="0">
                <a:latin typeface="Arial Black" pitchFamily="34" charset="0"/>
              </a:rPr>
            </a:br>
            <a:r>
              <a:rPr lang="cs-CZ" sz="2700" dirty="0" smtClean="0">
                <a:latin typeface="Arial Black" pitchFamily="34" charset="0"/>
              </a:rPr>
              <a:t>3. Mají pro člověka nějaký význam?</a:t>
            </a:r>
            <a:br>
              <a:rPr lang="cs-CZ" sz="2700" dirty="0" smtClean="0">
                <a:latin typeface="Arial Black" pitchFamily="34" charset="0"/>
              </a:rPr>
            </a:br>
            <a:r>
              <a:rPr lang="cs-CZ" sz="2700" dirty="0" smtClean="0">
                <a:latin typeface="Arial Black" pitchFamily="34" charset="0"/>
              </a:rPr>
              <a:t>4. Jakým způsobem se rozmnožují?</a:t>
            </a:r>
            <a:br>
              <a:rPr lang="cs-CZ" sz="2700" dirty="0" smtClean="0">
                <a:latin typeface="Arial Black" pitchFamily="34" charset="0"/>
              </a:rPr>
            </a:br>
            <a:r>
              <a:rPr lang="cs-CZ" sz="2700" dirty="0" smtClean="0">
                <a:latin typeface="Arial Black" pitchFamily="34" charset="0"/>
              </a:rPr>
              <a:t>5. K čemu slouží vakuoly a jak se nazývají látky, které jsou obsaženy uvnitř?</a:t>
            </a:r>
            <a:br>
              <a:rPr lang="cs-CZ" sz="2700" dirty="0" smtClean="0">
                <a:latin typeface="Arial Black" pitchFamily="34" charset="0"/>
              </a:rPr>
            </a:br>
            <a:r>
              <a:rPr lang="cs-CZ" sz="2700" dirty="0" smtClean="0">
                <a:latin typeface="Arial Black" pitchFamily="34" charset="0"/>
              </a:rPr>
              <a:t>6. Co umožňuje pohyb prvoků?</a:t>
            </a:r>
            <a:r>
              <a:rPr lang="cs-CZ" sz="2700" u="sng" dirty="0">
                <a:latin typeface="Arial Black" pitchFamily="34" charset="0"/>
              </a:rPr>
              <a:t/>
            </a:r>
            <a:br>
              <a:rPr lang="cs-CZ" sz="2700" u="sng" dirty="0">
                <a:latin typeface="Arial Black" pitchFamily="34" charset="0"/>
              </a:rPr>
            </a:br>
            <a:r>
              <a:rPr lang="cs-CZ" sz="3600" u="sng" dirty="0" smtClean="0"/>
              <a:t/>
            </a:r>
            <a:br>
              <a:rPr lang="cs-CZ" sz="3600" u="sng" dirty="0" smtClean="0"/>
            </a:br>
            <a:endParaRPr lang="cs-CZ" sz="3600" u="sng" dirty="0"/>
          </a:p>
        </p:txBody>
      </p:sp>
    </p:spTree>
    <p:extLst>
      <p:ext uri="{BB962C8B-B14F-4D97-AF65-F5344CB8AC3E}">
        <p14:creationId xmlns:p14="http://schemas.microsoft.com/office/powerpoint/2010/main" val="34308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86989" y="622663"/>
            <a:ext cx="6629400" cy="5771728"/>
          </a:xfrm>
        </p:spPr>
        <p:txBody>
          <a:bodyPr>
            <a:normAutofit fontScale="90000"/>
          </a:bodyPr>
          <a:lstStyle/>
          <a:p>
            <a:r>
              <a:rPr lang="cs-CZ" u="sng" dirty="0" smtClean="0">
                <a:latin typeface="Arial Black" pitchFamily="34" charset="0"/>
              </a:rPr>
              <a:t>Odpovědi:</a:t>
            </a:r>
            <a:br>
              <a:rPr lang="cs-CZ" u="sng" dirty="0" smtClean="0">
                <a:latin typeface="Arial Black" pitchFamily="34" charset="0"/>
              </a:rPr>
            </a:br>
            <a:r>
              <a:rPr lang="cs-CZ" u="sng" dirty="0" smtClean="0">
                <a:latin typeface="Arial Black" pitchFamily="34" charset="0"/>
              </a:rPr>
              <a:t/>
            </a:r>
            <a:br>
              <a:rPr lang="cs-CZ" u="sng" dirty="0" smtClean="0">
                <a:latin typeface="Arial Black" pitchFamily="34" charset="0"/>
              </a:rPr>
            </a:br>
            <a:r>
              <a:rPr lang="cs-CZ" sz="2400" dirty="0" smtClean="0">
                <a:latin typeface="Arial Black" pitchFamily="34" charset="0"/>
              </a:rPr>
              <a:t>1. trepka velká, </a:t>
            </a:r>
            <a:r>
              <a:rPr lang="cs-CZ" sz="2400" dirty="0" err="1" smtClean="0">
                <a:latin typeface="Arial Black" pitchFamily="34" charset="0"/>
              </a:rPr>
              <a:t>trypanozóma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spavičná</a:t>
            </a:r>
            <a:r>
              <a:rPr lang="cs-CZ" sz="2400" dirty="0" smtClean="0">
                <a:latin typeface="Arial Black" pitchFamily="34" charset="0"/>
              </a:rPr>
              <a:t>, měňavka úplavičná, mřížovci, </a:t>
            </a:r>
            <a:r>
              <a:rPr lang="cs-CZ" sz="2400" dirty="0" err="1" smtClean="0">
                <a:latin typeface="Arial Black" pitchFamily="34" charset="0"/>
              </a:rPr>
              <a:t>dírkonošci</a:t>
            </a:r>
            <a:r>
              <a:rPr lang="cs-CZ" sz="2400" dirty="0" smtClean="0">
                <a:latin typeface="Arial Black" pitchFamily="34" charset="0"/>
              </a:rPr>
              <a:t/>
            </a:r>
            <a:br>
              <a:rPr lang="cs-CZ" sz="2400" dirty="0" smtClean="0">
                <a:latin typeface="Arial Black" pitchFamily="34" charset="0"/>
              </a:rPr>
            </a:br>
            <a:r>
              <a:rPr lang="cs-CZ" sz="2400" dirty="0" smtClean="0">
                <a:latin typeface="Arial Black" pitchFamily="34" charset="0"/>
              </a:rPr>
              <a:t>2. ne</a:t>
            </a:r>
            <a:br>
              <a:rPr lang="cs-CZ" sz="2400" dirty="0" smtClean="0">
                <a:latin typeface="Arial Black" pitchFamily="34" charset="0"/>
              </a:rPr>
            </a:br>
            <a:r>
              <a:rPr lang="cs-CZ" sz="2400" dirty="0" smtClean="0">
                <a:latin typeface="Arial Black" pitchFamily="34" charset="0"/>
              </a:rPr>
              <a:t>3. způsobují nemoci, tvoří vápencové a křemičité horniny</a:t>
            </a:r>
            <a:br>
              <a:rPr lang="cs-CZ" sz="2400" dirty="0" smtClean="0">
                <a:latin typeface="Arial Black" pitchFamily="34" charset="0"/>
              </a:rPr>
            </a:br>
            <a:r>
              <a:rPr lang="cs-CZ" sz="2400" dirty="0" smtClean="0">
                <a:latin typeface="Arial Black" pitchFamily="34" charset="0"/>
              </a:rPr>
              <a:t>4. buněčným dělením</a:t>
            </a:r>
            <a:br>
              <a:rPr lang="cs-CZ" sz="2400" dirty="0" smtClean="0">
                <a:latin typeface="Arial Black" pitchFamily="34" charset="0"/>
              </a:rPr>
            </a:br>
            <a:r>
              <a:rPr lang="cs-CZ" sz="2400" dirty="0" smtClean="0">
                <a:latin typeface="Arial Black" pitchFamily="34" charset="0"/>
              </a:rPr>
              <a:t>5. zpracování potravy, trávicí enzymy</a:t>
            </a:r>
            <a:br>
              <a:rPr lang="cs-CZ" sz="2400" dirty="0" smtClean="0">
                <a:latin typeface="Arial Black" pitchFamily="34" charset="0"/>
              </a:rPr>
            </a:br>
            <a:r>
              <a:rPr lang="cs-CZ" sz="2400" dirty="0" smtClean="0">
                <a:latin typeface="Arial Black" pitchFamily="34" charset="0"/>
              </a:rPr>
              <a:t>6. brvy, panožky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 </a:t>
            </a:r>
            <a:r>
              <a:rPr lang="cs-CZ" u="sng" dirty="0" smtClean="0"/>
              <a:t/>
            </a:r>
            <a:br>
              <a:rPr lang="cs-CZ" u="sng" dirty="0" smtClean="0"/>
            </a:br>
            <a:r>
              <a:rPr lang="cs-CZ" u="sng" dirty="0" smtClean="0"/>
              <a:t/>
            </a:r>
            <a:br>
              <a:rPr lang="cs-CZ" u="sng" dirty="0" smtClean="0"/>
            </a:br>
            <a:r>
              <a:rPr lang="cs-CZ" u="sng" dirty="0"/>
              <a:t/>
            </a:r>
            <a:br>
              <a:rPr lang="cs-CZ" u="sng" dirty="0"/>
            </a:b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3718103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609600"/>
            <a:ext cx="7321624" cy="5483696"/>
          </a:xfrm>
        </p:spPr>
        <p:txBody>
          <a:bodyPr>
            <a:normAutofit fontScale="90000"/>
          </a:bodyPr>
          <a:lstStyle/>
          <a:p>
            <a:r>
              <a:rPr lang="cs-CZ" u="sng" dirty="0" smtClean="0"/>
              <a:t>Zápis:</a:t>
            </a:r>
            <a:br>
              <a:rPr lang="cs-CZ" u="sng" dirty="0" smtClean="0"/>
            </a:br>
            <a:r>
              <a:rPr lang="cs-CZ" u="sng" dirty="0" smtClean="0"/>
              <a:t/>
            </a:r>
            <a:br>
              <a:rPr lang="cs-CZ" u="sng" dirty="0" smtClean="0"/>
            </a:br>
            <a:r>
              <a:rPr lang="cs-CZ" b="1" u="sng" dirty="0"/>
              <a:t>PRVOCI</a:t>
            </a:r>
            <a:r>
              <a:rPr lang="cs-CZ" dirty="0"/>
              <a:t/>
            </a:r>
            <a:br>
              <a:rPr lang="cs-CZ" dirty="0"/>
            </a:br>
            <a:r>
              <a:rPr lang="cs-CZ" sz="3100" dirty="0"/>
              <a:t>Všechno dělá 1 buňka</a:t>
            </a:r>
            <a:br>
              <a:rPr lang="cs-CZ" sz="3100" dirty="0"/>
            </a:br>
            <a:r>
              <a:rPr lang="cs-CZ" sz="3100" dirty="0"/>
              <a:t>Nemají chloroplasty ani fotosyntézu</a:t>
            </a:r>
            <a:br>
              <a:rPr lang="cs-CZ" sz="3100" dirty="0"/>
            </a:br>
            <a:r>
              <a:rPr lang="cs-CZ" sz="3100" dirty="0"/>
              <a:t>Žijí ve sladkých i slaných vodách, hlavně v planktonu</a:t>
            </a:r>
            <a:br>
              <a:rPr lang="cs-CZ" sz="3100" dirty="0"/>
            </a:br>
            <a:r>
              <a:rPr lang="cs-CZ" sz="3100" dirty="0"/>
              <a:t>Konzumenti nebo paraziti</a:t>
            </a:r>
            <a:br>
              <a:rPr lang="cs-CZ" sz="3100" dirty="0"/>
            </a:br>
            <a:r>
              <a:rPr lang="cs-CZ" sz="3100" dirty="0"/>
              <a:t>Rozmnožují se dělením (tj. nepohlavně) nebo spájením (pohlavně)</a:t>
            </a:r>
            <a:br>
              <a:rPr lang="cs-CZ" sz="3100" dirty="0"/>
            </a:br>
            <a:endParaRPr lang="cs-CZ" sz="3100" u="sng" dirty="0"/>
          </a:p>
        </p:txBody>
      </p:sp>
    </p:spTree>
    <p:extLst>
      <p:ext uri="{BB962C8B-B14F-4D97-AF65-F5344CB8AC3E}">
        <p14:creationId xmlns:p14="http://schemas.microsoft.com/office/powerpoint/2010/main" val="4206806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20688"/>
            <a:ext cx="7537648" cy="5843736"/>
          </a:xfrm>
        </p:spPr>
        <p:txBody>
          <a:bodyPr>
            <a:normAutofit fontScale="90000"/>
          </a:bodyPr>
          <a:lstStyle/>
          <a:p>
            <a:pPr lvl="0"/>
            <a:r>
              <a:rPr lang="cs-CZ" sz="2800" b="1" u="sng" dirty="0" smtClean="0"/>
              <a:t/>
            </a:r>
            <a:br>
              <a:rPr lang="cs-CZ" sz="2800" b="1" u="sng" dirty="0" smtClean="0"/>
            </a:br>
            <a:r>
              <a:rPr lang="cs-CZ" sz="2800" b="1" u="sng"/>
              <a:t/>
            </a:r>
            <a:br>
              <a:rPr lang="cs-CZ" sz="2800" b="1" u="sng"/>
            </a:br>
            <a:r>
              <a:rPr lang="cs-CZ" sz="2800" b="1" u="sng" smtClean="0"/>
              <a:t>Zástupci</a:t>
            </a:r>
            <a:r>
              <a:rPr lang="cs-CZ" sz="2800" b="1" u="sng" dirty="0"/>
              <a:t>: trepka velká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Brvy – pohyb</a:t>
            </a:r>
            <a:br>
              <a:rPr lang="cs-CZ" sz="2800" dirty="0"/>
            </a:br>
            <a:r>
              <a:rPr lang="cs-CZ" sz="2800" dirty="0"/>
              <a:t>Buněčná ústa</a:t>
            </a:r>
            <a:br>
              <a:rPr lang="cs-CZ" sz="2800" dirty="0"/>
            </a:br>
            <a:r>
              <a:rPr lang="cs-CZ" sz="2800" dirty="0"/>
              <a:t>Potravní vakuola a trávicí enzymy na trávení</a:t>
            </a:r>
            <a:br>
              <a:rPr lang="cs-CZ" sz="2800" dirty="0"/>
            </a:br>
            <a:r>
              <a:rPr lang="cs-CZ" sz="2800" dirty="0"/>
              <a:t>Pulzující vakuola – odstranění vody z těla</a:t>
            </a:r>
            <a:br>
              <a:rPr lang="cs-CZ" sz="2800" dirty="0"/>
            </a:br>
            <a:r>
              <a:rPr lang="cs-CZ" sz="2800" dirty="0"/>
              <a:t>Reaguje na: teplotu, chemické látky, osvětlení</a:t>
            </a:r>
            <a:br>
              <a:rPr lang="cs-CZ" sz="2800" dirty="0"/>
            </a:br>
            <a:r>
              <a:rPr lang="cs-CZ" sz="2800" dirty="0"/>
              <a:t>V nepříznivých podmínkách tvoří cysty</a:t>
            </a:r>
            <a:br>
              <a:rPr lang="cs-CZ" sz="2800" dirty="0"/>
            </a:br>
            <a:r>
              <a:rPr lang="cs-CZ" sz="2800" b="1" u="sng" dirty="0"/>
              <a:t>Měňavka zemní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b="1" u="sng" dirty="0"/>
              <a:t>Měňavka zubní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b="1" u="sng" dirty="0"/>
              <a:t>Měňavka úplavičná</a:t>
            </a:r>
            <a:r>
              <a:rPr lang="cs-CZ" sz="2800" dirty="0"/>
              <a:t> – pohyb pomocí panožek</a:t>
            </a:r>
            <a:br>
              <a:rPr lang="cs-CZ" sz="2800" dirty="0"/>
            </a:br>
            <a:r>
              <a:rPr lang="cs-CZ" sz="2800" b="1" u="sng" dirty="0"/>
              <a:t>Dírkonožci –</a:t>
            </a:r>
            <a:r>
              <a:rPr lang="cs-CZ" sz="2800" dirty="0"/>
              <a:t> v mořích, na povrchu vápenitá schránka</a:t>
            </a:r>
            <a:br>
              <a:rPr lang="cs-CZ" sz="2800" dirty="0"/>
            </a:br>
            <a:r>
              <a:rPr lang="cs-CZ" sz="2800" b="1" u="sng" dirty="0"/>
              <a:t>Mřížovci</a:t>
            </a:r>
            <a:r>
              <a:rPr lang="cs-CZ" sz="2800" u="sng" dirty="0"/>
              <a:t> – </a:t>
            </a:r>
            <a:r>
              <a:rPr lang="cs-CZ" sz="2800" dirty="0"/>
              <a:t>v mořích, na povrchu křemičitá schránka</a:t>
            </a:r>
            <a:br>
              <a:rPr lang="cs-CZ" sz="2800" dirty="0"/>
            </a:b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695808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91680" y="332656"/>
            <a:ext cx="5500464" cy="1059904"/>
          </a:xfrm>
        </p:spPr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268760"/>
            <a:ext cx="7349480" cy="5256584"/>
          </a:xfrm>
        </p:spPr>
        <p:txBody>
          <a:bodyPr>
            <a:normAutofit fontScale="70000" lnSpcReduction="20000"/>
          </a:bodyPr>
          <a:lstStyle/>
          <a:p>
            <a:r>
              <a:rPr lang="cs-CZ" u="sng" dirty="0">
                <a:effectLst/>
              </a:rPr>
              <a:t>http://cs.wikipedia.org/wiki/Soubor:Trapka_velka_Paramecium_caudatum.jpg</a:t>
            </a:r>
          </a:p>
          <a:p>
            <a:r>
              <a:rPr lang="cs-CZ" u="sng" dirty="0" smtClean="0">
                <a:effectLst/>
              </a:rPr>
              <a:t>http</a:t>
            </a:r>
            <a:r>
              <a:rPr lang="cs-CZ" u="sng" dirty="0">
                <a:effectLst/>
              </a:rPr>
              <a:t>://www.youtube.com/watch?v=V1644oLsfas</a:t>
            </a:r>
            <a:endParaRPr lang="cs-CZ" u="sng" dirty="0" smtClean="0">
              <a:effectLst/>
            </a:endParaRPr>
          </a:p>
          <a:p>
            <a:r>
              <a:rPr lang="cs-CZ" u="sng" dirty="0">
                <a:effectLst/>
                <a:hlinkClick r:id="rId2"/>
              </a:rPr>
              <a:t>http://upload.wikimedia.org/wikipedia/commons/thumb/e/e0/3D-SIM-4_Anaphase_3_color.jpg/220px-3D-SIM-4_Anaphase_3_color.jpg</a:t>
            </a:r>
          </a:p>
          <a:p>
            <a:r>
              <a:rPr lang="cs-CZ" u="sng" dirty="0">
                <a:effectLst/>
                <a:hlinkClick r:id="rId3"/>
              </a:rPr>
              <a:t>http://en.wikipedia.org/wiki/File:Entamoeba_histolytica_01.jpg</a:t>
            </a:r>
          </a:p>
          <a:p>
            <a:r>
              <a:rPr lang="cs-CZ" dirty="0">
                <a:effectLst/>
                <a:hlinkClick r:id="rId4"/>
              </a:rPr>
              <a:t>http://</a:t>
            </a:r>
            <a:r>
              <a:rPr lang="cs-CZ" dirty="0" smtClean="0">
                <a:effectLst/>
                <a:hlinkClick r:id="rId4"/>
              </a:rPr>
              <a:t>cs.wikipedia.org/wiki/Soubor:Haeckel_Stephoidea.jpg</a:t>
            </a:r>
            <a:endParaRPr lang="cs-CZ" dirty="0" smtClean="0">
              <a:effectLst/>
            </a:endParaRPr>
          </a:p>
          <a:p>
            <a:r>
              <a:rPr lang="cs-CZ" dirty="0">
                <a:effectLst/>
                <a:hlinkClick r:id="rId5"/>
              </a:rPr>
              <a:t>http://</a:t>
            </a:r>
            <a:r>
              <a:rPr lang="cs-CZ" dirty="0" smtClean="0">
                <a:effectLst/>
                <a:hlinkClick r:id="rId5"/>
              </a:rPr>
              <a:t>upload.wikimedia.org/wikipedia/commons/thumb/3/33/TrypanosomaBrucei_ProcyclicTrypomastigote_SEM.jpg/250px-TrypanosomaBrucei_ProcyclicTrypomastigote_SEM.jpg</a:t>
            </a:r>
            <a:endParaRPr lang="cs-CZ" dirty="0" smtClean="0">
              <a:effectLst/>
            </a:endParaRPr>
          </a:p>
          <a:p>
            <a:r>
              <a:rPr lang="cs-CZ" dirty="0">
                <a:effectLst/>
              </a:rPr>
              <a:t>http://wiki.ggc.edu/images/9/98/Tbrucei.gif</a:t>
            </a:r>
            <a:endParaRPr lang="cs-CZ" dirty="0" smtClean="0">
              <a:effectLst/>
            </a:endParaRPr>
          </a:p>
          <a:p>
            <a:endParaRPr lang="cs-CZ" dirty="0" smtClean="0">
              <a:effectLst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6815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Bubbles">
      <a:majorFont>
        <a:latin typeface="Impact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mic Sans M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Bubb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85000"/>
                <a:satMod val="150000"/>
              </a:schemeClr>
            </a:gs>
            <a:gs pos="35000">
              <a:schemeClr val="phClr">
                <a:tint val="70000"/>
                <a:shade val="90000"/>
                <a:alpha val="85000"/>
                <a:satMod val="200000"/>
              </a:schemeClr>
            </a:gs>
            <a:gs pos="100000">
              <a:schemeClr val="phClr">
                <a:tint val="90000"/>
                <a:shade val="100000"/>
                <a:alpha val="85000"/>
                <a:satMod val="250000"/>
              </a:schemeClr>
            </a:gs>
          </a:gsLst>
          <a:lin ang="0" scaled="1"/>
        </a:gradFill>
        <a:gradFill rotWithShape="1">
          <a:gsLst>
            <a:gs pos="0">
              <a:schemeClr val="phClr">
                <a:shade val="40000"/>
                <a:satMod val="115000"/>
              </a:schemeClr>
            </a:gs>
            <a:gs pos="80000">
              <a:schemeClr val="phClr">
                <a:shade val="90000"/>
                <a:satMod val="130000"/>
              </a:schemeClr>
            </a:gs>
            <a:gs pos="100000">
              <a:schemeClr val="phClr">
                <a:shade val="100000"/>
                <a:satMod val="150000"/>
              </a:schemeClr>
            </a:gs>
          </a:gsLst>
          <a:lin ang="7800000" scaled="0"/>
        </a:grad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4450" cap="flat" cmpd="sng" algn="ctr">
          <a:solidFill>
            <a:schemeClr val="phClr">
              <a:alpha val="80000"/>
              <a:satMod val="110000"/>
            </a:schemeClr>
          </a:solidFill>
          <a:prstDash val="solid"/>
        </a:ln>
        <a:ln w="63500" cap="flat" cmpd="sng" algn="ctr">
          <a:solidFill>
            <a:schemeClr val="phClr">
              <a:alpha val="80000"/>
              <a:satMod val="115000"/>
            </a:schemeClr>
          </a:solidFill>
          <a:prstDash val="solid"/>
        </a:ln>
      </a:lnStyleLst>
      <a:effectStyleLst>
        <a:effectStyle>
          <a:effectLst>
            <a:innerShdw blurRad="50800" dist="25400" dir="13500000">
              <a:srgbClr val="FFFFFF">
                <a:alpha val="75000"/>
              </a:srgbClr>
            </a:innerShdw>
          </a:effectLst>
        </a:effectStyle>
        <a:effectStyle>
          <a:effectLst>
            <a:innerShdw blurRad="76200" dist="25400" dir="13500000">
              <a:srgbClr val="FFFFFF">
                <a:alpha val="75000"/>
              </a:srgbClr>
            </a:innerShdw>
            <a:reflection blurRad="63500" stA="35000" endPos="35000" dist="12700" dir="5400000" sy="-100000" rotWithShape="0"/>
          </a:effectLst>
        </a:effectStyle>
        <a:effectStyle>
          <a:effectLst>
            <a:reflection blurRad="63500" stA="35000" endPos="35000" dist="12700" dir="5400000" sy="-100000" rotWithShape="0"/>
          </a:effectLst>
          <a:scene3d>
            <a:camera prst="orthographicFront">
              <a:rot lat="0" lon="0" rev="0"/>
            </a:camera>
            <a:lightRig rig="balanced" dir="bl">
              <a:rot lat="0" lon="0" rev="7800000"/>
            </a:lightRig>
          </a:scene3d>
          <a:sp3d prstMaterial="translucentPowder">
            <a:bevelT h="50800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shade val="80000"/>
                <a:satMod val="125000"/>
              </a:schemeClr>
            </a:gs>
            <a:gs pos="100000">
              <a:schemeClr val="phClr">
                <a:tint val="100000"/>
                <a:satMod val="125000"/>
                <a:lumOff val="40000"/>
                <a:lumMod val="100000"/>
              </a:schemeClr>
            </a:gs>
          </a:gsLst>
          <a:lin ang="7800000" scaled="1"/>
        </a:gradFill>
        <a:gradFill rotWithShape="1">
          <a:gsLst>
            <a:gs pos="0">
              <a:schemeClr val="phClr">
                <a:shade val="95000"/>
                <a:lumMod val="95000"/>
              </a:schemeClr>
            </a:gs>
            <a:gs pos="60000">
              <a:schemeClr val="phClr">
                <a:satMod val="125000"/>
                <a:lumOff val="10000"/>
                <a:lumMod val="100000"/>
              </a:schemeClr>
            </a:gs>
            <a:gs pos="100000">
              <a:schemeClr val="phClr">
                <a:shade val="95000"/>
                <a:satMod val="135000"/>
                <a:lumOff val="50000"/>
                <a:lumMod val="100000"/>
              </a:schemeClr>
            </a:gs>
          </a:gsLst>
          <a:lin ang="0" scaled="1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TC010264149[[fn=Motiv Bubliny]]</Template>
  <TotalTime>169</TotalTime>
  <Words>359</Words>
  <Application>Microsoft Office PowerPoint</Application>
  <PresentationFormat>Předvádění na obrazovce (4:3)</PresentationFormat>
  <Paragraphs>60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1</vt:lpstr>
      <vt:lpstr>Jednobuněční živočichové</vt:lpstr>
      <vt:lpstr>Prezentace aplikace PowerPoint</vt:lpstr>
      <vt:lpstr>Klíčová slova: </vt:lpstr>
      <vt:lpstr>Metodika:</vt:lpstr>
      <vt:lpstr>Charakteristika :</vt:lpstr>
      <vt:lpstr>Trepka velká</vt:lpstr>
      <vt:lpstr>Prezentace aplikace PowerPoint</vt:lpstr>
      <vt:lpstr>Buněčné dělení</vt:lpstr>
      <vt:lpstr>Trypanosoma spavičná</vt:lpstr>
      <vt:lpstr>Prezentace aplikace PowerPoint</vt:lpstr>
      <vt:lpstr>Měňavka úplavičná</vt:lpstr>
      <vt:lpstr>Dírkonošci </vt:lpstr>
      <vt:lpstr>Mřížkovci </vt:lpstr>
      <vt:lpstr>  Kontrolní otázky: 1. Vyjmenuj druhy předvedených prvoků. 2. Jsou viditelní pouhým okem? 3. Mají pro člověka nějaký význam? 4. Jakým způsobem se rozmnožují? 5. K čemu slouží vakuoly a jak se nazývají látky, které jsou obsaženy uvnitř? 6. Co umožňuje pohyb prvoků?  </vt:lpstr>
      <vt:lpstr>Odpovědi:  1. trepka velká, trypanozóma spavičná, měňavka úplavičná, mřížovci, dírkonošci 2. ne 3. způsobují nemoci, tvoří vápencové a křemičité horniny 4. buněčným dělením 5. zpracování potravy, trávicí enzymy 6. brvy, panožky     </vt:lpstr>
      <vt:lpstr>Zápis:  PRVOCI Všechno dělá 1 buňka Nemají chloroplasty ani fotosyntézu Žijí ve sladkých i slaných vodách, hlavně v planktonu Konzumenti nebo paraziti Rozmnožují se dělením (tj. nepohlavně) nebo spájením (pohlavně) </vt:lpstr>
      <vt:lpstr>  Zástupci: trepka velká Brvy – pohyb Buněčná ústa Potravní vakuola a trávicí enzymy na trávení Pulzující vakuola – odstranění vody z těla Reaguje na: teplotu, chemické látky, osvětlení V nepříznivých podmínkách tvoří cysty Měňavka zemní Měňavka zubní Měňavka úplavičná – pohyb pomocí panožek Dírkonožci – v mořích, na povrchu vápenitá schránka Mřížovci – v mořích, na povrchu křemičitá schránka </vt:lpstr>
      <vt:lpstr>Zdroje:</vt:lpstr>
    </vt:vector>
  </TitlesOfParts>
  <Company>Choltice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Jednobuněční živočichové</dc:title>
  <dc:creator>Ošlejšková_Hana</dc:creator>
  <cp:lastModifiedBy>Hana Ošlejšková</cp:lastModifiedBy>
  <cp:revision>24</cp:revision>
  <dcterms:created xsi:type="dcterms:W3CDTF">2011-10-23T14:22:10Z</dcterms:created>
  <dcterms:modified xsi:type="dcterms:W3CDTF">2013-08-29T10:19:55Z</dcterms:modified>
</cp:coreProperties>
</file>