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4" r:id="rId3"/>
    <p:sldId id="269" r:id="rId4"/>
    <p:sldId id="257" r:id="rId5"/>
    <p:sldId id="258" r:id="rId6"/>
    <p:sldId id="259" r:id="rId7"/>
    <p:sldId id="260" r:id="rId8"/>
    <p:sldId id="261" r:id="rId9"/>
    <p:sldId id="268" r:id="rId10"/>
    <p:sldId id="262" r:id="rId11"/>
    <p:sldId id="266" r:id="rId12"/>
    <p:sldId id="265" r:id="rId13"/>
    <p:sldId id="263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66" y="12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8EAC383-F7B7-4289-A21E-704AEA713E58}" type="datetimeFigureOut">
              <a:rPr lang="cs-CZ"/>
              <a:pPr>
                <a:defRPr/>
              </a:pPr>
              <a:t>10.2.2014</a:t>
            </a:fld>
            <a:endParaRPr lang="cs-CZ"/>
          </a:p>
        </p:txBody>
      </p:sp>
      <p:sp>
        <p:nvSpPr>
          <p:cNvPr id="7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9A2E187-FC55-4672-8BC0-A8AB7E2FBE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9815BA-7E19-4468-9732-3FDB095A64DE}" type="datetimeFigureOut">
              <a:rPr lang="cs-CZ"/>
              <a:pPr>
                <a:defRPr/>
              </a:pPr>
              <a:t>10.2.2014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F19A2-4F42-48A6-AB6F-81AAD8D2F6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2310C5E7-A09F-4D02-B6D1-1C2815B93F22}" type="datetimeFigureOut">
              <a:rPr lang="cs-CZ"/>
              <a:pPr>
                <a:defRPr/>
              </a:pPr>
              <a:t>10.2.2014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D400454-82D8-4394-9D02-9E2FDC8171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3BF10-D854-4591-A471-E2CE322B75E5}" type="datetimeFigureOut">
              <a:rPr lang="cs-CZ"/>
              <a:pPr>
                <a:defRPr/>
              </a:pPr>
              <a:t>10.2.2014</a:t>
            </a:fld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3A2B6-F61D-4F42-8940-622BF50942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60978-9C2E-420D-9E10-389C8A469377}" type="datetimeFigureOut">
              <a:rPr lang="cs-CZ"/>
              <a:pPr>
                <a:defRPr/>
              </a:pPr>
              <a:t>10.2.2014</a:t>
            </a:fld>
            <a:endParaRPr lang="cs-CZ"/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725F3-9F47-491D-85AE-3CF43FD0B5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B37B6-4B05-4F89-BE04-F381FB871090}" type="datetimeFigureOut">
              <a:rPr lang="cs-CZ"/>
              <a:pPr>
                <a:defRPr/>
              </a:pPr>
              <a:t>10.2.2014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F1823-EAFD-4123-A343-FF93016DA5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BF8893-DC0E-4FBE-BB35-977D81A25C30}" type="datetimeFigureOut">
              <a:rPr lang="cs-CZ"/>
              <a:pPr>
                <a:defRPr/>
              </a:pPr>
              <a:t>10.2.2014</a:t>
            </a:fld>
            <a:endParaRPr lang="cs-CZ"/>
          </a:p>
        </p:txBody>
      </p:sp>
      <p:sp>
        <p:nvSpPr>
          <p:cNvPr id="3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19D27-FA96-4536-98B3-1BF9D7E6A2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BB1D6-6B0A-4CEB-B5C1-1C526DDB6859}" type="datetimeFigureOut">
              <a:rPr lang="cs-CZ"/>
              <a:pPr>
                <a:defRPr/>
              </a:pPr>
              <a:t>10.2.2014</a:t>
            </a:fld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FE247-B3C2-48EB-BB7E-6460E0C116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8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9AE770C-5636-4063-86EF-4C3FCB7C701D}" type="datetimeFigureOut">
              <a:rPr lang="cs-CZ"/>
              <a:pPr>
                <a:defRPr/>
              </a:pPr>
              <a:t>10.2.2014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9C3F0FD-DD2D-4585-AB0A-ACECAE23FC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68137B-A248-43BB-8971-6EF4DB8EBBF5}" type="datetimeFigureOut">
              <a:rPr lang="cs-CZ"/>
              <a:pPr>
                <a:defRPr/>
              </a:pPr>
              <a:t>10.2.2014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FF19D-7A5A-4A03-A6E1-81BC15F0AB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659D277-6D60-479C-854C-BF1BBD7DD245}" type="datetimeFigureOut">
              <a:rPr lang="cs-CZ"/>
              <a:pPr>
                <a:defRPr/>
              </a:pPr>
              <a:t>10.2.2014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7F5C3F09-5A7A-404A-9412-5E4D02C298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DBD03B4-04B7-4A06-B8F6-4E486DB50B50}" type="datetimeFigureOut">
              <a:rPr lang="cs-CZ"/>
              <a:pPr>
                <a:defRPr/>
              </a:pPr>
              <a:t>10.2.2014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598A910-40AF-4B46-978B-D777A6DB26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3" r:id="rId2"/>
    <p:sldLayoutId id="2147483685" r:id="rId3"/>
    <p:sldLayoutId id="2147483682" r:id="rId4"/>
    <p:sldLayoutId id="2147483681" r:id="rId5"/>
    <p:sldLayoutId id="2147483680" r:id="rId6"/>
    <p:sldLayoutId id="2147483679" r:id="rId7"/>
    <p:sldLayoutId id="2147483678" r:id="rId8"/>
    <p:sldLayoutId id="2147483686" r:id="rId9"/>
    <p:sldLayoutId id="2147483677" r:id="rId10"/>
    <p:sldLayoutId id="214748368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fontAlgn="base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fontAlgn="base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f/fe/Pyura_spinifera.jpg/250px-Pyura_spinifera.jpg" TargetMode="External"/><Relationship Id="rId2" Type="http://schemas.openxmlformats.org/officeDocument/2006/relationships/hyperlink" Target="http://upload.wikimedia.org/wikipedia/commons/4/47/Branchiostoma_lanceolatum.jpg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upload.wikimedia.org/wikipedia/commons/thumb/e/ef/Couleuvre_Esculape59.JPG/258px-Couleuvre_Esculape59.JPG" TargetMode="External"/><Relationship Id="rId5" Type="http://schemas.openxmlformats.org/officeDocument/2006/relationships/hyperlink" Target="http://upload.wikimedia.org/wikipedia/commons/thumb/7/77/Big-eared-townsend-fledermaus.jpg/258px-Big-eared-townsend-fledermaus.jpg" TargetMode="External"/><Relationship Id="rId4" Type="http://schemas.openxmlformats.org/officeDocument/2006/relationships/hyperlink" Target="http://upload.wikimedia.org/wikipedia/commons/thumb/3/32/House_sparrow04.jpg/258px-House_sparrow0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Vyšší živočichové</a:t>
            </a:r>
            <a:endParaRPr lang="cs-CZ" dirty="0"/>
          </a:p>
        </p:txBody>
      </p:sp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3354388" y="3540125"/>
            <a:ext cx="5114925" cy="1101725"/>
          </a:xfrm>
        </p:spPr>
        <p:txBody>
          <a:bodyPr/>
          <a:lstStyle/>
          <a:p>
            <a:endParaRPr lang="cs-CZ" smtClean="0"/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3575" y="3933825"/>
            <a:ext cx="5429250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562924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Základní škola Choltice, okres Pardubice - "Učíme se pro život"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Šablona: č. III/2 Inovace a zkvalitnění výuky pomocí ICT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Pořadové číslo</a:t>
            </a:r>
            <a:r>
              <a:rPr lang="cs-CZ"/>
              <a:t>: </a:t>
            </a:r>
            <a:r>
              <a:rPr lang="cs-CZ" smtClean="0"/>
              <a:t>20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Autor</a:t>
            </a:r>
            <a:r>
              <a:rPr lang="cs-CZ" dirty="0"/>
              <a:t>: Ošlejšková Hana</a:t>
            </a:r>
            <a:br>
              <a:rPr lang="cs-CZ" dirty="0"/>
            </a:br>
            <a:r>
              <a:rPr lang="cs-CZ" dirty="0" smtClean="0"/>
              <a:t>Ověření </a:t>
            </a:r>
            <a:r>
              <a:rPr lang="cs-CZ" dirty="0"/>
              <a:t>ve výuce: </a:t>
            </a:r>
            <a:r>
              <a:rPr lang="cs-CZ" dirty="0" smtClean="0"/>
              <a:t>7. </a:t>
            </a:r>
            <a:r>
              <a:rPr lang="cs-CZ" dirty="0"/>
              <a:t>třída</a:t>
            </a:r>
            <a:br>
              <a:rPr lang="cs-CZ" dirty="0"/>
            </a:br>
            <a:r>
              <a:rPr lang="cs-CZ" dirty="0" smtClean="0"/>
              <a:t>Datum </a:t>
            </a:r>
            <a:r>
              <a:rPr lang="cs-CZ" dirty="0"/>
              <a:t>ověření</a:t>
            </a:r>
            <a:r>
              <a:rPr lang="cs-CZ" dirty="0" smtClean="0"/>
              <a:t>: 17.9.2012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3255640"/>
          </a:xfrm>
        </p:spPr>
        <p:txBody>
          <a:bodyPr/>
          <a:lstStyle/>
          <a:p>
            <a:pPr algn="l" fontAlgn="auto">
              <a:spcAft>
                <a:spcPts val="0"/>
              </a:spcAft>
              <a:defRPr/>
            </a:pPr>
            <a:r>
              <a:rPr lang="cs-CZ" sz="2400" u="sng" dirty="0" smtClean="0"/>
              <a:t>Metodika: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1. Prohlédni si prezentaci.</a:t>
            </a:r>
            <a:br>
              <a:rPr lang="cs-CZ" sz="2400" dirty="0" smtClean="0"/>
            </a:br>
            <a:r>
              <a:rPr lang="cs-CZ" sz="2400" dirty="0" smtClean="0"/>
              <a:t>2. seznam se se strunatci, pláštěnci a rozdělením obratlovců.</a:t>
            </a:r>
            <a:br>
              <a:rPr lang="cs-CZ" sz="2400" dirty="0" smtClean="0"/>
            </a:br>
            <a:r>
              <a:rPr lang="cs-CZ" sz="2400" dirty="0" smtClean="0"/>
              <a:t>3.Prohlédni a nauč se stavbu mozku obratlovců.</a:t>
            </a:r>
            <a:br>
              <a:rPr lang="cs-CZ" sz="2400" dirty="0" smtClean="0"/>
            </a:br>
            <a:r>
              <a:rPr lang="cs-CZ" sz="2400" dirty="0" smtClean="0"/>
              <a:t>4. Zodpověz otázky na konci prezentace.</a:t>
            </a:r>
            <a:endParaRPr lang="cs-CZ" sz="2400" dirty="0"/>
          </a:p>
        </p:txBody>
      </p:sp>
      <p:sp>
        <p:nvSpPr>
          <p:cNvPr id="15362" name="Podnadpis 2"/>
          <p:cNvSpPr>
            <a:spLocks noGrp="1"/>
          </p:cNvSpPr>
          <p:nvPr>
            <p:ph type="subTitle" idx="1"/>
          </p:nvPr>
        </p:nvSpPr>
        <p:spPr>
          <a:xfrm>
            <a:off x="3354388" y="4292600"/>
            <a:ext cx="5114925" cy="1728788"/>
          </a:xfrm>
        </p:spPr>
        <p:txBody>
          <a:bodyPr/>
          <a:lstStyle/>
          <a:p>
            <a:pPr algn="l"/>
            <a:r>
              <a:rPr lang="cs-CZ" smtClean="0"/>
              <a:t>Klíčová slova:</a:t>
            </a:r>
          </a:p>
          <a:p>
            <a:pPr algn="l"/>
            <a:r>
              <a:rPr lang="cs-CZ" smtClean="0"/>
              <a:t>Pláštěnci, bezlebeční, obratlovci, sumka, kolonie, kopinatec, rozvoj nervové soustavy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Vyšší živočichové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Mají vnitřní oporu těla (struna hřbetní nebo páteřní).</a:t>
            </a:r>
          </a:p>
          <a:p>
            <a:r>
              <a:rPr lang="cs-CZ" smtClean="0"/>
              <a:t>Strunatci – dělí se na (podkmeny):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1. Pláštěnci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2. Bezlebeční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3. Obratlovci</a:t>
            </a:r>
          </a:p>
          <a:p>
            <a:endParaRPr lang="cs-CZ" smtClean="0"/>
          </a:p>
          <a:p>
            <a:pPr>
              <a:buFont typeface="Wingdings 2" pitchFamily="18" charset="2"/>
              <a:buNone/>
            </a:pPr>
            <a:r>
              <a:rPr lang="cs-CZ" smtClean="0"/>
              <a:t>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Strunatci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smtClean="0"/>
              <a:t>Žijí v různých ekosystémech.</a:t>
            </a:r>
          </a:p>
          <a:p>
            <a:r>
              <a:rPr lang="cs-CZ" sz="2000" smtClean="0"/>
              <a:t>Přizpůsobiví.</a:t>
            </a:r>
          </a:p>
          <a:p>
            <a:r>
              <a:rPr lang="cs-CZ" sz="2000" smtClean="0"/>
              <a:t>Znaky:</a:t>
            </a:r>
          </a:p>
          <a:p>
            <a:pPr>
              <a:buFont typeface="Wingdings 2" pitchFamily="18" charset="2"/>
              <a:buNone/>
            </a:pPr>
            <a:r>
              <a:rPr lang="cs-CZ" sz="2000" smtClean="0"/>
              <a:t> 1) struna hřbetní nebo páteř na hřbetní straně těla</a:t>
            </a:r>
          </a:p>
          <a:p>
            <a:pPr>
              <a:buFont typeface="Wingdings 2" pitchFamily="18" charset="2"/>
              <a:buNone/>
            </a:pPr>
            <a:r>
              <a:rPr lang="cs-CZ" sz="2000" smtClean="0"/>
              <a:t> 2) dvoustranně souměrní</a:t>
            </a:r>
          </a:p>
          <a:p>
            <a:pPr>
              <a:buFont typeface="Wingdings 2" pitchFamily="18" charset="2"/>
              <a:buNone/>
            </a:pPr>
            <a:r>
              <a:rPr lang="cs-CZ" sz="2000" smtClean="0"/>
              <a:t> 3) nervová trubice </a:t>
            </a:r>
            <a:r>
              <a:rPr lang="cs-CZ" sz="2000" b="1" smtClean="0"/>
              <a:t>nad </a:t>
            </a:r>
            <a:r>
              <a:rPr lang="cs-CZ" sz="2000" smtClean="0"/>
              <a:t>strunou hřbetní, v předu se rozšiřuje v mozek</a:t>
            </a:r>
          </a:p>
          <a:p>
            <a:pPr>
              <a:buFont typeface="Wingdings 2" pitchFamily="18" charset="2"/>
              <a:buNone/>
            </a:pPr>
            <a:r>
              <a:rPr lang="cs-CZ" sz="2000" b="1" smtClean="0"/>
              <a:t> </a:t>
            </a:r>
            <a:r>
              <a:rPr lang="cs-CZ" sz="2000" smtClean="0"/>
              <a:t>4) mají uzavřenou cévní soustavu a srdce na břišní straně těla.</a:t>
            </a:r>
          </a:p>
          <a:p>
            <a:r>
              <a:rPr lang="cs-CZ" sz="2000" smtClean="0"/>
              <a:t>Vyvinuli se z ostnokožců již v prvohorách.</a:t>
            </a:r>
          </a:p>
          <a:p>
            <a:r>
              <a:rPr lang="cs-CZ" sz="2000" smtClean="0"/>
              <a:t>Dělí se na 3 podkmeny: pláštěnce, bezlebečné a obratlovce.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Podkmen - Pláštěnci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Drobní mořští živočichové.</a:t>
            </a:r>
          </a:p>
          <a:p>
            <a:r>
              <a:rPr lang="cs-CZ" smtClean="0"/>
              <a:t>Zástupce: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</a:t>
            </a:r>
            <a:r>
              <a:rPr lang="cs-CZ" b="1" u="sng" smtClean="0"/>
              <a:t>Sumka</a:t>
            </a:r>
            <a:r>
              <a:rPr lang="cs-CZ" smtClean="0"/>
              <a:t> – dospělá žije přisedle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- má tvar soudečku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- larva je pohyblivá a má strunu  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        hřbetní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- tvoří kolonie</a:t>
            </a:r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4324350"/>
            <a:ext cx="2808288" cy="211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Podkmen - Bezlebeční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Celý život má strunu hřbetní.</a:t>
            </a:r>
          </a:p>
          <a:p>
            <a:r>
              <a:rPr lang="cs-CZ" smtClean="0"/>
              <a:t>Nemá srdce ani mozek.</a:t>
            </a:r>
          </a:p>
          <a:p>
            <a:r>
              <a:rPr lang="cs-CZ" smtClean="0"/>
              <a:t>Tvar těla je podobný rybám.</a:t>
            </a:r>
          </a:p>
          <a:p>
            <a:r>
              <a:rPr lang="cs-CZ" smtClean="0"/>
              <a:t>Zástupce: 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</a:t>
            </a:r>
            <a:r>
              <a:rPr lang="cs-CZ" b="1" u="sng" smtClean="0"/>
              <a:t>Kopinatec plžový (plžovitý)</a:t>
            </a:r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3800" y="4359275"/>
            <a:ext cx="3027363" cy="239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Podkmen - Obratlovci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smtClean="0"/>
              <a:t>Vnitřní kostra.</a:t>
            </a:r>
          </a:p>
          <a:p>
            <a:r>
              <a:rPr lang="cs-CZ" sz="2000" smtClean="0"/>
              <a:t>Páteř z obratlů, uvnitř je mícha.</a:t>
            </a:r>
          </a:p>
          <a:p>
            <a:r>
              <a:rPr lang="cs-CZ" sz="2000" smtClean="0"/>
              <a:t>Trubicovitá nervová soustava.</a:t>
            </a:r>
          </a:p>
          <a:p>
            <a:r>
              <a:rPr lang="cs-CZ" sz="2000" smtClean="0"/>
              <a:t>Mozek + mícha = centrální nervová soustava (CNS), chráněná lebkou a obratli.</a:t>
            </a:r>
          </a:p>
          <a:p>
            <a:r>
              <a:rPr lang="cs-CZ" sz="2000" smtClean="0"/>
              <a:t>Vývoj nervové soustavy – obrázek</a:t>
            </a:r>
            <a:r>
              <a:rPr lang="cs-CZ" sz="2000" smtClean="0">
                <a:latin typeface="Arial" charset="0"/>
              </a:rPr>
              <a:t> z</a:t>
            </a:r>
            <a:r>
              <a:rPr lang="cs-CZ" sz="2000" smtClean="0"/>
              <a:t> učebnice</a:t>
            </a:r>
            <a:r>
              <a:rPr lang="cs-CZ" sz="2000" smtClean="0">
                <a:latin typeface="Arial" charset="0"/>
              </a:rPr>
              <a:t>,</a:t>
            </a:r>
            <a:r>
              <a:rPr lang="cs-CZ" sz="2000" smtClean="0"/>
              <a:t> strana 27 a další slide.</a:t>
            </a:r>
          </a:p>
          <a:p>
            <a:r>
              <a:rPr lang="cs-CZ" sz="2000" smtClean="0"/>
              <a:t>Konzumenti.</a:t>
            </a:r>
          </a:p>
          <a:p>
            <a:r>
              <a:rPr lang="cs-CZ" sz="2000" smtClean="0"/>
              <a:t>Zdokonalení svalové a nervové soustavy, vývoj hlavy </a:t>
            </a:r>
          </a:p>
          <a:p>
            <a:pPr>
              <a:buFont typeface="Wingdings 2" pitchFamily="18" charset="2"/>
              <a:buNone/>
            </a:pPr>
            <a:r>
              <a:rPr lang="cs-CZ" sz="2000" smtClean="0"/>
              <a:t>    v důsledku získávání potravy.</a:t>
            </a:r>
          </a:p>
          <a:p>
            <a:r>
              <a:rPr lang="cs-CZ" sz="2000" smtClean="0"/>
              <a:t>Činnost těla řídí i hormony (vznikají s vnitřním vyměšováním).</a:t>
            </a:r>
          </a:p>
          <a:p>
            <a:endParaRPr lang="cs-CZ" sz="20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Vývoj nervové soustavy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3849688"/>
          <a:ext cx="7239000" cy="366712"/>
        </p:xfrm>
        <a:graphic>
          <a:graphicData uri="http://schemas.openxmlformats.org/drawingml/2006/table">
            <a:tbl>
              <a:tblPr/>
              <a:tblGrid>
                <a:gridCol w="3619500"/>
                <a:gridCol w="3619500"/>
              </a:tblGrid>
              <a:tr h="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1509" name="Rectangle 1"/>
          <p:cNvSpPr>
            <a:spLocks noChangeArrowheads="1"/>
          </p:cNvSpPr>
          <p:nvPr/>
        </p:nvSpPr>
        <p:spPr bwMode="auto">
          <a:xfrm>
            <a:off x="457200" y="3525838"/>
            <a:ext cx="914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/>
              <a:t>.</a:t>
            </a:r>
          </a:p>
          <a:p>
            <a:pPr eaLnBrk="0" hangingPunct="0"/>
            <a:endParaRPr lang="cs-CZ"/>
          </a:p>
        </p:txBody>
      </p:sp>
      <p:pic>
        <p:nvPicPr>
          <p:cNvPr id="21510" name="Picture 3" descr="http://upload.wikimedia.org/wikipedia/commons/thumb/8/80/EmbryonicBrain_CS.svg/240px-EmbryonicBrain_CS.sv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0813" y="1866900"/>
            <a:ext cx="5167312" cy="437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Podkmen - Obratlovci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smtClean="0"/>
              <a:t>Dělí se na: </a:t>
            </a:r>
          </a:p>
          <a:p>
            <a:pPr>
              <a:buFont typeface="Wingdings 2" pitchFamily="18" charset="2"/>
              <a:buNone/>
            </a:pPr>
            <a:r>
              <a:rPr lang="cs-CZ" sz="2400" smtClean="0"/>
              <a:t> 1) Nadtřída – bezčelistnatci</a:t>
            </a:r>
          </a:p>
          <a:p>
            <a:pPr>
              <a:buFont typeface="Wingdings 2" pitchFamily="18" charset="2"/>
              <a:buNone/>
            </a:pPr>
            <a:r>
              <a:rPr lang="cs-CZ" sz="2400" smtClean="0"/>
              <a:t>        1. Třída : Kruhoústí</a:t>
            </a:r>
          </a:p>
          <a:p>
            <a:pPr>
              <a:buFont typeface="Wingdings 2" pitchFamily="18" charset="2"/>
              <a:buNone/>
            </a:pPr>
            <a:r>
              <a:rPr lang="cs-CZ" sz="2400" smtClean="0"/>
              <a:t> 2) Nadtřída – Čelistnatci</a:t>
            </a:r>
          </a:p>
          <a:p>
            <a:pPr>
              <a:buFont typeface="Wingdings 2" pitchFamily="18" charset="2"/>
              <a:buNone/>
            </a:pPr>
            <a:r>
              <a:rPr lang="cs-CZ" sz="2400" smtClean="0"/>
              <a:t>        2. Třída : Paryby</a:t>
            </a:r>
          </a:p>
          <a:p>
            <a:pPr>
              <a:buFont typeface="Wingdings 2" pitchFamily="18" charset="2"/>
              <a:buNone/>
            </a:pPr>
            <a:r>
              <a:rPr lang="cs-CZ" sz="2400" smtClean="0"/>
              <a:t>        3. Třída : Ryby</a:t>
            </a:r>
          </a:p>
          <a:p>
            <a:pPr>
              <a:buFont typeface="Wingdings 2" pitchFamily="18" charset="2"/>
              <a:buNone/>
            </a:pPr>
            <a:r>
              <a:rPr lang="cs-CZ" sz="2400" smtClean="0"/>
              <a:t>        4. Třída : Obojživelníci</a:t>
            </a:r>
          </a:p>
          <a:p>
            <a:pPr>
              <a:buFont typeface="Wingdings 2" pitchFamily="18" charset="2"/>
              <a:buNone/>
            </a:pPr>
            <a:r>
              <a:rPr lang="cs-CZ" sz="2400" smtClean="0"/>
              <a:t>        5. Třída : Plazi</a:t>
            </a:r>
          </a:p>
          <a:p>
            <a:pPr>
              <a:buFont typeface="Wingdings 2" pitchFamily="18" charset="2"/>
              <a:buNone/>
            </a:pPr>
            <a:r>
              <a:rPr lang="cs-CZ" sz="2400" smtClean="0"/>
              <a:t>        6. Třída : Ptáci</a:t>
            </a:r>
          </a:p>
          <a:p>
            <a:pPr>
              <a:buFont typeface="Wingdings 2" pitchFamily="18" charset="2"/>
              <a:buNone/>
            </a:pPr>
            <a:r>
              <a:rPr lang="cs-CZ" sz="2400" smtClean="0"/>
              <a:t>        7. Třída : Savci</a:t>
            </a: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1038" y="1543050"/>
            <a:ext cx="2232025" cy="148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13375" y="3094038"/>
            <a:ext cx="2254250" cy="169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54438" y="4868863"/>
            <a:ext cx="2257425" cy="137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1888" y="4921250"/>
            <a:ext cx="1731962" cy="173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65900" y="112713"/>
            <a:ext cx="2205038" cy="143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1340768"/>
            <a:ext cx="6255488" cy="4392487"/>
          </a:xfrm>
        </p:spPr>
        <p:txBody>
          <a:bodyPr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2400" b="0" dirty="0" smtClean="0"/>
              <a:t>1. Na které 3 podkmeny se dělí strunatci?</a:t>
            </a:r>
            <a:br>
              <a:rPr lang="cs-CZ" sz="2400" b="0" dirty="0" smtClean="0"/>
            </a:br>
            <a:r>
              <a:rPr lang="cs-CZ" sz="2400" b="0" dirty="0" smtClean="0"/>
              <a:t>2. Jak se nazývají orgány, které tvoří oporu těla strunatců?</a:t>
            </a:r>
            <a:br>
              <a:rPr lang="cs-CZ" sz="2400" b="0" dirty="0" smtClean="0"/>
            </a:br>
            <a:r>
              <a:rPr lang="cs-CZ" sz="2400" b="0" dirty="0" smtClean="0"/>
              <a:t>3. Vyjmenujte znaky strunatců.</a:t>
            </a:r>
            <a:br>
              <a:rPr lang="cs-CZ" sz="2400" b="0" dirty="0" smtClean="0"/>
            </a:br>
            <a:r>
              <a:rPr lang="cs-CZ" sz="2400" b="0" dirty="0" smtClean="0"/>
              <a:t>4. Jak se nazývá zástupce strunatců?</a:t>
            </a:r>
            <a:br>
              <a:rPr lang="cs-CZ" sz="2400" b="0" dirty="0" smtClean="0"/>
            </a:br>
            <a:r>
              <a:rPr lang="cs-CZ" sz="2400" b="0" dirty="0" smtClean="0"/>
              <a:t>5. Čím je tento živočich zvláštní?</a:t>
            </a:r>
            <a:br>
              <a:rPr lang="cs-CZ" sz="2400" b="0" dirty="0" smtClean="0"/>
            </a:br>
            <a:r>
              <a:rPr lang="cs-CZ" sz="2400" b="0" dirty="0" smtClean="0"/>
              <a:t>6. Jak se nazývá zástupce </a:t>
            </a:r>
            <a:r>
              <a:rPr lang="cs-CZ" sz="2400" b="0" dirty="0" err="1" smtClean="0"/>
              <a:t>bezlebečných</a:t>
            </a:r>
            <a:r>
              <a:rPr lang="cs-CZ" sz="2400" b="0" dirty="0" smtClean="0"/>
              <a:t>?</a:t>
            </a:r>
            <a:br>
              <a:rPr lang="cs-CZ" sz="2400" b="0" dirty="0" smtClean="0"/>
            </a:br>
            <a:r>
              <a:rPr lang="cs-CZ" sz="2400" b="0" dirty="0" smtClean="0"/>
              <a:t>7. V jakém ekosystému byste ho našli?</a:t>
            </a:r>
            <a:br>
              <a:rPr lang="cs-CZ" sz="2400" b="0" dirty="0" smtClean="0"/>
            </a:br>
            <a:r>
              <a:rPr lang="cs-CZ" sz="2400" b="0" dirty="0" smtClean="0"/>
              <a:t>8. Jaký význam mají hormony v tělech obratlovců?</a:t>
            </a:r>
            <a:br>
              <a:rPr lang="cs-CZ" sz="2400" b="0" dirty="0" smtClean="0"/>
            </a:br>
            <a:r>
              <a:rPr lang="cs-CZ" sz="2400" b="0" dirty="0" smtClean="0"/>
              <a:t>9. Na které  třídy se dělí podkmen obratlovců?</a:t>
            </a:r>
            <a:br>
              <a:rPr lang="cs-CZ" sz="2400" b="0" dirty="0" smtClean="0"/>
            </a:br>
            <a:r>
              <a:rPr lang="cs-CZ" sz="2400" b="0" dirty="0" smtClean="0"/>
              <a:t>10. Jaký typ kostry mají obratlovci?</a:t>
            </a:r>
            <a:endParaRPr lang="cs-CZ" sz="2400" b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765175"/>
            <a:ext cx="6254750" cy="503238"/>
          </a:xfrm>
        </p:spPr>
        <p:txBody>
          <a:bodyPr>
            <a:normAutofit lnSpcReduction="10000"/>
          </a:bodyPr>
          <a:lstStyle/>
          <a:p>
            <a:pPr algn="l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u="sng" dirty="0" smtClean="0"/>
              <a:t>OTÁZKY:</a:t>
            </a:r>
            <a:endParaRPr lang="cs-CZ" sz="2800" b="1" u="sng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1340769"/>
            <a:ext cx="6255488" cy="4896544"/>
          </a:xfrm>
        </p:spPr>
        <p:txBody>
          <a:bodyPr/>
          <a:lstStyle/>
          <a:p>
            <a:pPr algn="l" fontAlgn="auto">
              <a:spcAft>
                <a:spcPts val="0"/>
              </a:spcAft>
              <a:defRPr/>
            </a:pPr>
            <a:r>
              <a:rPr lang="cs-CZ" sz="2000" dirty="0" smtClean="0"/>
              <a:t>1. Pláštěnci, bezlebeční, obratlovci.</a:t>
            </a:r>
            <a:br>
              <a:rPr lang="cs-CZ" sz="2000" dirty="0" smtClean="0"/>
            </a:br>
            <a:r>
              <a:rPr lang="cs-CZ" sz="2000" dirty="0" smtClean="0"/>
              <a:t>2. Struna hřbetní, páteř.</a:t>
            </a:r>
            <a:br>
              <a:rPr lang="cs-CZ" sz="2000" dirty="0" smtClean="0"/>
            </a:br>
            <a:r>
              <a:rPr lang="cs-CZ" sz="2000" dirty="0" smtClean="0"/>
              <a:t>3. </a:t>
            </a:r>
            <a:r>
              <a:rPr lang="cs-CZ" sz="2000" dirty="0"/>
              <a:t>Žijí v různých </a:t>
            </a:r>
            <a:r>
              <a:rPr lang="cs-CZ" sz="2000" dirty="0" err="1" smtClean="0"/>
              <a:t>ekosystémech,Přizpůsobiví</a:t>
            </a:r>
            <a:r>
              <a:rPr lang="cs-CZ" sz="2000" dirty="0" smtClean="0"/>
              <a:t>,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struna </a:t>
            </a:r>
            <a:r>
              <a:rPr lang="cs-CZ" sz="2000" dirty="0"/>
              <a:t>hřbetní nebo páteř na hřbetní </a:t>
            </a:r>
            <a:r>
              <a:rPr lang="cs-CZ" sz="2000" dirty="0" smtClean="0"/>
              <a:t>  straně těla, </a:t>
            </a:r>
            <a:r>
              <a:rPr lang="cs-CZ" sz="2000" dirty="0" err="1" smtClean="0"/>
              <a:t>dvoustranně</a:t>
            </a:r>
            <a:r>
              <a:rPr lang="cs-CZ" sz="2000" dirty="0" smtClean="0"/>
              <a:t> souměrní, nervová </a:t>
            </a:r>
            <a:r>
              <a:rPr lang="cs-CZ" sz="2000" dirty="0"/>
              <a:t>trubice nad strunou hřbetní, </a:t>
            </a:r>
            <a:r>
              <a:rPr lang="cs-CZ" sz="2000" dirty="0" smtClean="0"/>
              <a:t>uzavřená </a:t>
            </a:r>
            <a:r>
              <a:rPr lang="cs-CZ" sz="2000" dirty="0"/>
              <a:t>cévní </a:t>
            </a:r>
            <a:r>
              <a:rPr lang="cs-CZ" sz="2000" dirty="0" smtClean="0"/>
              <a:t>soustava, </a:t>
            </a:r>
            <a:r>
              <a:rPr lang="cs-CZ" sz="2000" dirty="0"/>
              <a:t>srdce na břišní straně těla.</a:t>
            </a:r>
            <a:br>
              <a:rPr lang="cs-CZ" sz="2000" dirty="0"/>
            </a:br>
            <a:r>
              <a:rPr lang="cs-CZ" sz="2000" dirty="0" smtClean="0"/>
              <a:t>4. sumka.</a:t>
            </a:r>
            <a:br>
              <a:rPr lang="cs-CZ" sz="2000" dirty="0" smtClean="0"/>
            </a:br>
            <a:r>
              <a:rPr lang="cs-CZ" sz="2000" dirty="0" smtClean="0"/>
              <a:t>5. Larva má strunu hřbetní, dospělec ne.</a:t>
            </a:r>
            <a:br>
              <a:rPr lang="cs-CZ" sz="2000" dirty="0" smtClean="0"/>
            </a:br>
            <a:r>
              <a:rPr lang="cs-CZ" sz="2000" dirty="0" smtClean="0"/>
              <a:t>6. Kopinatec plžovitý.</a:t>
            </a:r>
            <a:br>
              <a:rPr lang="cs-CZ" sz="2000" dirty="0" smtClean="0"/>
            </a:br>
            <a:r>
              <a:rPr lang="cs-CZ" sz="2000" dirty="0" smtClean="0"/>
              <a:t>7. Mělčiny u pobřeží moří.</a:t>
            </a:r>
            <a:br>
              <a:rPr lang="cs-CZ" sz="2000" dirty="0" smtClean="0"/>
            </a:br>
            <a:r>
              <a:rPr lang="cs-CZ" sz="2000" dirty="0" smtClean="0"/>
              <a:t>8. Podílí se na řízení těl organismů.</a:t>
            </a:r>
            <a:br>
              <a:rPr lang="cs-CZ" sz="2000" dirty="0" smtClean="0"/>
            </a:br>
            <a:r>
              <a:rPr lang="cs-CZ" sz="2000" dirty="0" smtClean="0"/>
              <a:t>9. KRUHOÚSTÍ, PARYBY, RYBY, OBOJŽIVELNÍCI, PLAZI, PTÁCI, SAVCI.</a:t>
            </a:r>
            <a:br>
              <a:rPr lang="cs-CZ" sz="2000" dirty="0" smtClean="0"/>
            </a:br>
            <a:r>
              <a:rPr lang="cs-CZ" sz="2000" dirty="0" smtClean="0"/>
              <a:t>10. Vnitřní kostru.</a:t>
            </a:r>
            <a:endParaRPr lang="cs-CZ" sz="20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836613"/>
            <a:ext cx="6254750" cy="504825"/>
          </a:xfrm>
        </p:spPr>
        <p:txBody>
          <a:bodyPr>
            <a:normAutofit lnSpcReduction="10000"/>
          </a:bodyPr>
          <a:lstStyle/>
          <a:p>
            <a:pPr algn="l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u="sng" dirty="0" smtClean="0"/>
              <a:t>ODPOVĚDI:</a:t>
            </a:r>
            <a:endParaRPr lang="cs-CZ" sz="28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268760"/>
            <a:ext cx="7200800" cy="5400600"/>
          </a:xfrm>
        </p:spPr>
        <p:txBody>
          <a:bodyPr/>
          <a:lstStyle/>
          <a:p>
            <a:pPr algn="l" fontAlgn="auto">
              <a:spcAft>
                <a:spcPts val="0"/>
              </a:spcAft>
              <a:defRPr/>
            </a:pPr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upload.wikimedia.org/wikipedia/commons/4/47/Branchiostoma_lanceolatum.jpg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upload.wikimedia.org/wikipedia/commons/thumb/f/fe/Pyura_spinifera.jpg/250px-Pyura_spinifera.jpg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600" dirty="0"/>
              <a:t>Jurčák, J.; Froněk, J.; et al. Vyšší živočichové 1. </a:t>
            </a:r>
            <a:r>
              <a:rPr lang="cs-CZ" sz="1600" i="1" dirty="0"/>
              <a:t>Přírodopis 7</a:t>
            </a:r>
            <a:r>
              <a:rPr lang="cs-CZ" sz="1600" dirty="0"/>
              <a:t>; </a:t>
            </a:r>
            <a:r>
              <a:rPr lang="cs-CZ" sz="1600" dirty="0" err="1"/>
              <a:t>Prodos</a:t>
            </a:r>
            <a:r>
              <a:rPr lang="cs-CZ" sz="1600" dirty="0"/>
              <a:t>: Olomouc, 1998; p 27.</a:t>
            </a:r>
            <a:br>
              <a:rPr lang="cs-CZ" sz="1600" dirty="0"/>
            </a:br>
            <a:r>
              <a:rPr lang="cs-CZ" sz="1600" dirty="0"/>
              <a:t>http://en.wikipedia.org/wiki/File:Silurus_glanis_02.jpg</a:t>
            </a:r>
            <a:br>
              <a:rPr lang="cs-CZ" sz="1600" dirty="0"/>
            </a:br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upload.wikimedia.org/wikipedia/commons/thumb/3/32/House_sparrow04.jpg/258px-House_sparrow04.jpg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/>
              <a:t>http://upload.wikimedia.org/wikipedia/commons/thumb/9/9c/Frog_in_frogspawn.jpg/275px-Frog_in_frogspawn.jpg</a:t>
            </a:r>
            <a:br>
              <a:rPr lang="cs-CZ" sz="1600" dirty="0"/>
            </a:br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upload.wikimedia.org/wikipedia/commons/thumb/7/77/Big-eared-townsend-fledermaus.jpg/258px-Big-eared-townsend-fledermaus.jpg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upload.wikimedia.org/wikipedia/commons/thumb/e/ef/Couleuvre_Esculape59.JPG/258px-Couleuvre_Esculape59.JPG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/>
              <a:t>http://cs.wikipedia.org/wiki/Soubor:EmbryonicBrain_CS.svg</a:t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endParaRPr lang="cs-CZ" sz="18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11188" y="692150"/>
            <a:ext cx="6710362" cy="504825"/>
          </a:xfrm>
        </p:spPr>
        <p:txBody>
          <a:bodyPr/>
          <a:lstStyle/>
          <a:p>
            <a:pPr algn="l"/>
            <a:r>
              <a:rPr lang="cs-CZ" b="1" u="sng" smtClean="0"/>
              <a:t>Zdroje: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ohatý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142</TotalTime>
  <Words>212</Words>
  <Application>Microsoft Office PowerPoint</Application>
  <PresentationFormat>On-screen Show (4:3)</PresentationFormat>
  <Paragraphs>54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13</vt:i4>
      </vt:variant>
    </vt:vector>
  </HeadingPairs>
  <TitlesOfParts>
    <vt:vector size="23" baseType="lpstr">
      <vt:lpstr>Trebuchet MS</vt:lpstr>
      <vt:lpstr>Arial</vt:lpstr>
      <vt:lpstr>Wingdings 2</vt:lpstr>
      <vt:lpstr>Wingdings</vt:lpstr>
      <vt:lpstr>Calibri</vt:lpstr>
      <vt:lpstr>Bohatý</vt:lpstr>
      <vt:lpstr>Bohatý</vt:lpstr>
      <vt:lpstr>Bohatý</vt:lpstr>
      <vt:lpstr>Bohatý</vt:lpstr>
      <vt:lpstr>Bohatý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Vyšší živočichové</dc:title>
  <cp:lastModifiedBy>DUM</cp:lastModifiedBy>
  <cp:revision>20</cp:revision>
  <dcterms:modified xsi:type="dcterms:W3CDTF">2014-02-10T17:06:30Z</dcterms:modified>
</cp:coreProperties>
</file>