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3" r:id="rId3"/>
    <p:sldId id="264" r:id="rId4"/>
    <p:sldId id="257" r:id="rId5"/>
    <p:sldId id="258" r:id="rId6"/>
    <p:sldId id="259" r:id="rId7"/>
    <p:sldId id="265" r:id="rId8"/>
    <p:sldId id="260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5EBBB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75" d="100"/>
          <a:sy n="75" d="100"/>
        </p:scale>
        <p:origin x="-1824" y="-3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821CF9-B76A-4E24-B663-FD8A0C9C4157}" type="datetimeFigureOut">
              <a:rPr lang="cs-CZ" smtClean="0"/>
              <a:pPr/>
              <a:t>10.2.2014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7AC8E8-FA6C-4BAE-B181-784B9B988C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4802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7AC8E8-FA6C-4BAE-B181-784B9B988C05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A2666-52FE-4BB3-A431-B8CCA567F77C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4083D-1719-48F6-A8B0-59E415CC5135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07250-5B54-40D3-B2F6-A59F29A777BF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DD6EA-6BD2-4151-8BB2-5666DF87699C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0DB4D-8C7D-4E51-9036-54FE7A2AB124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10955-9264-468F-B207-29D12AA7B916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FD4F1-278D-4D2A-92C9-D6A6BF20EB19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3AB30-96F0-4D0E-9775-5B784BDDD8F4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3BF5A-3448-4862-98AC-EDC0F671C28B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E968A-D9BA-4AA8-81DB-2433B49AC5B7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F9208-A46E-4E83-A576-A44D95F5D5AF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35EBBB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CC1BB2-9787-492C-9ED0-1EEE26C6EDD4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Click="0" advTm="5000">
    <p:wipe dir="d"/>
  </p:transition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jpeg"/><Relationship Id="rId5" Type="http://schemas.openxmlformats.org/officeDocument/2006/relationships/image" Target="../media/image1.wmf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278092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>            Základní škola a Mateřská škola Dobrá Voda u Českých Budějovic,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Na Vyhlídce 6, 373 16 Dobrá Voda u Českých Budějovic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b="1" i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EU  PENÍZE  ŠKOLÁM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Zlepšení podmínek pro vzdělávání na základních školách Operačního programu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Vzdělávání pro konkurenceschopnost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2049" name="Object 1"/>
          <p:cNvGraphicFramePr>
            <a:graphicFrameLocks noChangeAspect="1"/>
          </p:cNvGraphicFramePr>
          <p:nvPr/>
        </p:nvGraphicFramePr>
        <p:xfrm>
          <a:off x="467544" y="1196752"/>
          <a:ext cx="749300" cy="544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2" name="Picture" r:id="rId4" imgW="1476756" imgH="1077468" progId="Word.Picture.8">
                  <p:embed/>
                </p:oleObj>
              </mc:Choice>
              <mc:Fallback>
                <p:oleObj name="Picture" r:id="rId4" imgW="1476756" imgH="1077468" progId="Word.Picture.8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1196752"/>
                        <a:ext cx="749300" cy="5445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" name="Picture 3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63688" y="2276872"/>
            <a:ext cx="5760720" cy="11903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692696"/>
            <a:ext cx="8157592" cy="4237931"/>
          </a:xfrm>
        </p:spPr>
        <p:txBody>
          <a:bodyPr>
            <a:noAutofit/>
          </a:bodyPr>
          <a:lstStyle/>
          <a:p>
            <a:pPr lvl="0"/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Číslo a název klíčové aktivity: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      III/2 Inovace a zkvalitnění</a:t>
            </a:r>
          </a:p>
          <a:p>
            <a:pPr marL="0" lvl="0" indent="0">
              <a:buNone/>
            </a:pP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 výuky prostřednictvím ICT.</a:t>
            </a:r>
          </a:p>
          <a:p>
            <a:pPr marL="0" lvl="0" indent="0">
              <a:buNone/>
            </a:pPr>
            <a:endParaRPr lang="en-US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Číslo DUM:	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	      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VY_32_INOVACE_ČS.5.37</a:t>
            </a:r>
            <a:endParaRPr lang="cs-CZ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en-US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Jméno autora:	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Mgr. Olga Šafářová</a:t>
            </a:r>
          </a:p>
          <a:p>
            <a:pPr lvl="0"/>
            <a:endParaRPr lang="en-US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Datum (období) vytvoření DUM:   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12. 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12. 2013</a:t>
            </a:r>
          </a:p>
          <a:p>
            <a:pPr lvl="0"/>
            <a:endParaRPr lang="en-US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		       5.</a:t>
            </a:r>
          </a:p>
          <a:p>
            <a:pPr lvl="0"/>
            <a:endParaRPr lang="en-US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Vzdělávací oblast: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	      Člověk a jeho svět</a:t>
            </a:r>
          </a:p>
          <a:p>
            <a:pPr marL="0" lvl="0" indent="0">
              <a:buNone/>
            </a:pP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	</a:t>
            </a:r>
            <a:endParaRPr lang="en-US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Vzdělávací obor: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	      Vlastivěda</a:t>
            </a:r>
            <a:endParaRPr lang="en-US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6"/>
            <a:ext cx="8280920" cy="5472608"/>
          </a:xfrm>
        </p:spPr>
        <p:txBody>
          <a:bodyPr>
            <a:noAutofit/>
          </a:bodyPr>
          <a:lstStyle/>
          <a:p>
            <a:pPr fontAlgn="t">
              <a:buNone/>
            </a:pPr>
            <a:endParaRPr lang="cs-CZ" sz="2000" dirty="0" smtClean="0"/>
          </a:p>
          <a:p>
            <a:pPr lvl="0" fontAlgn="t"/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Klíčová slova:	</a:t>
            </a:r>
            <a:r>
              <a:rPr lang="cs-CZ" sz="20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komunismus, bolševická</a:t>
            </a:r>
            <a:r>
              <a:rPr lang="cs-CZ" sz="20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revoluce, </a:t>
            </a:r>
          </a:p>
          <a:p>
            <a:pPr marL="0" lvl="0" indent="0" fontAlgn="t">
              <a:buNone/>
            </a:pP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V. I. Lenin, J. V. Stalin</a:t>
            </a:r>
          </a:p>
          <a:p>
            <a:pPr marL="0" lvl="0" indent="0" fontAlgn="t">
              <a:buNone/>
            </a:pP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</a:t>
            </a:r>
            <a:endParaRPr lang="cs-CZ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Anotace: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		     Prezentace slouží k výuce a</a:t>
            </a:r>
          </a:p>
          <a:p>
            <a:pPr marL="0" lvl="0" indent="0">
              <a:buNone/>
            </a:pP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k zápisu do sešitu. 		                                                                      </a:t>
            </a:r>
          </a:p>
          <a:p>
            <a:pPr marL="0" lvl="0" indent="0">
              <a:buNone/>
            </a:pP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Podporuje aktivní  přístup žáků</a:t>
            </a:r>
          </a:p>
          <a:p>
            <a:pPr marL="0" lvl="0" indent="0">
              <a:buNone/>
            </a:pP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k získávání nových vědomostí </a:t>
            </a:r>
          </a:p>
          <a:p>
            <a:pPr marL="0" lvl="0" indent="0">
              <a:buNone/>
            </a:pP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s využitím interaktivní tabule.</a:t>
            </a:r>
          </a:p>
          <a:p>
            <a:pPr marL="0" lvl="0" indent="0">
              <a:buNone/>
            </a:pPr>
            <a:endParaRPr lang="cs-CZ" sz="2000" b="1" dirty="0">
              <a:solidFill>
                <a:prstClr val="black"/>
              </a:solidFill>
            </a:endParaRPr>
          </a:p>
          <a:p>
            <a:pPr lvl="0"/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Druh učebního materiálu: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     Prezentace</a:t>
            </a:r>
            <a:endParaRPr lang="en-US" sz="2000" dirty="0">
              <a:solidFill>
                <a:srgbClr val="5656B6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lvl="0" indent="0">
              <a:buNone/>
            </a:pPr>
            <a:endParaRPr lang="cs-CZ" sz="20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Očekávaný  výstup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                        Žáci rozpoznají chování a jednání,</a:t>
            </a:r>
          </a:p>
          <a:p>
            <a:pPr marL="0" lvl="0" indent="0">
              <a:buNone/>
            </a:pPr>
            <a:r>
              <a:rPr lang="cs-CZ" sz="2000" dirty="0" smtClean="0"/>
              <a:t>                                                     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která porušují základní lidská práva</a:t>
            </a:r>
          </a:p>
          <a:p>
            <a:pPr marL="0" lv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nebo demokratické principy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Komunisté bojují o moc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80920" cy="5328592"/>
          </a:xfrm>
        </p:spPr>
        <p:txBody>
          <a:bodyPr>
            <a:normAutofit/>
          </a:bodyPr>
          <a:lstStyle/>
          <a:p>
            <a:r>
              <a:rPr lang="cs-CZ" dirty="0" smtClean="0"/>
              <a:t>K první komunistické revoluci došlo v Rusku</a:t>
            </a:r>
          </a:p>
          <a:p>
            <a:r>
              <a:rPr lang="cs-CZ" dirty="0" smtClean="0"/>
              <a:t>7. listopadu 1917 přepadly komunistické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Rudé gardy</a:t>
            </a:r>
            <a:r>
              <a:rPr lang="cs-CZ" dirty="0" smtClean="0"/>
              <a:t> </a:t>
            </a:r>
            <a:r>
              <a:rPr lang="cs-CZ" b="1" dirty="0" smtClean="0"/>
              <a:t>Zimní palá</a:t>
            </a:r>
            <a:r>
              <a:rPr lang="cs-CZ" b="1" dirty="0" smtClean="0"/>
              <a:t>c </a:t>
            </a:r>
            <a:r>
              <a:rPr lang="cs-CZ" dirty="0" smtClean="0"/>
              <a:t> v Petrohradě</a:t>
            </a:r>
            <a:endParaRPr lang="cs-CZ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29375" b="-29375"/>
          <a:stretch/>
        </p:blipFill>
        <p:spPr bwMode="auto">
          <a:xfrm>
            <a:off x="1115616" y="2132856"/>
            <a:ext cx="6934200" cy="5200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764704"/>
            <a:ext cx="8301608" cy="5649491"/>
          </a:xfrm>
        </p:spPr>
        <p:txBody>
          <a:bodyPr/>
          <a:lstStyle/>
          <a:p>
            <a:r>
              <a:rPr lang="cs-CZ" dirty="0" smtClean="0"/>
              <a:t>S</a:t>
            </a:r>
            <a:r>
              <a:rPr lang="cs-CZ" dirty="0" smtClean="0"/>
              <a:t>ignálem pro zahájení revoluce byl výstřel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z válečné lodi Aurora</a:t>
            </a: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b="1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988840"/>
            <a:ext cx="5867400" cy="440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219256" cy="5433467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cs-CZ" sz="2800" dirty="0" smtClean="0">
              <a:solidFill>
                <a:srgbClr val="00B050"/>
              </a:solidFill>
            </a:endParaRPr>
          </a:p>
          <a:p>
            <a:r>
              <a:rPr lang="cs-CZ" sz="4600" dirty="0" smtClean="0"/>
              <a:t>V čele bolševické revoluce stál V. I. Lenin</a:t>
            </a:r>
          </a:p>
          <a:p>
            <a:r>
              <a:rPr lang="cs-CZ" sz="4600" dirty="0" smtClean="0"/>
              <a:t>Lenin se stal nejvyšším</a:t>
            </a:r>
          </a:p>
          <a:p>
            <a:pPr marL="0" indent="0">
              <a:buNone/>
            </a:pPr>
            <a:r>
              <a:rPr lang="cs-CZ" sz="4600" dirty="0"/>
              <a:t> </a:t>
            </a:r>
            <a:r>
              <a:rPr lang="cs-CZ" sz="4600" dirty="0" smtClean="0"/>
              <a:t>   představitelem </a:t>
            </a:r>
          </a:p>
          <a:p>
            <a:pPr marL="0" indent="0">
              <a:buNone/>
            </a:pPr>
            <a:r>
              <a:rPr lang="cs-CZ" sz="4600" dirty="0"/>
              <a:t> </a:t>
            </a:r>
            <a:r>
              <a:rPr lang="cs-CZ" sz="4600" dirty="0" smtClean="0"/>
              <a:t>   nově vzniklého</a:t>
            </a:r>
          </a:p>
          <a:p>
            <a:pPr marL="0" indent="0">
              <a:buNone/>
            </a:pPr>
            <a:r>
              <a:rPr lang="cs-CZ" sz="4600" dirty="0"/>
              <a:t> </a:t>
            </a:r>
            <a:r>
              <a:rPr lang="cs-CZ" sz="4600" dirty="0" smtClean="0"/>
              <a:t>  </a:t>
            </a:r>
            <a:r>
              <a:rPr lang="cs-CZ" sz="4600" dirty="0" smtClean="0"/>
              <a:t> Sovětského svazu</a:t>
            </a:r>
          </a:p>
          <a:p>
            <a:pPr marL="0" indent="0">
              <a:buNone/>
            </a:pPr>
            <a:endParaRPr lang="cs-CZ" sz="4600" dirty="0" smtClean="0"/>
          </a:p>
          <a:p>
            <a:r>
              <a:rPr lang="cs-CZ" sz="4600" dirty="0" smtClean="0"/>
              <a:t> </a:t>
            </a:r>
            <a:r>
              <a:rPr lang="cs-CZ" sz="4600" dirty="0" smtClean="0"/>
              <a:t>Byl  hlavním</a:t>
            </a:r>
          </a:p>
          <a:p>
            <a:pPr marL="0" indent="0">
              <a:buNone/>
            </a:pPr>
            <a:r>
              <a:rPr lang="cs-CZ" sz="4600" dirty="0"/>
              <a:t> </a:t>
            </a:r>
            <a:r>
              <a:rPr lang="cs-CZ" sz="4600" dirty="0" smtClean="0"/>
              <a:t>    </a:t>
            </a:r>
            <a:r>
              <a:rPr lang="cs-CZ" sz="4600" dirty="0"/>
              <a:t>organizátorem </a:t>
            </a:r>
            <a:r>
              <a:rPr lang="cs-CZ" sz="4600" dirty="0" smtClean="0"/>
              <a:t>masového</a:t>
            </a:r>
          </a:p>
          <a:p>
            <a:pPr marL="0" indent="0">
              <a:buNone/>
            </a:pPr>
            <a:r>
              <a:rPr lang="cs-CZ" sz="4600" dirty="0"/>
              <a:t> </a:t>
            </a:r>
            <a:r>
              <a:rPr lang="cs-CZ" sz="4600" dirty="0" smtClean="0"/>
              <a:t>    vyvražďování</a:t>
            </a:r>
          </a:p>
          <a:p>
            <a:pPr marL="0" indent="0">
              <a:buNone/>
            </a:pPr>
            <a:r>
              <a:rPr lang="cs-CZ" sz="4600" dirty="0"/>
              <a:t> </a:t>
            </a:r>
            <a:r>
              <a:rPr lang="cs-CZ" sz="4600" dirty="0" smtClean="0"/>
              <a:t>    obyvatel Ruska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</a:t>
            </a:r>
            <a:endParaRPr lang="cs-CZ" i="1" dirty="0" smtClean="0"/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700808"/>
            <a:ext cx="3696462" cy="440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291264" cy="5073427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Po smrti Lenina převzal vedení komunistů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J. V. Stalin</a:t>
            </a:r>
          </a:p>
          <a:p>
            <a:r>
              <a:rPr lang="cs-CZ" dirty="0" smtClean="0"/>
              <a:t>I on používal kruté zastrašovací metody</a:t>
            </a:r>
          </a:p>
          <a:p>
            <a:r>
              <a:rPr lang="cs-CZ" dirty="0" smtClean="0"/>
              <a:t>Milióny jeho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odpůrců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byly vězněny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 táborech nucených</a:t>
            </a:r>
          </a:p>
          <a:p>
            <a:pPr marL="0" indent="0">
              <a:buNone/>
            </a:pPr>
            <a:r>
              <a:rPr lang="cs-CZ" dirty="0" smtClean="0"/>
              <a:t>    prací na Sibiři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( tzv. gulag)    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068960"/>
            <a:ext cx="4286250" cy="2471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0728432"/>
      </p:ext>
    </p:extLst>
  </p:cSld>
  <p:clrMapOvr>
    <a:masterClrMapping/>
  </p:clrMapOvr>
  <p:transition advClick="0" advTm="5000">
    <p:wipe dir="d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301608" cy="5750099"/>
          </a:xfrm>
        </p:spPr>
        <p:txBody>
          <a:bodyPr/>
          <a:lstStyle/>
          <a:p>
            <a:r>
              <a:rPr lang="cs-CZ" dirty="0" smtClean="0"/>
              <a:t>Sovětští k</a:t>
            </a:r>
            <a:r>
              <a:rPr lang="cs-CZ" dirty="0" smtClean="0"/>
              <a:t>omunisté podporovali činnost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/>
              <a:t>komunistických stran v ostatních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evropských </a:t>
            </a:r>
            <a:r>
              <a:rPr lang="cs-CZ" dirty="0" smtClean="0"/>
              <a:t>státech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Věřili, že i zde vypuknou komunistické revoluce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 roce 1921 vznikla v Československu KSČ,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která byly rozpuštěna až v roce 1992</a:t>
            </a:r>
            <a:endParaRPr lang="cs-CZ" dirty="0" smtClean="0"/>
          </a:p>
        </p:txBody>
      </p:sp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CITACE A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1600" b="1" dirty="0" smtClean="0"/>
              <a:t>  </a:t>
            </a:r>
            <a:r>
              <a:rPr lang="cs-CZ" sz="1600" b="1" dirty="0" smtClean="0"/>
              <a:t> obr. č. 1:</a:t>
            </a:r>
            <a:r>
              <a:rPr lang="cs-CZ" sz="1600" b="1" dirty="0">
                <a:solidFill>
                  <a:prstClr val="black"/>
                </a:solidFill>
              </a:rPr>
              <a:t> </a:t>
            </a:r>
            <a:r>
              <a:rPr lang="cs-CZ" sz="1600" dirty="0"/>
              <a:t>DEZIDOR. </a:t>
            </a:r>
            <a:r>
              <a:rPr lang="cs-CZ" sz="1600" i="1" dirty="0"/>
              <a:t>•commons.wikimedia.org -</a:t>
            </a:r>
            <a:r>
              <a:rPr lang="cs-CZ" sz="1600" dirty="0"/>
              <a:t> [online]. [cit. 10.2.2014]. Dostupný na WWW: http://commons.wikimedia.org/wiki/File:Zimn%C3%AD_pal%C3%A1c_(3).jpg?uselang=cs </a:t>
            </a:r>
            <a:endParaRPr lang="cs-CZ" sz="1600" b="1" dirty="0" smtClean="0">
              <a:solidFill>
                <a:prstClr val="black"/>
              </a:solidFill>
            </a:endParaRPr>
          </a:p>
          <a:p>
            <a:pPr>
              <a:buNone/>
            </a:pPr>
            <a:r>
              <a:rPr lang="cs-CZ" sz="1600" b="1" dirty="0">
                <a:solidFill>
                  <a:prstClr val="black"/>
                </a:solidFill>
              </a:rPr>
              <a:t> </a:t>
            </a:r>
            <a:r>
              <a:rPr lang="cs-CZ" sz="1600" b="1" dirty="0" smtClean="0">
                <a:solidFill>
                  <a:prstClr val="black"/>
                </a:solidFill>
              </a:rPr>
              <a:t>  obr</a:t>
            </a:r>
            <a:r>
              <a:rPr lang="cs-CZ" sz="1600" b="1" dirty="0">
                <a:solidFill>
                  <a:prstClr val="black"/>
                </a:solidFill>
              </a:rPr>
              <a:t>. č. </a:t>
            </a:r>
            <a:r>
              <a:rPr lang="cs-CZ" sz="1600" b="1" dirty="0" smtClean="0">
                <a:solidFill>
                  <a:prstClr val="black"/>
                </a:solidFill>
              </a:rPr>
              <a:t>2: </a:t>
            </a:r>
            <a:r>
              <a:rPr lang="cs-CZ" sz="1600" dirty="0"/>
              <a:t>JOSELOMBA. </a:t>
            </a:r>
            <a:r>
              <a:rPr lang="cs-CZ" sz="1600" i="1" dirty="0"/>
              <a:t>•commons.wikimedia.org -</a:t>
            </a:r>
            <a:r>
              <a:rPr lang="cs-CZ" sz="1600" dirty="0"/>
              <a:t> [online]. [cit. 10.2.2014]. Dostupný na WWW: http://commons.wikimedia.org/wiki/File:Crucero_Aurora.jpg?uselang=cs </a:t>
            </a:r>
            <a:endParaRPr lang="cs-CZ" sz="1600" b="1" dirty="0" smtClean="0"/>
          </a:p>
          <a:p>
            <a:pPr>
              <a:buNone/>
            </a:pPr>
            <a:r>
              <a:rPr lang="cs-CZ" sz="1600" b="1" dirty="0" smtClean="0">
                <a:solidFill>
                  <a:prstClr val="black"/>
                </a:solidFill>
              </a:rPr>
              <a:t>   </a:t>
            </a:r>
            <a:r>
              <a:rPr lang="cs-CZ" sz="1600" b="1" dirty="0">
                <a:solidFill>
                  <a:prstClr val="black"/>
                </a:solidFill>
              </a:rPr>
              <a:t>obr. č. </a:t>
            </a:r>
            <a:r>
              <a:rPr lang="cs-CZ" sz="1600" b="1" dirty="0" smtClean="0">
                <a:solidFill>
                  <a:prstClr val="black"/>
                </a:solidFill>
              </a:rPr>
              <a:t>3:  </a:t>
            </a:r>
            <a:r>
              <a:rPr lang="en-US" sz="1600" dirty="0"/>
              <a:t>PUBLISHED ON LIFE. </a:t>
            </a:r>
            <a:r>
              <a:rPr lang="en-US" sz="1600" i="1" dirty="0"/>
              <a:t>•commons.wikimedia.org -</a:t>
            </a:r>
            <a:r>
              <a:rPr lang="en-US" sz="1600" dirty="0"/>
              <a:t> [online]. [cit. 10.2.2014]. </a:t>
            </a:r>
            <a:r>
              <a:rPr lang="en-US" sz="1600" dirty="0" err="1"/>
              <a:t>Dostupný</a:t>
            </a:r>
            <a:r>
              <a:rPr lang="en-US" sz="1600" dirty="0"/>
              <a:t> </a:t>
            </a:r>
            <a:r>
              <a:rPr lang="en-US" sz="1600" dirty="0" err="1"/>
              <a:t>na</a:t>
            </a:r>
            <a:r>
              <a:rPr lang="en-US" sz="1600" dirty="0"/>
              <a:t> WWW: http://commons.wikimedia.org/wiki/File:Vlad%C3%ADmir_Lenin_1919.jpg </a:t>
            </a:r>
            <a:endParaRPr lang="cs-CZ" sz="1600" b="1" dirty="0" smtClean="0">
              <a:solidFill>
                <a:prstClr val="black"/>
              </a:solidFill>
            </a:endParaRPr>
          </a:p>
          <a:p>
            <a:pPr lvl="0">
              <a:buNone/>
            </a:pPr>
            <a:r>
              <a:rPr lang="cs-CZ" sz="1600" b="1" dirty="0" smtClean="0">
                <a:solidFill>
                  <a:prstClr val="black"/>
                </a:solidFill>
              </a:rPr>
              <a:t>   obr. </a:t>
            </a:r>
            <a:r>
              <a:rPr lang="cs-CZ" sz="1600" b="1" dirty="0">
                <a:solidFill>
                  <a:prstClr val="black"/>
                </a:solidFill>
              </a:rPr>
              <a:t>č. </a:t>
            </a:r>
            <a:r>
              <a:rPr lang="cs-CZ" sz="1600" b="1" dirty="0" smtClean="0">
                <a:solidFill>
                  <a:prstClr val="black"/>
                </a:solidFill>
              </a:rPr>
              <a:t>4: </a:t>
            </a:r>
            <a:r>
              <a:rPr lang="cs-CZ" sz="1600" dirty="0"/>
              <a:t>ANTONU. </a:t>
            </a:r>
            <a:r>
              <a:rPr lang="cs-CZ" sz="1600" i="1" dirty="0"/>
              <a:t>•commons.wikimedia.org -</a:t>
            </a:r>
            <a:r>
              <a:rPr lang="cs-CZ" sz="1600" dirty="0"/>
              <a:t> [online]. [cit. 10.2.2014]. Dostupný na WWW: http://commons.wikimedia.org/wiki/File:Belomorkanal.png?uselang=cs </a:t>
            </a:r>
            <a:endParaRPr lang="cs-CZ" sz="1600" b="1" dirty="0">
              <a:solidFill>
                <a:prstClr val="black"/>
              </a:solidFill>
            </a:endParaRPr>
          </a:p>
          <a:p>
            <a:pPr lvl="0">
              <a:buNone/>
            </a:pPr>
            <a:endParaRPr lang="cs-CZ" sz="1600" b="1" dirty="0">
              <a:solidFill>
                <a:prstClr val="black"/>
              </a:solidFill>
            </a:endParaRPr>
          </a:p>
          <a:p>
            <a:pPr>
              <a:buNone/>
            </a:pPr>
            <a:endParaRPr lang="cs-CZ" sz="1600" b="1" dirty="0"/>
          </a:p>
        </p:txBody>
      </p:sp>
      <p:sp>
        <p:nvSpPr>
          <p:cNvPr id="5" name="Obdélník 4"/>
          <p:cNvSpPr/>
          <p:nvPr/>
        </p:nvSpPr>
        <p:spPr>
          <a:xfrm>
            <a:off x="755576" y="1340768"/>
            <a:ext cx="747057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Autorem materiálu a všech jeho částí, není-li uvedeno jinak, je Mgr. Olga Šafářová.</a:t>
            </a:r>
          </a:p>
          <a:p>
            <a:r>
              <a:rPr lang="cs-CZ" dirty="0" smtClean="0"/>
              <a:t> Materiál vznikl v OP Vzdělávání pro konkurenceschopnost – projekt EU peníze školám.  </a:t>
            </a:r>
            <a:endParaRPr lang="cs-CZ" dirty="0"/>
          </a:p>
        </p:txBody>
      </p:sp>
    </p:spTree>
  </p:cSld>
  <p:clrMapOvr>
    <a:masterClrMapping/>
  </p:clrMapOvr>
  <p:transition advClick="0" advTm="5000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366</TotalTime>
  <Words>292</Words>
  <Application>Microsoft Office PowerPoint</Application>
  <PresentationFormat>Předvádění na obrazovce (4:3)</PresentationFormat>
  <Paragraphs>76</Paragraphs>
  <Slides>9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Picture</vt:lpstr>
      <vt:lpstr>              Základní škola a Mateřská škola Dobrá Voda u Českých Budějovic, Na Vyhlídce 6, 373 16 Dobrá Voda u Českých Budějovic            EU  PENÍZE  ŠKOLÁM  Zlepšení podmínek pro vzdělávání na základních školách Operačního programu Vzdělávání pro konkurenceschopnost   </vt:lpstr>
      <vt:lpstr>Prezentace aplikace PowerPoint</vt:lpstr>
      <vt:lpstr>Prezentace aplikace PowerPoint</vt:lpstr>
      <vt:lpstr>Komunisté bojují o moc</vt:lpstr>
      <vt:lpstr>Prezentace aplikace PowerPoint</vt:lpstr>
      <vt:lpstr>Prezentace aplikace PowerPoint</vt:lpstr>
      <vt:lpstr>Prezentace aplikace PowerPoint</vt:lpstr>
      <vt:lpstr>Prezentace aplikace PowerPoint</vt:lpstr>
      <vt:lpstr>CITACE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a Mateřská škola Dobrá Voda u Českých Budějovic, Na Vyhlídce 6, 373 16 Dobrá Voda u Českých Budějovic       EU  PENÍZE  ŠKOLÁM Zlepšení podmínek pro vzdělávání na základních školách Operačního programu Vzdělávání pro konkurenceschopnost     Číslo a název klíčové aktivity: IV/2  Inovace a zkvalitnění výuky směřující k rozvoji  matematické gramotnosti žáků základních škol Číslo DUM:    VY_42_INOVACE_M.2.18  Jméno autora:    Mgr. Olga Šafářová Datum (období) vytvoření DUM:        7. 11. 2012 Ročník:     2. Vzdělávací oblast:   Matematika a její aplikace  Vzdělávací obor:   Matematika Klíčová slova:    Slovní úloha,  sčítání a odčítání do 100                                                     Anotace:    Žák sčítá a odčítá v oboru do 100,                                                                                                                                                                                                                                     řeší slovní úlohy s výpočty do sta s využitím vztahů                                                                  o několik více, o několik méně Druh učebního materiálu:  Pracovní list Očekávaný výstup:                           Žák umí vyřešit příklady na sčítání a odčítání do sta                                                                                                                    vyřeší slovní úlohy s výpočty do sta s využitím vztahů                                                                   o několik více , o několik méně    </dc:title>
  <cp:lastModifiedBy>ZSDV - Šafářová</cp:lastModifiedBy>
  <cp:revision>51</cp:revision>
  <dcterms:modified xsi:type="dcterms:W3CDTF">2014-02-10T17:36:19Z</dcterms:modified>
</cp:coreProperties>
</file>