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22"/>
  </p:notesMasterIdLst>
  <p:sldIdLst>
    <p:sldId id="266" r:id="rId2"/>
    <p:sldId id="267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5" r:id="rId11"/>
    <p:sldId id="274" r:id="rId12"/>
    <p:sldId id="272" r:id="rId13"/>
    <p:sldId id="275" r:id="rId14"/>
    <p:sldId id="273" r:id="rId15"/>
    <p:sldId id="276" r:id="rId16"/>
    <p:sldId id="277" r:id="rId17"/>
    <p:sldId id="278" r:id="rId18"/>
    <p:sldId id="279" r:id="rId19"/>
    <p:sldId id="269" r:id="rId20"/>
    <p:sldId id="270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5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07212DD-0BA1-42A3-8987-84FD1BFF19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F469CC-B14D-47DD-A3AF-B75AE2355213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A0900D6-2D9F-40CC-A62A-47AA157698E4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0632F17-6F48-4A60-B27A-8B7CA938AEF0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266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6FAD1CC-27D4-4965-9981-DFDAA4B088E5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97865C1-C150-4897-B1B5-650D954511AD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286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8E28D24-2E67-402B-BED7-D86DC9E2C97D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7B6407-0EFE-486C-8E10-1C6BAC609C1D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307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5A94E2-CA4E-4AC4-BD47-85D967BA9167}" type="slidenum">
              <a:rPr lang="cs-CZ" smtClean="0"/>
              <a:pPr/>
              <a:t>8</a:t>
            </a:fld>
            <a:endParaRPr lang="cs-CZ" smtClean="0"/>
          </a:p>
        </p:txBody>
      </p:sp>
      <p:sp>
        <p:nvSpPr>
          <p:cNvPr id="317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2F3AD8B-C3F6-41A3-86D9-FB7CAEFFB4E3}" type="slidenum">
              <a:rPr lang="cs-CZ" smtClean="0"/>
              <a:pPr/>
              <a:t>9</a:t>
            </a:fld>
            <a:endParaRPr lang="cs-CZ" smtClean="0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CDE42A0-FB3C-4095-B3BB-835D770C4365}" type="slidenum">
              <a:rPr lang="cs-CZ" smtClean="0"/>
              <a:pPr/>
              <a:t>10</a:t>
            </a:fld>
            <a:endParaRPr lang="cs-CZ" smtClean="0"/>
          </a:p>
        </p:txBody>
      </p:sp>
      <p:sp>
        <p:nvSpPr>
          <p:cNvPr id="337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5039698-079E-4005-9D2D-539E160FAE90}" type="slidenum">
              <a:rPr lang="cs-CZ" smtClean="0"/>
              <a:pPr/>
              <a:t>11</a:t>
            </a:fld>
            <a:endParaRPr lang="cs-CZ" smtClean="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A71A82E-C2A0-4486-BE47-54F148206F57}" type="slidenum">
              <a:rPr lang="cs-CZ" smtClean="0"/>
              <a:pPr/>
              <a:t>12</a:t>
            </a:fld>
            <a:endParaRPr lang="cs-CZ" smtClean="0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99CDEEB-7656-488F-B959-A68C70E5EDEE}" type="slidenum">
              <a:rPr lang="cs-CZ" smtClean="0"/>
              <a:pPr/>
              <a:t>13</a:t>
            </a:fld>
            <a:endParaRPr lang="cs-CZ" smtClean="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B813AF2-B502-4C90-BC28-8521738DA5A6}" type="slidenum">
              <a:rPr lang="cs-CZ" smtClean="0"/>
              <a:pPr/>
              <a:t>14</a:t>
            </a:fld>
            <a:endParaRPr lang="cs-CZ" smtClean="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62EE57F-A6FE-473F-AEB6-EF902EACA655}" type="slidenum">
              <a:rPr lang="cs-CZ" smtClean="0"/>
              <a:pPr/>
              <a:t>15</a:t>
            </a:fld>
            <a:endParaRPr lang="cs-CZ" smtClean="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FA353AA-DD05-4920-981E-2726E678970B}" type="slidenum">
              <a:rPr lang="cs-CZ" smtClean="0"/>
              <a:pPr/>
              <a:t>16</a:t>
            </a:fld>
            <a:endParaRPr lang="cs-CZ" smtClean="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9F5C5DF-552B-417D-B3B4-6D9C7B2C1E1D}" type="slidenum">
              <a:rPr lang="cs-CZ" smtClean="0"/>
              <a:pPr/>
              <a:t>17</a:t>
            </a:fld>
            <a:endParaRPr lang="cs-CZ" smtClean="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CBF1755-9999-4B69-BCB2-B83A6261F7F3}" type="slidenum">
              <a:rPr lang="cs-CZ" smtClean="0"/>
              <a:pPr/>
              <a:t>18</a:t>
            </a:fld>
            <a:endParaRPr lang="cs-CZ" smtClean="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B925C04-1FF0-4912-BBC5-BA9FCC5DFF23}" type="slidenum">
              <a:rPr lang="cs-CZ" smtClean="0"/>
              <a:pPr/>
              <a:t>19</a:t>
            </a:fld>
            <a:endParaRPr lang="cs-CZ" smtClean="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3A10551-5495-4E31-8850-FB5E3B4D2216}" type="slidenum">
              <a:rPr lang="cs-CZ" smtClean="0"/>
              <a:pPr/>
              <a:t>20</a:t>
            </a:fld>
            <a:endParaRPr lang="cs-CZ" smtClean="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6964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6964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A03C8F75-4FF0-4BBD-9B76-C5AF8B69AF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2E40B-12B5-4EC4-A0D1-C932884C3B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B06ED-7DF4-47C0-AECC-FE0145BF7B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78E24-6EEF-45FF-9CD1-F7B14B70AB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0FF57-0136-4A1D-98AD-B30E6920BF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A6FA8-306B-4E82-96DC-DFF06FCFC2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DEA3F-CF93-458B-907A-412065FDB9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E1590-50E9-4108-8EB4-D3B6E25370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E3E85-CFD6-41FA-943A-EBE6171A27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2F1A9-A714-4239-9015-2AEF5D444C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A2E0B-899A-45E8-B6EA-A0408CDE40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805FD-0845-4EB8-B3FA-FF7FBF1879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2362200"/>
            <a:ext cx="3770313" cy="17859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838200" y="4300538"/>
            <a:ext cx="3770313" cy="17859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B1A55-9DA2-491D-A003-D1992E4D54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cs-CZ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861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862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862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C265FFF-48C0-497F-A86B-DAB6010AF4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362200"/>
            <a:ext cx="8531225" cy="3724275"/>
          </a:xfrm>
        </p:spPr>
        <p:txBody>
          <a:bodyPr/>
          <a:lstStyle/>
          <a:p>
            <a:pPr lvl="4" eaLnBrk="1" hangingPunct="1">
              <a:buFont typeface="Wingdings" pitchFamily="2" charset="2"/>
              <a:buNone/>
            </a:pPr>
            <a:r>
              <a:rPr lang="cs-CZ" smtClean="0"/>
              <a:t>                  VY__III/2__INOVACE__200</a:t>
            </a:r>
          </a:p>
          <a:p>
            <a:pPr lvl="4" algn="ctr" eaLnBrk="1" hangingPunct="1">
              <a:buFont typeface="Wingdings" pitchFamily="2" charset="2"/>
              <a:buNone/>
            </a:pPr>
            <a:r>
              <a:rPr lang="cs-CZ" smtClean="0"/>
              <a:t>	</a:t>
            </a:r>
          </a:p>
          <a:p>
            <a:pPr lvl="4" algn="ctr" eaLnBrk="1" hangingPunct="1">
              <a:buFont typeface="Wingdings" pitchFamily="2" charset="2"/>
              <a:buNone/>
            </a:pPr>
            <a:endParaRPr lang="cs-CZ" smtClean="0"/>
          </a:p>
          <a:p>
            <a:pPr lvl="4" eaLnBrk="1" hangingPunct="1">
              <a:buFont typeface="Wingdings" pitchFamily="2" charset="2"/>
              <a:buNone/>
            </a:pPr>
            <a:r>
              <a:rPr lang="cs-CZ" smtClean="0"/>
              <a:t>		        Pracovní činnosti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mtClean="0"/>
              <a:t>		</a:t>
            </a:r>
          </a:p>
          <a:p>
            <a:pPr algn="ctr" eaLnBrk="1" hangingPunct="1">
              <a:buFont typeface="Wingdings" pitchFamily="2" charset="2"/>
              <a:buNone/>
            </a:pPr>
            <a:endParaRPr lang="cs-CZ" smtClean="0"/>
          </a:p>
          <a:p>
            <a:pPr algn="ctr" eaLnBrk="1" hangingPunct="1">
              <a:buFont typeface="Wingdings" pitchFamily="2" charset="2"/>
              <a:buNone/>
            </a:pPr>
            <a:endParaRPr lang="cs-CZ" smtClean="0">
              <a:latin typeface="Times New Roman" pitchFamily="18" charset="0"/>
            </a:endParaRPr>
          </a:p>
          <a:p>
            <a:pPr eaLnBrk="1" hangingPunct="1"/>
            <a:endParaRPr lang="cs-CZ" smtClean="0"/>
          </a:p>
        </p:txBody>
      </p:sp>
      <p:pic>
        <p:nvPicPr>
          <p:cNvPr id="3075" name="Picture 4"/>
          <p:cNvPicPr>
            <a:picLocks noChangeAspect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103563" y="762000"/>
            <a:ext cx="3240087" cy="11430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076" name="WordArt 6"/>
          <p:cNvSpPr>
            <a:spLocks noChangeArrowheads="1" noChangeShapeType="1" noTextEdit="1"/>
          </p:cNvSpPr>
          <p:nvPr/>
        </p:nvSpPr>
        <p:spPr bwMode="auto">
          <a:xfrm>
            <a:off x="2133600" y="4572000"/>
            <a:ext cx="4705350" cy="784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l-PL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/>
              </a:rPr>
              <a:t>Váza ze sklenice od kávy</a:t>
            </a:r>
            <a:endParaRPr lang="cs-CZ" sz="3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>
            <p:ph type="title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429000" y="457200"/>
            <a:ext cx="2154238" cy="762000"/>
          </a:xfrm>
          <a:prstGeom prst="rect">
            <a:avLst/>
          </a:prstGeom>
          <a:solidFill>
            <a:srgbClr val="FFFFFF"/>
          </a:solidFill>
        </p:spPr>
      </p:pic>
      <p:grpSp>
        <p:nvGrpSpPr>
          <p:cNvPr id="4099" name="Group 5"/>
          <p:cNvGrpSpPr>
            <a:grpSpLocks/>
          </p:cNvGrpSpPr>
          <p:nvPr/>
        </p:nvGrpSpPr>
        <p:grpSpPr bwMode="auto">
          <a:xfrm>
            <a:off x="1143000" y="1295400"/>
            <a:ext cx="7010400" cy="5257800"/>
            <a:chOff x="-2" y="-2"/>
            <a:chExt cx="7202" cy="5185"/>
          </a:xfrm>
        </p:grpSpPr>
        <p:grpSp>
          <p:nvGrpSpPr>
            <p:cNvPr id="4100" name="Group 6"/>
            <p:cNvGrpSpPr>
              <a:grpSpLocks/>
            </p:cNvGrpSpPr>
            <p:nvPr/>
          </p:nvGrpSpPr>
          <p:grpSpPr bwMode="auto">
            <a:xfrm>
              <a:off x="0" y="0"/>
              <a:ext cx="7198" cy="5181"/>
              <a:chOff x="0" y="0"/>
              <a:chExt cx="7198" cy="5181"/>
            </a:xfrm>
          </p:grpSpPr>
          <p:grpSp>
            <p:nvGrpSpPr>
              <p:cNvPr id="410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1352" cy="403"/>
                <a:chOff x="0" y="0"/>
                <a:chExt cx="1352" cy="403"/>
              </a:xfrm>
            </p:grpSpPr>
            <p:sp>
              <p:nvSpPr>
                <p:cNvPr id="4172" name="Rectangle 8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Autor DUM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73" name="Rectangle 9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3" name="Group 10"/>
              <p:cNvGrpSpPr>
                <a:grpSpLocks/>
              </p:cNvGrpSpPr>
              <p:nvPr/>
            </p:nvGrpSpPr>
            <p:grpSpPr bwMode="auto">
              <a:xfrm>
                <a:off x="1352" y="0"/>
                <a:ext cx="5846" cy="403"/>
                <a:chOff x="1352" y="0"/>
                <a:chExt cx="5846" cy="403"/>
              </a:xfrm>
            </p:grpSpPr>
            <p:sp>
              <p:nvSpPr>
                <p:cNvPr id="4170" name="Rectangle 11"/>
                <p:cNvSpPr>
                  <a:spLocks noChangeArrowheads="1"/>
                </p:cNvSpPr>
                <p:nvPr/>
              </p:nvSpPr>
              <p:spPr bwMode="auto">
                <a:xfrm>
                  <a:off x="1395" y="0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Mgr. </a:t>
                  </a:r>
                  <a:r>
                    <a:rPr lang="cs-CZ" sz="1200">
                      <a:latin typeface="Times New Roman" pitchFamily="18" charset="0"/>
                    </a:rPr>
                    <a:t>Jarmila Borecká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71" name="Rectangle 12"/>
                <p:cNvSpPr>
                  <a:spLocks noChangeArrowheads="1"/>
                </p:cNvSpPr>
                <p:nvPr/>
              </p:nvSpPr>
              <p:spPr bwMode="auto">
                <a:xfrm>
                  <a:off x="1352" y="0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4" name="Group 13"/>
              <p:cNvGrpSpPr>
                <a:grpSpLocks/>
              </p:cNvGrpSpPr>
              <p:nvPr/>
            </p:nvGrpSpPr>
            <p:grpSpPr bwMode="auto">
              <a:xfrm>
                <a:off x="0" y="403"/>
                <a:ext cx="1352" cy="403"/>
                <a:chOff x="0" y="403"/>
                <a:chExt cx="1352" cy="403"/>
              </a:xfrm>
            </p:grpSpPr>
            <p:sp>
              <p:nvSpPr>
                <p:cNvPr id="4168" name="Rectangle 14"/>
                <p:cNvSpPr>
                  <a:spLocks noChangeArrowheads="1"/>
                </p:cNvSpPr>
                <p:nvPr/>
              </p:nvSpPr>
              <p:spPr bwMode="auto">
                <a:xfrm>
                  <a:off x="43" y="403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Datum (období) vzniku DUM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69" name="Rectangle 15"/>
                <p:cNvSpPr>
                  <a:spLocks noChangeArrowheads="1"/>
                </p:cNvSpPr>
                <p:nvPr/>
              </p:nvSpPr>
              <p:spPr bwMode="auto">
                <a:xfrm>
                  <a:off x="0" y="403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5" name="Group 16"/>
              <p:cNvGrpSpPr>
                <a:grpSpLocks/>
              </p:cNvGrpSpPr>
              <p:nvPr/>
            </p:nvGrpSpPr>
            <p:grpSpPr bwMode="auto">
              <a:xfrm>
                <a:off x="1352" y="403"/>
                <a:ext cx="5846" cy="403"/>
                <a:chOff x="1352" y="403"/>
                <a:chExt cx="5846" cy="403"/>
              </a:xfrm>
            </p:grpSpPr>
            <p:sp>
              <p:nvSpPr>
                <p:cNvPr id="4166" name="Rectangle 17"/>
                <p:cNvSpPr>
                  <a:spLocks noChangeArrowheads="1"/>
                </p:cNvSpPr>
                <p:nvPr/>
              </p:nvSpPr>
              <p:spPr bwMode="auto">
                <a:xfrm>
                  <a:off x="1395" y="403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12. 1. 2013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67" name="Rectangle 18"/>
                <p:cNvSpPr>
                  <a:spLocks noChangeArrowheads="1"/>
                </p:cNvSpPr>
                <p:nvPr/>
              </p:nvSpPr>
              <p:spPr bwMode="auto">
                <a:xfrm>
                  <a:off x="1352" y="403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6" name="Group 19"/>
              <p:cNvGrpSpPr>
                <a:grpSpLocks/>
              </p:cNvGrpSpPr>
              <p:nvPr/>
            </p:nvGrpSpPr>
            <p:grpSpPr bwMode="auto">
              <a:xfrm>
                <a:off x="0" y="806"/>
                <a:ext cx="1352" cy="403"/>
                <a:chOff x="0" y="806"/>
                <a:chExt cx="1352" cy="403"/>
              </a:xfrm>
            </p:grpSpPr>
            <p:sp>
              <p:nvSpPr>
                <p:cNvPr id="4164" name="Rectangle 20"/>
                <p:cNvSpPr>
                  <a:spLocks noChangeArrowheads="1"/>
                </p:cNvSpPr>
                <p:nvPr/>
              </p:nvSpPr>
              <p:spPr bwMode="auto">
                <a:xfrm>
                  <a:off x="43" y="806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Ročník a typ školy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65" name="Rectangle 21"/>
                <p:cNvSpPr>
                  <a:spLocks noChangeArrowheads="1"/>
                </p:cNvSpPr>
                <p:nvPr/>
              </p:nvSpPr>
              <p:spPr bwMode="auto">
                <a:xfrm>
                  <a:off x="0" y="806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7" name="Group 22"/>
              <p:cNvGrpSpPr>
                <a:grpSpLocks/>
              </p:cNvGrpSpPr>
              <p:nvPr/>
            </p:nvGrpSpPr>
            <p:grpSpPr bwMode="auto">
              <a:xfrm>
                <a:off x="1352" y="806"/>
                <a:ext cx="5846" cy="403"/>
                <a:chOff x="1352" y="806"/>
                <a:chExt cx="5846" cy="403"/>
              </a:xfrm>
            </p:grpSpPr>
            <p:sp>
              <p:nvSpPr>
                <p:cNvPr id="4162" name="Rectangle 23"/>
                <p:cNvSpPr>
                  <a:spLocks noChangeArrowheads="1"/>
                </p:cNvSpPr>
                <p:nvPr/>
              </p:nvSpPr>
              <p:spPr bwMode="auto">
                <a:xfrm>
                  <a:off x="1395" y="806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5. – 9. </a:t>
                  </a:r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 ročník ZŠ praktické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63" name="Rectangle 24"/>
                <p:cNvSpPr>
                  <a:spLocks noChangeArrowheads="1"/>
                </p:cNvSpPr>
                <p:nvPr/>
              </p:nvSpPr>
              <p:spPr bwMode="auto">
                <a:xfrm>
                  <a:off x="1352" y="806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8" name="Group 25"/>
              <p:cNvGrpSpPr>
                <a:grpSpLocks/>
              </p:cNvGrpSpPr>
              <p:nvPr/>
            </p:nvGrpSpPr>
            <p:grpSpPr bwMode="auto">
              <a:xfrm>
                <a:off x="0" y="1209"/>
                <a:ext cx="1352" cy="403"/>
                <a:chOff x="0" y="1209"/>
                <a:chExt cx="1352" cy="403"/>
              </a:xfrm>
            </p:grpSpPr>
            <p:sp>
              <p:nvSpPr>
                <p:cNvPr id="4160" name="Rectangle 26"/>
                <p:cNvSpPr>
                  <a:spLocks noChangeArrowheads="1"/>
                </p:cNvSpPr>
                <p:nvPr/>
              </p:nvSpPr>
              <p:spPr bwMode="auto">
                <a:xfrm>
                  <a:off x="43" y="1209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ŠVP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61" name="Rectangle 27"/>
                <p:cNvSpPr>
                  <a:spLocks noChangeArrowheads="1"/>
                </p:cNvSpPr>
                <p:nvPr/>
              </p:nvSpPr>
              <p:spPr bwMode="auto">
                <a:xfrm>
                  <a:off x="0" y="1209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09" name="Group 28"/>
              <p:cNvGrpSpPr>
                <a:grpSpLocks/>
              </p:cNvGrpSpPr>
              <p:nvPr/>
            </p:nvGrpSpPr>
            <p:grpSpPr bwMode="auto">
              <a:xfrm>
                <a:off x="1352" y="1209"/>
                <a:ext cx="5846" cy="403"/>
                <a:chOff x="1352" y="1209"/>
                <a:chExt cx="5846" cy="403"/>
              </a:xfrm>
            </p:grpSpPr>
            <p:sp>
              <p:nvSpPr>
                <p:cNvPr id="4158" name="Rectangle 29"/>
                <p:cNvSpPr>
                  <a:spLocks noChangeArrowheads="1"/>
                </p:cNvSpPr>
                <p:nvPr/>
              </p:nvSpPr>
              <p:spPr bwMode="auto">
                <a:xfrm>
                  <a:off x="1395" y="1209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„Učíme se pro život“, č.j. 580/07, RVP pro ZV, příloha pro LMP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59" name="Rectangle 30"/>
                <p:cNvSpPr>
                  <a:spLocks noChangeArrowheads="1"/>
                </p:cNvSpPr>
                <p:nvPr/>
              </p:nvSpPr>
              <p:spPr bwMode="auto">
                <a:xfrm>
                  <a:off x="1352" y="1209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0" name="Group 31"/>
              <p:cNvGrpSpPr>
                <a:grpSpLocks/>
              </p:cNvGrpSpPr>
              <p:nvPr/>
            </p:nvGrpSpPr>
            <p:grpSpPr bwMode="auto">
              <a:xfrm>
                <a:off x="0" y="1612"/>
                <a:ext cx="1352" cy="403"/>
                <a:chOff x="0" y="1612"/>
                <a:chExt cx="1352" cy="403"/>
              </a:xfrm>
            </p:grpSpPr>
            <p:sp>
              <p:nvSpPr>
                <p:cNvPr id="4156" name="Rectangle 32"/>
                <p:cNvSpPr>
                  <a:spLocks noChangeArrowheads="1"/>
                </p:cNvSpPr>
                <p:nvPr/>
              </p:nvSpPr>
              <p:spPr bwMode="auto">
                <a:xfrm>
                  <a:off x="43" y="1612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Vzdělávací oblast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57" name="Rectangle 33"/>
                <p:cNvSpPr>
                  <a:spLocks noChangeArrowheads="1"/>
                </p:cNvSpPr>
                <p:nvPr/>
              </p:nvSpPr>
              <p:spPr bwMode="auto">
                <a:xfrm>
                  <a:off x="0" y="1612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1" name="Group 34"/>
              <p:cNvGrpSpPr>
                <a:grpSpLocks/>
              </p:cNvGrpSpPr>
              <p:nvPr/>
            </p:nvGrpSpPr>
            <p:grpSpPr bwMode="auto">
              <a:xfrm>
                <a:off x="1352" y="1612"/>
                <a:ext cx="5846" cy="403"/>
                <a:chOff x="1352" y="1612"/>
                <a:chExt cx="5846" cy="403"/>
              </a:xfrm>
            </p:grpSpPr>
            <p:sp>
              <p:nvSpPr>
                <p:cNvPr id="4154" name="Rectangle 35"/>
                <p:cNvSpPr>
                  <a:spLocks noChangeArrowheads="1"/>
                </p:cNvSpPr>
                <p:nvPr/>
              </p:nvSpPr>
              <p:spPr bwMode="auto">
                <a:xfrm>
                  <a:off x="1395" y="1612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Člověk a svět práce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55" name="Rectangle 36"/>
                <p:cNvSpPr>
                  <a:spLocks noChangeArrowheads="1"/>
                </p:cNvSpPr>
                <p:nvPr/>
              </p:nvSpPr>
              <p:spPr bwMode="auto">
                <a:xfrm>
                  <a:off x="1352" y="1612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2" name="Group 37"/>
              <p:cNvGrpSpPr>
                <a:grpSpLocks/>
              </p:cNvGrpSpPr>
              <p:nvPr/>
            </p:nvGrpSpPr>
            <p:grpSpPr bwMode="auto">
              <a:xfrm>
                <a:off x="0" y="2015"/>
                <a:ext cx="1352" cy="403"/>
                <a:chOff x="0" y="2015"/>
                <a:chExt cx="1352" cy="403"/>
              </a:xfrm>
            </p:grpSpPr>
            <p:sp>
              <p:nvSpPr>
                <p:cNvPr id="4152" name="Rectangle 38"/>
                <p:cNvSpPr>
                  <a:spLocks noChangeArrowheads="1"/>
                </p:cNvSpPr>
                <p:nvPr/>
              </p:nvSpPr>
              <p:spPr bwMode="auto">
                <a:xfrm>
                  <a:off x="43" y="2015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Vzdělávací obor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53" name="Rectangle 39"/>
                <p:cNvSpPr>
                  <a:spLocks noChangeArrowheads="1"/>
                </p:cNvSpPr>
                <p:nvPr/>
              </p:nvSpPr>
              <p:spPr bwMode="auto">
                <a:xfrm>
                  <a:off x="0" y="2015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3" name="Group 40"/>
              <p:cNvGrpSpPr>
                <a:grpSpLocks/>
              </p:cNvGrpSpPr>
              <p:nvPr/>
            </p:nvGrpSpPr>
            <p:grpSpPr bwMode="auto">
              <a:xfrm>
                <a:off x="1352" y="2015"/>
                <a:ext cx="5846" cy="403"/>
                <a:chOff x="1352" y="2015"/>
                <a:chExt cx="5846" cy="403"/>
              </a:xfrm>
            </p:grpSpPr>
            <p:sp>
              <p:nvSpPr>
                <p:cNvPr id="4150" name="Rectangle 41"/>
                <p:cNvSpPr>
                  <a:spLocks noChangeArrowheads="1"/>
                </p:cNvSpPr>
                <p:nvPr/>
              </p:nvSpPr>
              <p:spPr bwMode="auto">
                <a:xfrm>
                  <a:off x="1395" y="2015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Člověk a svět práce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51" name="Rectangle 42"/>
                <p:cNvSpPr>
                  <a:spLocks noChangeArrowheads="1"/>
                </p:cNvSpPr>
                <p:nvPr/>
              </p:nvSpPr>
              <p:spPr bwMode="auto">
                <a:xfrm>
                  <a:off x="1352" y="2015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4" name="Group 43"/>
              <p:cNvGrpSpPr>
                <a:grpSpLocks/>
              </p:cNvGrpSpPr>
              <p:nvPr/>
            </p:nvGrpSpPr>
            <p:grpSpPr bwMode="auto">
              <a:xfrm>
                <a:off x="0" y="2418"/>
                <a:ext cx="1352" cy="403"/>
                <a:chOff x="0" y="2418"/>
                <a:chExt cx="1352" cy="403"/>
              </a:xfrm>
            </p:grpSpPr>
            <p:sp>
              <p:nvSpPr>
                <p:cNvPr id="4148" name="Rectangle 44"/>
                <p:cNvSpPr>
                  <a:spLocks noChangeArrowheads="1"/>
                </p:cNvSpPr>
                <p:nvPr/>
              </p:nvSpPr>
              <p:spPr bwMode="auto">
                <a:xfrm>
                  <a:off x="43" y="2418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Vyučovací předmět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49" name="Rectangle 45"/>
                <p:cNvSpPr>
                  <a:spLocks noChangeArrowheads="1"/>
                </p:cNvSpPr>
                <p:nvPr/>
              </p:nvSpPr>
              <p:spPr bwMode="auto">
                <a:xfrm>
                  <a:off x="0" y="2418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5" name="Group 46"/>
              <p:cNvGrpSpPr>
                <a:grpSpLocks/>
              </p:cNvGrpSpPr>
              <p:nvPr/>
            </p:nvGrpSpPr>
            <p:grpSpPr bwMode="auto">
              <a:xfrm>
                <a:off x="1352" y="2418"/>
                <a:ext cx="5846" cy="403"/>
                <a:chOff x="1352" y="2418"/>
                <a:chExt cx="5846" cy="403"/>
              </a:xfrm>
            </p:grpSpPr>
            <p:sp>
              <p:nvSpPr>
                <p:cNvPr id="4146" name="Rectangle 47"/>
                <p:cNvSpPr>
                  <a:spLocks noChangeArrowheads="1"/>
                </p:cNvSpPr>
                <p:nvPr/>
              </p:nvSpPr>
              <p:spPr bwMode="auto">
                <a:xfrm>
                  <a:off x="1395" y="2418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Pracovní činnosti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47" name="Rectangle 48"/>
                <p:cNvSpPr>
                  <a:spLocks noChangeArrowheads="1"/>
                </p:cNvSpPr>
                <p:nvPr/>
              </p:nvSpPr>
              <p:spPr bwMode="auto">
                <a:xfrm>
                  <a:off x="1352" y="2418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6" name="Group 49"/>
              <p:cNvGrpSpPr>
                <a:grpSpLocks/>
              </p:cNvGrpSpPr>
              <p:nvPr/>
            </p:nvGrpSpPr>
            <p:grpSpPr bwMode="auto">
              <a:xfrm>
                <a:off x="0" y="2821"/>
                <a:ext cx="1352" cy="403"/>
                <a:chOff x="0" y="2821"/>
                <a:chExt cx="1352" cy="403"/>
              </a:xfrm>
            </p:grpSpPr>
            <p:sp>
              <p:nvSpPr>
                <p:cNvPr id="4144" name="Rectangle 50"/>
                <p:cNvSpPr>
                  <a:spLocks noChangeArrowheads="1"/>
                </p:cNvSpPr>
                <p:nvPr/>
              </p:nvSpPr>
              <p:spPr bwMode="auto">
                <a:xfrm>
                  <a:off x="43" y="2821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Téma (klíčová slova)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45" name="Rectangle 51"/>
                <p:cNvSpPr>
                  <a:spLocks noChangeArrowheads="1"/>
                </p:cNvSpPr>
                <p:nvPr/>
              </p:nvSpPr>
              <p:spPr bwMode="auto">
                <a:xfrm>
                  <a:off x="0" y="2821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7" name="Group 52"/>
              <p:cNvGrpSpPr>
                <a:grpSpLocks/>
              </p:cNvGrpSpPr>
              <p:nvPr/>
            </p:nvGrpSpPr>
            <p:grpSpPr bwMode="auto">
              <a:xfrm>
                <a:off x="1352" y="2821"/>
                <a:ext cx="5846" cy="403"/>
                <a:chOff x="1352" y="2821"/>
                <a:chExt cx="5846" cy="403"/>
              </a:xfrm>
            </p:grpSpPr>
            <p:sp>
              <p:nvSpPr>
                <p:cNvPr id="4142" name="Rectangle 53"/>
                <p:cNvSpPr>
                  <a:spLocks noChangeArrowheads="1"/>
                </p:cNvSpPr>
                <p:nvPr/>
              </p:nvSpPr>
              <p:spPr bwMode="auto">
                <a:xfrm>
                  <a:off x="1395" y="2821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Sklenice od kávy, sádrový obvaz, voda, štětec, ubrousek, lepidlo herkules nebo decoupage lepidlo</a:t>
                  </a:r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43" name="Rectangle 54"/>
                <p:cNvSpPr>
                  <a:spLocks noChangeArrowheads="1"/>
                </p:cNvSpPr>
                <p:nvPr/>
              </p:nvSpPr>
              <p:spPr bwMode="auto">
                <a:xfrm>
                  <a:off x="1352" y="2821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8" name="Group 55"/>
              <p:cNvGrpSpPr>
                <a:grpSpLocks/>
              </p:cNvGrpSpPr>
              <p:nvPr/>
            </p:nvGrpSpPr>
            <p:grpSpPr bwMode="auto">
              <a:xfrm>
                <a:off x="0" y="3224"/>
                <a:ext cx="1352" cy="403"/>
                <a:chOff x="0" y="3224"/>
                <a:chExt cx="1352" cy="403"/>
              </a:xfrm>
            </p:grpSpPr>
            <p:sp>
              <p:nvSpPr>
                <p:cNvPr id="4140" name="Rectangle 56"/>
                <p:cNvSpPr>
                  <a:spLocks noChangeArrowheads="1"/>
                </p:cNvSpPr>
                <p:nvPr/>
              </p:nvSpPr>
              <p:spPr bwMode="auto">
                <a:xfrm>
                  <a:off x="43" y="3224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Očekávaný výstup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41" name="Rectangle 57"/>
                <p:cNvSpPr>
                  <a:spLocks noChangeArrowheads="1"/>
                </p:cNvSpPr>
                <p:nvPr/>
              </p:nvSpPr>
              <p:spPr bwMode="auto">
                <a:xfrm>
                  <a:off x="0" y="3224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19" name="Group 58"/>
              <p:cNvGrpSpPr>
                <a:grpSpLocks/>
              </p:cNvGrpSpPr>
              <p:nvPr/>
            </p:nvGrpSpPr>
            <p:grpSpPr bwMode="auto">
              <a:xfrm>
                <a:off x="1352" y="3224"/>
                <a:ext cx="5846" cy="403"/>
                <a:chOff x="1352" y="3224"/>
                <a:chExt cx="5846" cy="403"/>
              </a:xfrm>
            </p:grpSpPr>
            <p:sp>
              <p:nvSpPr>
                <p:cNvPr id="4138" name="Rectangle 59"/>
                <p:cNvSpPr>
                  <a:spLocks noChangeArrowheads="1"/>
                </p:cNvSpPr>
                <p:nvPr/>
              </p:nvSpPr>
              <p:spPr bwMode="auto">
                <a:xfrm>
                  <a:off x="1395" y="3224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Žák by měl vytvářet přiměřenými pracovními postupy různé výrobky z daného materiálu</a:t>
                  </a:r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39" name="Rectangle 60"/>
                <p:cNvSpPr>
                  <a:spLocks noChangeArrowheads="1"/>
                </p:cNvSpPr>
                <p:nvPr/>
              </p:nvSpPr>
              <p:spPr bwMode="auto">
                <a:xfrm>
                  <a:off x="1352" y="3224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20" name="Group 61"/>
              <p:cNvGrpSpPr>
                <a:grpSpLocks/>
              </p:cNvGrpSpPr>
              <p:nvPr/>
            </p:nvGrpSpPr>
            <p:grpSpPr bwMode="auto">
              <a:xfrm>
                <a:off x="0" y="3627"/>
                <a:ext cx="1352" cy="403"/>
                <a:chOff x="0" y="3627"/>
                <a:chExt cx="1352" cy="403"/>
              </a:xfrm>
            </p:grpSpPr>
            <p:sp>
              <p:nvSpPr>
                <p:cNvPr id="4136" name="Rectangle 62"/>
                <p:cNvSpPr>
                  <a:spLocks noChangeArrowheads="1"/>
                </p:cNvSpPr>
                <p:nvPr/>
              </p:nvSpPr>
              <p:spPr bwMode="auto">
                <a:xfrm>
                  <a:off x="43" y="3627"/>
                  <a:ext cx="126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Druh učebního materiálu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37" name="Rectangle 63"/>
                <p:cNvSpPr>
                  <a:spLocks noChangeArrowheads="1"/>
                </p:cNvSpPr>
                <p:nvPr/>
              </p:nvSpPr>
              <p:spPr bwMode="auto">
                <a:xfrm>
                  <a:off x="0" y="3627"/>
                  <a:ext cx="135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21" name="Group 64"/>
              <p:cNvGrpSpPr>
                <a:grpSpLocks/>
              </p:cNvGrpSpPr>
              <p:nvPr/>
            </p:nvGrpSpPr>
            <p:grpSpPr bwMode="auto">
              <a:xfrm>
                <a:off x="1352" y="3627"/>
                <a:ext cx="5846" cy="403"/>
                <a:chOff x="1352" y="3627"/>
                <a:chExt cx="5846" cy="403"/>
              </a:xfrm>
            </p:grpSpPr>
            <p:sp>
              <p:nvSpPr>
                <p:cNvPr id="4134" name="Rectangle 65"/>
                <p:cNvSpPr>
                  <a:spLocks noChangeArrowheads="1"/>
                </p:cNvSpPr>
                <p:nvPr/>
              </p:nvSpPr>
              <p:spPr bwMode="auto">
                <a:xfrm>
                  <a:off x="1395" y="3627"/>
                  <a:ext cx="5760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Prezentace </a:t>
                  </a:r>
                  <a:r>
                    <a:rPr lang="cs-CZ" sz="1200">
                      <a:latin typeface="Times New Roman" pitchFamily="18" charset="0"/>
                    </a:rPr>
                    <a:t> Microsoft </a:t>
                  </a:r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PowerPoint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35" name="Rectangle 66"/>
                <p:cNvSpPr>
                  <a:spLocks noChangeArrowheads="1"/>
                </p:cNvSpPr>
                <p:nvPr/>
              </p:nvSpPr>
              <p:spPr bwMode="auto">
                <a:xfrm>
                  <a:off x="1352" y="3627"/>
                  <a:ext cx="5846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22" name="Group 67"/>
              <p:cNvGrpSpPr>
                <a:grpSpLocks/>
              </p:cNvGrpSpPr>
              <p:nvPr/>
            </p:nvGrpSpPr>
            <p:grpSpPr bwMode="auto">
              <a:xfrm>
                <a:off x="0" y="4030"/>
                <a:ext cx="1352" cy="633"/>
                <a:chOff x="0" y="4030"/>
                <a:chExt cx="1352" cy="633"/>
              </a:xfrm>
            </p:grpSpPr>
            <p:sp>
              <p:nvSpPr>
                <p:cNvPr id="4132" name="Rectangle 68"/>
                <p:cNvSpPr>
                  <a:spLocks noChangeArrowheads="1"/>
                </p:cNvSpPr>
                <p:nvPr/>
              </p:nvSpPr>
              <p:spPr bwMode="auto">
                <a:xfrm>
                  <a:off x="43" y="4030"/>
                  <a:ext cx="1266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Anotace </a:t>
                  </a:r>
                </a:p>
                <a:p>
                  <a:pPr eaLnBrk="0" hangingPunct="0"/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(popis způsobu použití)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33" name="Rectangle 69"/>
                <p:cNvSpPr>
                  <a:spLocks noChangeArrowheads="1"/>
                </p:cNvSpPr>
                <p:nvPr/>
              </p:nvSpPr>
              <p:spPr bwMode="auto">
                <a:xfrm>
                  <a:off x="0" y="4030"/>
                  <a:ext cx="1352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23" name="Group 70"/>
              <p:cNvGrpSpPr>
                <a:grpSpLocks/>
              </p:cNvGrpSpPr>
              <p:nvPr/>
            </p:nvGrpSpPr>
            <p:grpSpPr bwMode="auto">
              <a:xfrm>
                <a:off x="1352" y="4030"/>
                <a:ext cx="5846" cy="633"/>
                <a:chOff x="1352" y="4030"/>
                <a:chExt cx="5846" cy="633"/>
              </a:xfrm>
            </p:grpSpPr>
            <p:sp>
              <p:nvSpPr>
                <p:cNvPr id="4130" name="Rectangle 71"/>
                <p:cNvSpPr>
                  <a:spLocks noChangeArrowheads="1"/>
                </p:cNvSpPr>
                <p:nvPr/>
              </p:nvSpPr>
              <p:spPr bwMode="auto">
                <a:xfrm>
                  <a:off x="1395" y="4030"/>
                  <a:ext cx="5760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Žák sleduje prezentaci </a:t>
                  </a:r>
                  <a:r>
                    <a:rPr lang="cs-CZ" sz="1200">
                      <a:latin typeface="Times New Roman" pitchFamily="18" charset="0"/>
                    </a:rPr>
                    <a:t>na počítači a na závěr odpovídá na uvedené otázky. Žák také může sledovat prezentaci </a:t>
                  </a:r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učitele předváděnou na interaktivní tabuli, </a:t>
                  </a:r>
                  <a:r>
                    <a:rPr lang="cs-CZ" sz="1200">
                      <a:latin typeface="Times New Roman" pitchFamily="18" charset="0"/>
                    </a:rPr>
                    <a:t>potom dle návodu  vytvoří vázu ubrouskovou technikou.</a:t>
                  </a:r>
                </a:p>
              </p:txBody>
            </p:sp>
            <p:sp>
              <p:nvSpPr>
                <p:cNvPr id="4131" name="Rectangle 72"/>
                <p:cNvSpPr>
                  <a:spLocks noChangeArrowheads="1"/>
                </p:cNvSpPr>
                <p:nvPr/>
              </p:nvSpPr>
              <p:spPr bwMode="auto">
                <a:xfrm>
                  <a:off x="1352" y="4030"/>
                  <a:ext cx="5846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24" name="Group 73"/>
              <p:cNvGrpSpPr>
                <a:grpSpLocks/>
              </p:cNvGrpSpPr>
              <p:nvPr/>
            </p:nvGrpSpPr>
            <p:grpSpPr bwMode="auto">
              <a:xfrm>
                <a:off x="0" y="4663"/>
                <a:ext cx="1352" cy="518"/>
                <a:chOff x="0" y="4663"/>
                <a:chExt cx="1352" cy="518"/>
              </a:xfrm>
            </p:grpSpPr>
            <p:sp>
              <p:nvSpPr>
                <p:cNvPr id="4128" name="Rectangle 74"/>
                <p:cNvSpPr>
                  <a:spLocks noChangeArrowheads="1"/>
                </p:cNvSpPr>
                <p:nvPr/>
              </p:nvSpPr>
              <p:spPr bwMode="auto">
                <a:xfrm>
                  <a:off x="43" y="4663"/>
                  <a:ext cx="1266" cy="5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Velikost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29" name="Rectangle 75"/>
                <p:cNvSpPr>
                  <a:spLocks noChangeArrowheads="1"/>
                </p:cNvSpPr>
                <p:nvPr/>
              </p:nvSpPr>
              <p:spPr bwMode="auto">
                <a:xfrm>
                  <a:off x="0" y="4663"/>
                  <a:ext cx="1352" cy="51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  <p:grpSp>
            <p:nvGrpSpPr>
              <p:cNvPr id="4125" name="Group 76"/>
              <p:cNvGrpSpPr>
                <a:grpSpLocks/>
              </p:cNvGrpSpPr>
              <p:nvPr/>
            </p:nvGrpSpPr>
            <p:grpSpPr bwMode="auto">
              <a:xfrm>
                <a:off x="1352" y="4663"/>
                <a:ext cx="5846" cy="518"/>
                <a:chOff x="1352" y="4663"/>
                <a:chExt cx="5846" cy="518"/>
              </a:xfrm>
            </p:grpSpPr>
            <p:sp>
              <p:nvSpPr>
                <p:cNvPr id="4126" name="Rectangle 77"/>
                <p:cNvSpPr>
                  <a:spLocks noChangeArrowheads="1"/>
                </p:cNvSpPr>
                <p:nvPr/>
              </p:nvSpPr>
              <p:spPr bwMode="auto">
                <a:xfrm>
                  <a:off x="1395" y="4663"/>
                  <a:ext cx="5760" cy="5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cs-CZ" sz="1200">
                      <a:latin typeface="Times New Roman" pitchFamily="18" charset="0"/>
                    </a:rPr>
                    <a:t>8,92 MB</a:t>
                  </a:r>
                  <a:endParaRPr lang="cs-CZ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r>
                    <a:rPr lang="cs-CZ" sz="1200">
                      <a:latin typeface="Times New Roman" pitchFamily="18" charset="0"/>
                      <a:cs typeface="Times New Roman" pitchFamily="18" charset="0"/>
                    </a:rPr>
                    <a:t> </a:t>
                  </a:r>
                </a:p>
                <a:p>
                  <a:pPr eaLnBrk="0" hangingPunct="0"/>
                  <a:endParaRPr lang="cs-CZ" sz="2400">
                    <a:latin typeface="Times New Roman" pitchFamily="18" charset="0"/>
                  </a:endParaRPr>
                </a:p>
              </p:txBody>
            </p:sp>
            <p:sp>
              <p:nvSpPr>
                <p:cNvPr id="4127" name="Rectangle 78"/>
                <p:cNvSpPr>
                  <a:spLocks noChangeArrowheads="1"/>
                </p:cNvSpPr>
                <p:nvPr/>
              </p:nvSpPr>
              <p:spPr bwMode="auto">
                <a:xfrm>
                  <a:off x="1352" y="4663"/>
                  <a:ext cx="5846" cy="51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cs-CZ"/>
                </a:p>
              </p:txBody>
            </p:sp>
          </p:grpSp>
        </p:grpSp>
        <p:sp>
          <p:nvSpPr>
            <p:cNvPr id="4101" name="Rectangle 79"/>
            <p:cNvSpPr>
              <a:spLocks noChangeArrowheads="1"/>
            </p:cNvSpPr>
            <p:nvPr/>
          </p:nvSpPr>
          <p:spPr bwMode="auto">
            <a:xfrm>
              <a:off x="-2" y="-2"/>
              <a:ext cx="7202" cy="5185"/>
            </a:xfrm>
            <a:prstGeom prst="rect">
              <a:avLst/>
            </a:prstGeom>
            <a:noFill/>
            <a:ln w="6350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Times New Roman" pitchFamily="18" charset="0"/>
              </a:rPr>
              <a:t>Váza ze sklenice od kávy</a:t>
            </a:r>
          </a:p>
        </p:txBody>
      </p:sp>
      <p:pic>
        <p:nvPicPr>
          <p:cNvPr id="5123" name="Picture 4" descr="D:\Dokumenty\PICT0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2590800"/>
            <a:ext cx="302895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Pomůcky:</a:t>
            </a:r>
          </a:p>
        </p:txBody>
      </p:sp>
      <p:sp>
        <p:nvSpPr>
          <p:cNvPr id="6147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827088" y="2349500"/>
            <a:ext cx="3770312" cy="3724275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cs-CZ" sz="2400" smtClean="0">
                <a:latin typeface="Comic Sans MS" pitchFamily="66" charset="0"/>
              </a:rPr>
              <a:t>sklenice od kávy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smtClean="0">
                <a:latin typeface="Comic Sans MS" pitchFamily="66" charset="0"/>
              </a:rPr>
              <a:t>sádrový obvaz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smtClean="0">
                <a:latin typeface="Comic Sans MS" pitchFamily="66" charset="0"/>
              </a:rPr>
              <a:t>ubrousek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smtClean="0">
                <a:latin typeface="Comic Sans MS" pitchFamily="66" charset="0"/>
              </a:rPr>
              <a:t>štětec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smtClean="0">
                <a:latin typeface="Comic Sans MS" pitchFamily="66" charset="0"/>
              </a:rPr>
              <a:t>herkules nebo lepidlo na ubrouskovou techniku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smtClean="0">
                <a:latin typeface="Comic Sans MS" pitchFamily="66" charset="0"/>
              </a:rPr>
              <a:t>nůžky</a:t>
            </a:r>
          </a:p>
          <a:p>
            <a:pPr eaLnBrk="1" hangingPunct="1">
              <a:buFont typeface="Wingdings" pitchFamily="2" charset="2"/>
              <a:buNone/>
            </a:pPr>
            <a:endParaRPr lang="cs-CZ" b="1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148" name="Picture 14" descr="PICT0222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60913" y="2809875"/>
            <a:ext cx="3770312" cy="2827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smtClean="0">
                <a:latin typeface="Comic Sans MS" pitchFamily="66" charset="0"/>
              </a:rPr>
              <a:t>nastříháme sádrový obvaz na proužky</a:t>
            </a:r>
          </a:p>
        </p:txBody>
      </p:sp>
      <p:sp>
        <p:nvSpPr>
          <p:cNvPr id="7171" name="Rectangle 8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844675"/>
            <a:ext cx="3106738" cy="42814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</a:pPr>
            <a:endParaRPr lang="cs-CZ" sz="2400" smtClean="0"/>
          </a:p>
        </p:txBody>
      </p:sp>
      <p:pic>
        <p:nvPicPr>
          <p:cNvPr id="7172" name="Picture 18" descr="PICT0224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09800" y="2362200"/>
            <a:ext cx="4800600" cy="36004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13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620000" cy="1143000"/>
          </a:xfrm>
        </p:spPr>
        <p:txBody>
          <a:bodyPr/>
          <a:lstStyle/>
          <a:p>
            <a:pPr eaLnBrk="1" hangingPunct="1"/>
            <a:r>
              <a:rPr lang="cs-CZ" sz="3200" smtClean="0">
                <a:latin typeface="Comic Sans MS" pitchFamily="66" charset="0"/>
              </a:rPr>
              <a:t>proužek sádrového obvazu opatrně    ponoříme do nádoby s vodou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</a:pPr>
            <a:endParaRPr lang="cs-CZ" sz="2400" smtClean="0"/>
          </a:p>
        </p:txBody>
      </p:sp>
      <p:pic>
        <p:nvPicPr>
          <p:cNvPr id="8196" name="Picture 19" descr="PICT0225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38200" y="2809875"/>
            <a:ext cx="3770313" cy="2827338"/>
          </a:xfrm>
          <a:noFill/>
        </p:spPr>
      </p:pic>
      <p:pic>
        <p:nvPicPr>
          <p:cNvPr id="8197" name="Picture 21" descr="PICT0227"/>
          <p:cNvPicPr>
            <a:picLocks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60913" y="2809875"/>
            <a:ext cx="3770312" cy="2827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smtClean="0">
                <a:latin typeface="Comic Sans MS" pitchFamily="66" charset="0"/>
              </a:rPr>
              <a:t>sádrový obvaz přiložíme na sklenici od kávy a opatrně obvaz uhladíme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2400" smtClean="0"/>
              <a:t>  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/>
              <a:t>	</a:t>
            </a:r>
          </a:p>
        </p:txBody>
      </p:sp>
      <p:pic>
        <p:nvPicPr>
          <p:cNvPr id="9220" name="Picture 17" descr="PICT0233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76800" y="2819400"/>
            <a:ext cx="3962400" cy="3206750"/>
          </a:xfrm>
          <a:noFill/>
        </p:spPr>
      </p:pic>
      <p:pic>
        <p:nvPicPr>
          <p:cNvPr id="9221" name="Picture 22" descr="PICT02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819400"/>
            <a:ext cx="3733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14"/>
          <p:cNvSpPr>
            <a:spLocks noGrp="1" noChangeArrowheads="1"/>
          </p:cNvSpPr>
          <p:nvPr>
            <p:ph type="title"/>
          </p:nvPr>
        </p:nvSpPr>
        <p:spPr>
          <a:xfrm>
            <a:off x="533400" y="762000"/>
            <a:ext cx="8153400" cy="1143000"/>
          </a:xfrm>
        </p:spPr>
        <p:txBody>
          <a:bodyPr/>
          <a:lstStyle/>
          <a:p>
            <a:pPr eaLnBrk="1" hangingPunct="1"/>
            <a:r>
              <a:rPr lang="cs-CZ" sz="3200" smtClean="0">
                <a:latin typeface="Comic Sans MS" pitchFamily="66" charset="0"/>
              </a:rPr>
              <a:t>postup opakujeme i s druhým sádrovým proužkem</a:t>
            </a:r>
          </a:p>
        </p:txBody>
      </p:sp>
      <p:pic>
        <p:nvPicPr>
          <p:cNvPr id="10243" name="Picture 20" descr="PICT0234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38200" y="2895600"/>
            <a:ext cx="3770313" cy="2827338"/>
          </a:xfrm>
          <a:noFill/>
        </p:spPr>
      </p:pic>
      <p:pic>
        <p:nvPicPr>
          <p:cNvPr id="10244" name="Picture 22" descr="PICT0235"/>
          <p:cNvPicPr>
            <a:picLocks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60913" y="2809875"/>
            <a:ext cx="3770312" cy="28273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smtClean="0">
                <a:latin typeface="Comic Sans MS" pitchFamily="66" charset="0"/>
              </a:rPr>
              <a:t>sádrový obvaz uhladíme</a:t>
            </a: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Comic Sans MS" pitchFamily="66" charset="0"/>
              </a:rPr>
              <a:t>   	</a:t>
            </a:r>
          </a:p>
          <a:p>
            <a:pPr eaLnBrk="1" hangingPunct="1">
              <a:buFont typeface="Wingdings" pitchFamily="2" charset="2"/>
              <a:buNone/>
            </a:pPr>
            <a:endParaRPr lang="cs-CZ" sz="2400" smtClean="0"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Comic Sans MS" pitchFamily="66" charset="0"/>
              </a:rPr>
              <a:t>	</a:t>
            </a:r>
          </a:p>
        </p:txBody>
      </p:sp>
      <p:pic>
        <p:nvPicPr>
          <p:cNvPr id="11268" name="Picture 22" descr="PICT02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705100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4" descr="PICT023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2667000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8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postup opakujeme i s posledním proužkem</a:t>
            </a:r>
          </a:p>
        </p:txBody>
      </p:sp>
      <p:pic>
        <p:nvPicPr>
          <p:cNvPr id="12291" name="Picture 11" descr="PICT0239"/>
          <p:cNvPicPr>
            <a:picLocks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47800" y="2438400"/>
            <a:ext cx="2514600" cy="1647825"/>
          </a:xfrm>
          <a:noFill/>
        </p:spPr>
      </p:pic>
      <p:pic>
        <p:nvPicPr>
          <p:cNvPr id="12292" name="Picture 19" descr="PICT0240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75275" y="2362200"/>
            <a:ext cx="2540000" cy="1785938"/>
          </a:xfrm>
          <a:noFill/>
        </p:spPr>
      </p:pic>
      <p:pic>
        <p:nvPicPr>
          <p:cNvPr id="12293" name="Picture 20" descr="PICT0242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372100" y="4300538"/>
            <a:ext cx="2546350" cy="1785937"/>
          </a:xfrm>
          <a:noFill/>
        </p:spPr>
      </p:pic>
      <p:pic>
        <p:nvPicPr>
          <p:cNvPr id="12294" name="Picture 21" descr="PICT0241"/>
          <p:cNvPicPr>
            <a:picLocks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531938" y="4300538"/>
            <a:ext cx="2381250" cy="17859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381000" y="762000"/>
            <a:ext cx="84582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obvaz uhladíme a necháme uschnout</a:t>
            </a:r>
          </a:p>
        </p:txBody>
      </p:sp>
      <p:pic>
        <p:nvPicPr>
          <p:cNvPr id="13315" name="Picture 5" descr="PICT0244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8600" y="2895600"/>
            <a:ext cx="3048000" cy="2362200"/>
          </a:xfrm>
          <a:noFill/>
        </p:spPr>
      </p:pic>
      <p:pic>
        <p:nvPicPr>
          <p:cNvPr id="13316" name="Picture 6" descr="PICT024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2971800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7" descr="PICT024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2514600"/>
            <a:ext cx="280035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3200" smtClean="0">
                <a:latin typeface="Comic Sans MS" pitchFamily="66" charset="0"/>
              </a:rPr>
              <a:t>po usušení si připravíme ubrousek, lepidlo a štětec</a:t>
            </a:r>
            <a:endParaRPr lang="cs-CZ" smtClean="0">
              <a:latin typeface="Comic Sans MS" pitchFamily="66" charset="0"/>
            </a:endParaRPr>
          </a:p>
        </p:txBody>
      </p:sp>
      <p:pic>
        <p:nvPicPr>
          <p:cNvPr id="14339" name="Picture 4" descr="PICT317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514600"/>
            <a:ext cx="49784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PICT31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667000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AutoShap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vázu natřeme lepidlem</a:t>
            </a:r>
          </a:p>
        </p:txBody>
      </p:sp>
      <p:pic>
        <p:nvPicPr>
          <p:cNvPr id="15364" name="Picture 8" descr="PICT3178"/>
          <p:cNvPicPr>
            <a:picLocks noChangeAspect="1" noChangeArrowheads="1"/>
          </p:cNvPicPr>
          <p:nvPr>
            <p:ph type="media" sz="half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953000" y="2628900"/>
            <a:ext cx="4038600" cy="30289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PICT31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438400"/>
            <a:ext cx="398780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PICT317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2438400"/>
            <a:ext cx="398780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AutoShap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z ubrousku odstraníme vrchní vrstvu a přiložíme na vázu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opět přetřeme lepidlem</a:t>
            </a:r>
          </a:p>
        </p:txBody>
      </p:sp>
      <p:pic>
        <p:nvPicPr>
          <p:cNvPr id="17411" name="Picture 3" descr="PICT31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2590800"/>
            <a:ext cx="55118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ubrousek přilepíme i na druhé straně a doplníme boční strany</a:t>
            </a:r>
          </a:p>
        </p:txBody>
      </p:sp>
      <p:pic>
        <p:nvPicPr>
          <p:cNvPr id="18435" name="Picture 3" descr="PICT32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2667000"/>
            <a:ext cx="49784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Grp="1" noChangeArrowheads="1"/>
          </p:cNvSpPr>
          <p:nvPr>
            <p:ph type="title"/>
          </p:nvPr>
        </p:nvSpPr>
        <p:spPr>
          <a:xfrm>
            <a:off x="2133600" y="762000"/>
            <a:ext cx="41148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Váza je hotová</a:t>
            </a:r>
          </a:p>
        </p:txBody>
      </p:sp>
      <p:pic>
        <p:nvPicPr>
          <p:cNvPr id="19459" name="Picture 4" descr="D:\Dokumenty\PICT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514600"/>
            <a:ext cx="300990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D:\Dokumenty\PICT0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2514600"/>
            <a:ext cx="302895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3"/>
          <p:cNvSpPr>
            <a:spLocks noChangeArrowheads="1" noChangeShapeType="1" noTextEdit="1"/>
          </p:cNvSpPr>
          <p:nvPr/>
        </p:nvSpPr>
        <p:spPr bwMode="auto">
          <a:xfrm>
            <a:off x="1524000" y="2895600"/>
            <a:ext cx="5867400" cy="22399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cs-CZ" sz="3600" kern="10">
                <a:ln w="9525">
                  <a:noFill/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Děkuji Vám za pozornost. </a:t>
            </a:r>
          </a:p>
          <a:p>
            <a:pPr algn="ctr"/>
            <a:endParaRPr lang="cs-CZ" sz="3600" kern="10">
              <a:ln w="9525">
                <a:noFill/>
                <a:round/>
                <a:headEnd/>
                <a:tailEnd/>
              </a:ln>
              <a:solidFill>
                <a:srgbClr val="339966"/>
              </a:solidFill>
              <a:effectLst>
                <a:outerShdw dist="53882" dir="2700000" algn="ctr" rotWithShape="0">
                  <a:srgbClr val="C0C0C0"/>
                </a:outerShdw>
              </a:effectLst>
              <a:latin typeface="Times New Roman"/>
              <a:cs typeface="Times New Roman"/>
            </a:endParaRPr>
          </a:p>
          <a:p>
            <a:pPr algn="ctr"/>
            <a:r>
              <a:rPr lang="cs-CZ" sz="3600" kern="10">
                <a:ln w="9525">
                  <a:noFill/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Následují kontrolní otázky.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371600" y="2438400"/>
            <a:ext cx="64008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dirty="0"/>
              <a:t>Které pomůcky potřebujeme k vytvoření výrobku?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dirty="0" smtClean="0"/>
              <a:t>Popiš, </a:t>
            </a:r>
            <a:r>
              <a:rPr lang="cs-CZ" dirty="0"/>
              <a:t>jak budeš postupovat při tvorbě výrobku.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1800" b="0" smtClean="0">
                <a:solidFill>
                  <a:schemeClr val="tx1"/>
                </a:solidFill>
                <a:latin typeface="Tahoma" pitchFamily="34" charset="0"/>
              </a:rPr>
              <a:t>PREZENTOVANÉ FOTOGRAFIE JSOU VÝHRADNÍM VLASTNICTVÍM AUTORKY DUM Mgr. Jarmily Borecké.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apsul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286</TotalTime>
  <Words>323</Words>
  <Application>Microsoft Office PowerPoint</Application>
  <PresentationFormat>Předvádění na obrazovce (4:3)</PresentationFormat>
  <Paragraphs>87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Wingdings</vt:lpstr>
      <vt:lpstr>Times New Roman</vt:lpstr>
      <vt:lpstr>Comic Sans MS</vt:lpstr>
      <vt:lpstr>Tahoma</vt:lpstr>
      <vt:lpstr>Capsules</vt:lpstr>
      <vt:lpstr>Snímek 1</vt:lpstr>
      <vt:lpstr>Snímek 2</vt:lpstr>
      <vt:lpstr>Váza ze sklenice od kávy</vt:lpstr>
      <vt:lpstr>Pomůcky:</vt:lpstr>
      <vt:lpstr>nastříháme sádrový obvaz na proužky</vt:lpstr>
      <vt:lpstr>proužek sádrového obvazu opatrně    ponoříme do nádoby s vodou</vt:lpstr>
      <vt:lpstr>sádrový obvaz přiložíme na sklenici od kávy a opatrně obvaz uhladíme</vt:lpstr>
      <vt:lpstr>postup opakujeme i s druhým sádrovým proužkem</vt:lpstr>
      <vt:lpstr>sádrový obvaz uhladíme</vt:lpstr>
      <vt:lpstr>postup opakujeme i s posledním proužkem</vt:lpstr>
      <vt:lpstr>obvaz uhladíme a necháme uschnout</vt:lpstr>
      <vt:lpstr>po usušení si připravíme ubrousek, lepidlo a štětec</vt:lpstr>
      <vt:lpstr>vázu natřeme lepidlem</vt:lpstr>
      <vt:lpstr>z ubrousku odstraníme vrchní vrstvu a přiložíme na vázu</vt:lpstr>
      <vt:lpstr>opět přetřeme lepidlem</vt:lpstr>
      <vt:lpstr>ubrousek přilepíme i na druhé straně a doplníme boční strany</vt:lpstr>
      <vt:lpstr>Váza je hotová</vt:lpstr>
      <vt:lpstr>Snímek 18</vt:lpstr>
      <vt:lpstr>Snímek 19</vt:lpstr>
      <vt:lpstr>PREZENTOVANÉ FOTOGRAFIE JSOU VÝHRADNÍM VLASTNICTVÍM AUTORKY DUM Mgr. Jarmily Borecké.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Ubrousková technika</dc:title>
  <dc:creator>jarmila</dc:creator>
  <cp:lastModifiedBy>Dum</cp:lastModifiedBy>
  <cp:revision>19</cp:revision>
  <dcterms:created xsi:type="dcterms:W3CDTF">2012-06-10T21:56:03Z</dcterms:created>
  <dcterms:modified xsi:type="dcterms:W3CDTF">2014-02-10T20:20:53Z</dcterms:modified>
</cp:coreProperties>
</file>