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5"/>
  </p:notesMasterIdLst>
  <p:sldIdLst>
    <p:sldId id="530" r:id="rId2"/>
    <p:sldId id="531" r:id="rId3"/>
    <p:sldId id="558" r:id="rId4"/>
    <p:sldId id="559" r:id="rId5"/>
    <p:sldId id="565" r:id="rId6"/>
    <p:sldId id="566" r:id="rId7"/>
    <p:sldId id="567" r:id="rId8"/>
    <p:sldId id="568" r:id="rId9"/>
    <p:sldId id="569" r:id="rId10"/>
    <p:sldId id="570" r:id="rId11"/>
    <p:sldId id="581" r:id="rId12"/>
    <p:sldId id="572" r:id="rId13"/>
    <p:sldId id="582" r:id="rId14"/>
    <p:sldId id="574" r:id="rId15"/>
    <p:sldId id="575" r:id="rId16"/>
    <p:sldId id="576" r:id="rId17"/>
    <p:sldId id="577" r:id="rId18"/>
    <p:sldId id="578" r:id="rId19"/>
    <p:sldId id="583" r:id="rId20"/>
    <p:sldId id="579" r:id="rId21"/>
    <p:sldId id="584" r:id="rId22"/>
    <p:sldId id="580" r:id="rId23"/>
    <p:sldId id="532" r:id="rId24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329DB14-DFFC-48CA-8497-F82CB405A1BB}">
          <p14:sldIdLst>
            <p14:sldId id="530"/>
            <p14:sldId id="531"/>
            <p14:sldId id="558"/>
            <p14:sldId id="559"/>
            <p14:sldId id="565"/>
            <p14:sldId id="566"/>
            <p14:sldId id="567"/>
            <p14:sldId id="568"/>
            <p14:sldId id="569"/>
            <p14:sldId id="570"/>
            <p14:sldId id="581"/>
            <p14:sldId id="572"/>
            <p14:sldId id="582"/>
            <p14:sldId id="574"/>
            <p14:sldId id="575"/>
            <p14:sldId id="576"/>
            <p14:sldId id="577"/>
            <p14:sldId id="578"/>
            <p14:sldId id="583"/>
            <p14:sldId id="579"/>
            <p14:sldId id="584"/>
            <p14:sldId id="580"/>
            <p14:sldId id="53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10.2.2014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files.gasinsight.cz/200000413-118c312870/VyvojcenLPG95_2012.jpe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21527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VY_32_INOVACE_2C_05_Významné alkany II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leden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9318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smtClean="0">
                <a:solidFill>
                  <a:schemeClr val="tx1"/>
                </a:solidFill>
              </a:rPr>
              <a:t>významných </a:t>
            </a:r>
            <a:r>
              <a:rPr lang="cs-CZ" sz="2400" dirty="0" err="1" smtClean="0">
                <a:solidFill>
                  <a:schemeClr val="tx1"/>
                </a:solidFill>
              </a:rPr>
              <a:t>alkanech</a:t>
            </a:r>
            <a:r>
              <a:rPr lang="cs-CZ" sz="2400" dirty="0" smtClean="0">
                <a:solidFill>
                  <a:schemeClr val="tx1"/>
                </a:solidFill>
              </a:rPr>
              <a:t>: o jejich významu pro člověku, využití v průmyslu a dopadech na životní prostředí.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xmlns="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9776"/>
            <a:ext cx="8568952" cy="1143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chemeClr val="tx1"/>
                </a:solidFill>
              </a:rPr>
              <a:t>Pojmenuj následující </a:t>
            </a:r>
            <a:r>
              <a:rPr lang="cs-CZ" sz="3200" dirty="0" err="1" smtClean="0">
                <a:solidFill>
                  <a:schemeClr val="tx1"/>
                </a:solidFill>
              </a:rPr>
              <a:t>alkany</a:t>
            </a:r>
            <a:r>
              <a:rPr lang="cs-CZ" sz="3200" dirty="0" smtClean="0">
                <a:solidFill>
                  <a:schemeClr val="tx1"/>
                </a:solidFill>
              </a:rPr>
              <a:t> dle pravidel platné nomenklatury: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23528" y="1700808"/>
          <a:ext cx="8564288" cy="4392488"/>
        </p:xfrm>
        <a:graphic>
          <a:graphicData uri="http://schemas.openxmlformats.org/presentationml/2006/ole">
            <p:oleObj spid="_x0000_s1026" name="ChemSketch" r:id="rId3" imgW="3203280" imgH="1643040" progId="ACD.ChemSketch.20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79511" y="1556792"/>
          <a:ext cx="8884671" cy="4176464"/>
        </p:xfrm>
        <a:graphic>
          <a:graphicData uri="http://schemas.openxmlformats.org/presentationml/2006/ole">
            <p:oleObj spid="_x0000_s2050" name="ChemSketch" r:id="rId3" imgW="4005000" imgH="1883520" progId="ACD.ChemSketch.20">
              <p:embed/>
            </p:oleObj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-27384"/>
            <a:ext cx="77724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Výsledky: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551511"/>
            <a:ext cx="3744416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1,2,4-</a:t>
            </a:r>
            <a:r>
              <a:rPr lang="cs-CZ" dirty="0" err="1" smtClean="0">
                <a:solidFill>
                  <a:schemeClr val="bg2"/>
                </a:solidFill>
              </a:rPr>
              <a:t>trimethylcyklopentan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2175247"/>
            <a:ext cx="3096344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2,3,4-</a:t>
            </a:r>
            <a:r>
              <a:rPr lang="cs-CZ" dirty="0" err="1" smtClean="0">
                <a:solidFill>
                  <a:schemeClr val="bg2"/>
                </a:solidFill>
              </a:rPr>
              <a:t>trimethylpentan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5199583"/>
            <a:ext cx="3456384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2,2,4,4-</a:t>
            </a:r>
            <a:r>
              <a:rPr lang="cs-CZ" dirty="0" err="1" smtClean="0">
                <a:solidFill>
                  <a:schemeClr val="bg2"/>
                </a:solidFill>
              </a:rPr>
              <a:t>tetramethylhexan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Ethan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– 6% zemního plynu</a:t>
            </a:r>
          </a:p>
          <a:p>
            <a:r>
              <a:rPr lang="cs-CZ" dirty="0" smtClean="0"/>
              <a:t>prokázán v atmosférách velkých planet </a:t>
            </a:r>
            <a:r>
              <a:rPr lang="cs-CZ" dirty="0" err="1" smtClean="0"/>
              <a:t>slun</a:t>
            </a:r>
            <a:r>
              <a:rPr lang="cs-CZ" dirty="0" smtClean="0"/>
              <a:t>. soustavy</a:t>
            </a:r>
          </a:p>
          <a:p>
            <a:r>
              <a:rPr lang="cs-CZ" dirty="0" smtClean="0"/>
              <a:t>výroba </a:t>
            </a:r>
            <a:r>
              <a:rPr lang="cs-CZ" dirty="0" err="1" smtClean="0"/>
              <a:t>ethenu</a:t>
            </a:r>
            <a:r>
              <a:rPr lang="cs-CZ" dirty="0" smtClean="0"/>
              <a:t> a vinylchloridu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265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39"/>
            <a:ext cx="8424936" cy="6599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609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/>
          <a:lstStyle/>
          <a:p>
            <a:r>
              <a:rPr lang="cs-CZ" dirty="0" smtClean="0"/>
              <a:t>Propan a butan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8964488" cy="5256584"/>
          </a:xfrm>
        </p:spPr>
        <p:txBody>
          <a:bodyPr/>
          <a:lstStyle/>
          <a:p>
            <a:r>
              <a:rPr lang="cs-CZ" dirty="0" smtClean="0"/>
              <a:t>plyny, těžší než vzduch </a:t>
            </a:r>
            <a:r>
              <a:rPr lang="cs-CZ" dirty="0" smtClean="0">
                <a:solidFill>
                  <a:schemeClr val="tx1"/>
                </a:solidFill>
              </a:rPr>
              <a:t>(zákaz vjezdu LPG vozidel do podzemních garáží)</a:t>
            </a:r>
          </a:p>
          <a:p>
            <a:r>
              <a:rPr lang="cs-CZ" dirty="0" smtClean="0"/>
              <a:t>v ropě i zemním plynu</a:t>
            </a:r>
          </a:p>
          <a:p>
            <a:r>
              <a:rPr lang="cs-CZ" dirty="0" smtClean="0"/>
              <a:t>vytápění, vaření, palivo motorů - LPG </a:t>
            </a:r>
            <a:r>
              <a:rPr lang="cs-CZ" sz="2400" dirty="0">
                <a:solidFill>
                  <a:schemeClr val="tx1"/>
                </a:solidFill>
              </a:rPr>
              <a:t>(z angl. </a:t>
            </a:r>
            <a:r>
              <a:rPr lang="cs-CZ" sz="2400" dirty="0" err="1">
                <a:solidFill>
                  <a:schemeClr val="tx1"/>
                </a:solidFill>
              </a:rPr>
              <a:t>Liquefied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err="1">
                <a:solidFill>
                  <a:schemeClr val="tx1"/>
                </a:solidFill>
              </a:rPr>
              <a:t>petroleum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err="1">
                <a:solidFill>
                  <a:schemeClr val="tx1"/>
                </a:solidFill>
              </a:rPr>
              <a:t>gases</a:t>
            </a:r>
            <a:r>
              <a:rPr lang="cs-CZ" sz="2400" dirty="0">
                <a:solidFill>
                  <a:schemeClr val="tx1"/>
                </a:solidFill>
              </a:rPr>
              <a:t> – zkapalněný ropný plyn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dirty="0" smtClean="0"/>
              <a:t>butan – zapalovače, nosný plyn ve sprejích,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T</a:t>
            </a:r>
            <a:r>
              <a:rPr lang="cs-CZ" baseline="-25000" dirty="0" smtClean="0"/>
              <a:t>v</a:t>
            </a:r>
            <a:r>
              <a:rPr lang="cs-CZ" dirty="0" smtClean="0"/>
              <a:t> = - 0,5 °C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48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6336704"/>
          </a:xfrm>
        </p:spPr>
        <p:txBody>
          <a:bodyPr/>
          <a:lstStyle/>
          <a:p>
            <a:r>
              <a:rPr lang="cs-CZ" sz="3200" dirty="0">
                <a:solidFill>
                  <a:schemeClr val="tx1"/>
                </a:solidFill>
              </a:rPr>
              <a:t>Butan je nejčastěji zneužívanou těkavou látkou ve Velké Británii a v roce 2000 způsobil 52 % úmrtí "spjatých s rozpouštědly</a:t>
            </a:r>
            <a:r>
              <a:rPr lang="cs-CZ" sz="3200" dirty="0" smtClean="0">
                <a:solidFill>
                  <a:schemeClr val="tx1"/>
                </a:solidFill>
              </a:rPr>
              <a:t>". </a:t>
            </a:r>
            <a:r>
              <a:rPr lang="cs-CZ" sz="3200" dirty="0">
                <a:solidFill>
                  <a:schemeClr val="tx1"/>
                </a:solidFill>
              </a:rPr>
              <a:t>Při vstřikování butanu přímo do krku se kapalina expanzí rychle ochlazuje na –20 °C a může způsobit prodloužený </a:t>
            </a:r>
            <a:r>
              <a:rPr lang="cs-CZ" sz="3200" dirty="0" smtClean="0">
                <a:solidFill>
                  <a:schemeClr val="tx1"/>
                </a:solidFill>
              </a:rPr>
              <a:t>laryngospasmus. </a:t>
            </a:r>
            <a:r>
              <a:rPr lang="cs-CZ" sz="3200" dirty="0">
                <a:solidFill>
                  <a:schemeClr val="tx1"/>
                </a:solidFill>
              </a:rPr>
              <a:t>Syndrom "náhlé </a:t>
            </a:r>
            <a:r>
              <a:rPr lang="cs-CZ" sz="3200" dirty="0" err="1">
                <a:solidFill>
                  <a:schemeClr val="tx1"/>
                </a:solidFill>
              </a:rPr>
              <a:t>čichačovy</a:t>
            </a:r>
            <a:r>
              <a:rPr lang="cs-CZ" sz="3200" dirty="0">
                <a:solidFill>
                  <a:schemeClr val="tx1"/>
                </a:solidFill>
              </a:rPr>
              <a:t> smrti" (SSD), poprvé popsaný Bassem v roce </a:t>
            </a:r>
            <a:r>
              <a:rPr lang="cs-CZ" sz="3200" dirty="0" smtClean="0">
                <a:solidFill>
                  <a:schemeClr val="tx1"/>
                </a:solidFill>
              </a:rPr>
              <a:t>1970, </a:t>
            </a:r>
            <a:r>
              <a:rPr lang="cs-CZ" sz="3200" dirty="0">
                <a:solidFill>
                  <a:schemeClr val="tx1"/>
                </a:solidFill>
              </a:rPr>
              <a:t>je nejčastější prostou příčinou smrtí spjatých s rozpouštědly, tvoří 55% známých smrtelných </a:t>
            </a:r>
            <a:r>
              <a:rPr lang="cs-CZ" sz="3200" dirty="0" smtClean="0">
                <a:solidFill>
                  <a:schemeClr val="tx1"/>
                </a:solidFill>
              </a:rPr>
              <a:t>případů.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1536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8064896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843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75" y="1052736"/>
            <a:ext cx="5322831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File:2003-07 Butane lighter fros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53375"/>
            <a:ext cx="3399309" cy="3629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398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File:LPG cylinde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-1"/>
            <a:ext cx="5112568" cy="681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6083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File:Lpg-connecto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789" y="188640"/>
            <a:ext cx="3078341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GPL essence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10" t="19440" r="9512" b="11260"/>
          <a:stretch/>
        </p:blipFill>
        <p:spPr bwMode="auto">
          <a:xfrm>
            <a:off x="3101601" y="2892773"/>
            <a:ext cx="6048673" cy="3960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0364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type="title"/>
          </p:nvPr>
        </p:nvSpPr>
        <p:spPr>
          <a:xfrm>
            <a:off x="755576" y="2708920"/>
            <a:ext cx="7772400" cy="2943200"/>
          </a:xfrm>
        </p:spPr>
        <p:txBody>
          <a:bodyPr/>
          <a:lstStyle/>
          <a:p>
            <a:r>
              <a:rPr lang="cs-CZ" sz="3200" dirty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files.gasinsight.cz/200000413-118c312870/VyvojcenLPG95_2012.jpeg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611560" y="836712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Calibri" pitchFamily="34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r>
              <a:rPr lang="cs-CZ" kern="0" dirty="0" smtClean="0">
                <a:solidFill>
                  <a:schemeClr val="tx1"/>
                </a:solidFill>
              </a:rPr>
              <a:t>Porovnání cen benzínu, nafty a LPG:</a:t>
            </a:r>
            <a:endParaRPr lang="cs-CZ" kern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62177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Heptan a oktan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jejich izomery tvoří </a:t>
            </a:r>
            <a:r>
              <a:rPr lang="cs-CZ" b="1" dirty="0" smtClean="0"/>
              <a:t>benzín</a:t>
            </a:r>
          </a:p>
          <a:p>
            <a:r>
              <a:rPr lang="cs-CZ" b="1" dirty="0" smtClean="0"/>
              <a:t>oktanové číslo </a:t>
            </a:r>
            <a:r>
              <a:rPr lang="cs-CZ" dirty="0" smtClean="0"/>
              <a:t>– odolnost paliva vůči </a:t>
            </a:r>
            <a:r>
              <a:rPr lang="cs-CZ" dirty="0" err="1" smtClean="0"/>
              <a:t>samozapálení</a:t>
            </a:r>
            <a:r>
              <a:rPr lang="cs-CZ" dirty="0" smtClean="0"/>
              <a:t>, projevuje se „klepáním“ motoru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496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9600"/>
            <a:ext cx="8712968" cy="5987752"/>
          </a:xfrm>
        </p:spPr>
        <p:txBody>
          <a:bodyPr/>
          <a:lstStyle/>
          <a:p>
            <a:r>
              <a:rPr lang="cs-CZ" sz="2800" dirty="0">
                <a:solidFill>
                  <a:schemeClr val="tx1"/>
                </a:solidFill>
              </a:rPr>
              <a:t>Oktanové číslo paliva vyjadřuje procentuální obsah </a:t>
            </a:r>
            <a:r>
              <a:rPr lang="cs-CZ" sz="2800" dirty="0" err="1" smtClean="0">
                <a:solidFill>
                  <a:schemeClr val="tx1"/>
                </a:solidFill>
              </a:rPr>
              <a:t>iso</a:t>
            </a:r>
            <a:r>
              <a:rPr lang="cs-CZ" sz="2800" dirty="0" smtClean="0">
                <a:solidFill>
                  <a:schemeClr val="tx1"/>
                </a:solidFill>
              </a:rPr>
              <a:t>-oktanu </a:t>
            </a:r>
            <a:r>
              <a:rPr lang="cs-CZ" sz="2800" dirty="0">
                <a:solidFill>
                  <a:schemeClr val="tx1"/>
                </a:solidFill>
              </a:rPr>
              <a:t>ve směsi </a:t>
            </a:r>
            <a:r>
              <a:rPr lang="cs-CZ" sz="2800" dirty="0" smtClean="0">
                <a:solidFill>
                  <a:schemeClr val="tx1"/>
                </a:solidFill>
              </a:rPr>
              <a:t>s </a:t>
            </a:r>
            <a:r>
              <a:rPr lang="cs-CZ" sz="2800" dirty="0">
                <a:solidFill>
                  <a:schemeClr val="tx1"/>
                </a:solidFill>
              </a:rPr>
              <a:t>n-heptanem, která je proti samozápalu stejně odolná jako zkoumané palivo (čistý n-heptan má definicí určeno oktanové číslo 0, čistý </a:t>
            </a:r>
            <a:r>
              <a:rPr lang="cs-CZ" sz="2800" dirty="0" err="1" smtClean="0">
                <a:solidFill>
                  <a:schemeClr val="tx1"/>
                </a:solidFill>
              </a:rPr>
              <a:t>iso</a:t>
            </a:r>
            <a:r>
              <a:rPr lang="cs-CZ" sz="2800" dirty="0" smtClean="0">
                <a:solidFill>
                  <a:schemeClr val="tx1"/>
                </a:solidFill>
              </a:rPr>
              <a:t>-oktan </a:t>
            </a:r>
            <a:r>
              <a:rPr lang="cs-CZ" sz="2800" dirty="0">
                <a:solidFill>
                  <a:schemeClr val="tx1"/>
                </a:solidFill>
              </a:rPr>
              <a:t>má určeno oktanové číslo 100). Oktanové číslo však může mít i hodnotu vyšší než 100, což vyjadřuje fakt, že dané palivo je </a:t>
            </a:r>
            <a:r>
              <a:rPr lang="cs-CZ" sz="2800" i="1" dirty="0">
                <a:solidFill>
                  <a:schemeClr val="tx1"/>
                </a:solidFill>
              </a:rPr>
              <a:t>ještě</a:t>
            </a:r>
            <a:r>
              <a:rPr lang="cs-CZ" sz="2800" dirty="0">
                <a:solidFill>
                  <a:schemeClr val="tx1"/>
                </a:solidFill>
              </a:rPr>
              <a:t> odolnější proti samozápalu než čistý </a:t>
            </a:r>
            <a:r>
              <a:rPr lang="cs-CZ" sz="2800" dirty="0" err="1" smtClean="0">
                <a:solidFill>
                  <a:schemeClr val="tx1"/>
                </a:solidFill>
              </a:rPr>
              <a:t>iso</a:t>
            </a:r>
            <a:r>
              <a:rPr lang="cs-CZ" sz="2800" dirty="0" smtClean="0">
                <a:solidFill>
                  <a:schemeClr val="tx1"/>
                </a:solidFill>
              </a:rPr>
              <a:t>-oktan.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>
                <a:solidFill>
                  <a:schemeClr val="tx1"/>
                </a:solidFill>
              </a:rPr>
              <a:t/>
            </a:r>
            <a:br>
              <a:rPr lang="cs-CZ" sz="2800" dirty="0">
                <a:solidFill>
                  <a:schemeClr val="tx1"/>
                </a:solidFill>
              </a:rPr>
            </a:br>
            <a:r>
              <a:rPr lang="cs-CZ" sz="2800" dirty="0">
                <a:solidFill>
                  <a:schemeClr val="tx1"/>
                </a:solidFill>
              </a:rPr>
              <a:t>Automobilový benzín: 87–98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>
                <a:solidFill>
                  <a:schemeClr val="tx1"/>
                </a:solidFill>
              </a:rPr>
              <a:t>obvykle nejméně 95 (</a:t>
            </a:r>
            <a:r>
              <a:rPr lang="cs-CZ" sz="2800" dirty="0" smtClean="0">
                <a:solidFill>
                  <a:schemeClr val="tx1"/>
                </a:solidFill>
              </a:rPr>
              <a:t>v </a:t>
            </a:r>
            <a:r>
              <a:rPr lang="cs-CZ" sz="2800" dirty="0" err="1" smtClean="0">
                <a:solidFill>
                  <a:schemeClr val="tx1"/>
                </a:solidFill>
              </a:rPr>
              <a:t>Eu</a:t>
            </a:r>
            <a:r>
              <a:rPr lang="cs-CZ" sz="2800" dirty="0" smtClean="0">
                <a:solidFill>
                  <a:schemeClr val="tx1"/>
                </a:solidFill>
              </a:rPr>
              <a:t>)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Letecký </a:t>
            </a:r>
            <a:r>
              <a:rPr lang="cs-CZ" sz="2800" dirty="0">
                <a:solidFill>
                  <a:schemeClr val="tx1"/>
                </a:solidFill>
              </a:rPr>
              <a:t>benzín: cca 87–107</a:t>
            </a:r>
            <a:br>
              <a:rPr lang="cs-CZ" sz="2800" dirty="0">
                <a:solidFill>
                  <a:schemeClr val="tx1"/>
                </a:solidFill>
              </a:rPr>
            </a:br>
            <a:r>
              <a:rPr lang="cs-CZ" sz="2800" dirty="0">
                <a:solidFill>
                  <a:schemeClr val="tx1"/>
                </a:solidFill>
              </a:rPr>
              <a:t>Závodní benzín: cca 95–130</a:t>
            </a:r>
            <a:br>
              <a:rPr lang="cs-CZ" sz="2800" dirty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LPG a </a:t>
            </a:r>
            <a:r>
              <a:rPr lang="cs-CZ" sz="2800" dirty="0" err="1" smtClean="0">
                <a:solidFill>
                  <a:schemeClr val="tx1"/>
                </a:solidFill>
              </a:rPr>
              <a:t>bioethanol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>
                <a:solidFill>
                  <a:schemeClr val="tx1"/>
                </a:solidFill>
              </a:rPr>
              <a:t>cca 110</a:t>
            </a:r>
            <a:br>
              <a:rPr lang="cs-CZ" sz="2800" dirty="0">
                <a:solidFill>
                  <a:schemeClr val="tx1"/>
                </a:solidFill>
              </a:rPr>
            </a:b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785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8639"/>
            <a:ext cx="4824536" cy="6432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19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268760"/>
            <a:ext cx="915817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9724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/>
          <a:lstStyle/>
          <a:p>
            <a:r>
              <a:rPr lang="cs-CZ" dirty="0" smtClean="0"/>
              <a:t>hexadekan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062664" cy="4683224"/>
          </a:xfrm>
        </p:spPr>
        <p:txBody>
          <a:bodyPr/>
          <a:lstStyle/>
          <a:p>
            <a:r>
              <a:rPr lang="cs-CZ" dirty="0" smtClean="0"/>
              <a:t>= cetan</a:t>
            </a:r>
          </a:p>
          <a:p>
            <a:r>
              <a:rPr lang="cs-CZ" dirty="0" smtClean="0"/>
              <a:t>+ jeho izomery tvoří motorovou naftu</a:t>
            </a:r>
          </a:p>
          <a:p>
            <a:r>
              <a:rPr lang="cs-CZ" dirty="0" smtClean="0"/>
              <a:t>T</a:t>
            </a:r>
            <a:r>
              <a:rPr lang="cs-CZ" baseline="-25000" dirty="0" smtClean="0"/>
              <a:t>t</a:t>
            </a:r>
            <a:r>
              <a:rPr lang="cs-CZ" dirty="0" smtClean="0"/>
              <a:t> = 18,1</a:t>
            </a:r>
            <a:r>
              <a:rPr lang="cs-CZ" dirty="0"/>
              <a:t> °C</a:t>
            </a:r>
            <a:endParaRPr lang="cs-CZ" dirty="0" smtClean="0"/>
          </a:p>
          <a:p>
            <a:r>
              <a:rPr lang="cs-CZ" dirty="0" smtClean="0"/>
              <a:t>cetanové číslo – kvalita nafty z hlediska vznětové charakteristiky </a:t>
            </a:r>
            <a:r>
              <a:rPr lang="cs-CZ" dirty="0" smtClean="0">
                <a:solidFill>
                  <a:schemeClr val="tx1"/>
                </a:solidFill>
              </a:rPr>
              <a:t>(100 má </a:t>
            </a:r>
            <a:r>
              <a:rPr lang="cs-CZ" dirty="0">
                <a:solidFill>
                  <a:schemeClr val="tx1"/>
                </a:solidFill>
              </a:rPr>
              <a:t>čistý cetan, </a:t>
            </a:r>
            <a:r>
              <a:rPr lang="cs-CZ" dirty="0" smtClean="0">
                <a:solidFill>
                  <a:schemeClr val="tx1"/>
                </a:solidFill>
              </a:rPr>
              <a:t>2,2,4,4,6,8,8–</a:t>
            </a:r>
            <a:r>
              <a:rPr lang="cs-CZ" dirty="0" err="1" smtClean="0">
                <a:solidFill>
                  <a:schemeClr val="tx1"/>
                </a:solidFill>
              </a:rPr>
              <a:t>heptamethylnonan</a:t>
            </a:r>
            <a:r>
              <a:rPr lang="cs-CZ" dirty="0" smtClean="0">
                <a:solidFill>
                  <a:schemeClr val="tx1"/>
                </a:solidFill>
              </a:rPr>
              <a:t> má 15)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3658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File:Biodiese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0"/>
            <a:ext cx="624078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14544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772400" cy="1143000"/>
          </a:xfrm>
        </p:spPr>
        <p:txBody>
          <a:bodyPr/>
          <a:lstStyle/>
          <a:p>
            <a:r>
              <a:rPr lang="cs-CZ" dirty="0" smtClean="0"/>
              <a:t>Parafín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043264"/>
          </a:xfrm>
        </p:spPr>
        <p:txBody>
          <a:bodyPr/>
          <a:lstStyle/>
          <a:p>
            <a:r>
              <a:rPr lang="cs-CZ" dirty="0" smtClean="0"/>
              <a:t>směs pevných alkanů (kolem C</a:t>
            </a:r>
            <a:r>
              <a:rPr lang="cs-CZ" baseline="-25000" dirty="0" smtClean="0"/>
              <a:t>20</a:t>
            </a:r>
            <a:r>
              <a:rPr lang="cs-CZ" dirty="0" smtClean="0"/>
              <a:t>)</a:t>
            </a:r>
          </a:p>
          <a:p>
            <a:r>
              <a:rPr lang="cs-CZ" dirty="0" smtClean="0"/>
              <a:t>výroba svíček, kosmetiky, výbušnin… </a:t>
            </a:r>
          </a:p>
          <a:p>
            <a:r>
              <a:rPr lang="cs-CZ" sz="2800" dirty="0">
                <a:solidFill>
                  <a:schemeClr val="tx1"/>
                </a:solidFill>
              </a:rPr>
              <a:t>Teplota plamene svíčky nepostačuje na dokonalé spálení parafínu ani k úplnému spálení vznikajících rizikových látek </a:t>
            </a:r>
            <a:r>
              <a:rPr lang="cs-CZ" sz="2800" dirty="0" smtClean="0">
                <a:solidFill>
                  <a:schemeClr val="tx1"/>
                </a:solidFill>
              </a:rPr>
              <a:t>. </a:t>
            </a:r>
            <a:r>
              <a:rPr lang="cs-CZ" sz="2800" dirty="0">
                <a:solidFill>
                  <a:schemeClr val="tx1"/>
                </a:solidFill>
              </a:rPr>
              <a:t>Dlouhodobé </a:t>
            </a:r>
            <a:r>
              <a:rPr lang="cs-CZ" sz="2800" dirty="0" smtClean="0">
                <a:solidFill>
                  <a:schemeClr val="tx1"/>
                </a:solidFill>
              </a:rPr>
              <a:t>svícení </a:t>
            </a:r>
            <a:r>
              <a:rPr lang="cs-CZ" sz="2800" dirty="0">
                <a:solidFill>
                  <a:schemeClr val="tx1"/>
                </a:solidFill>
              </a:rPr>
              <a:t>parafínovými svícemi je (zejména v uzavřeném prostoru a při nedostatečném větrání) rizikovým faktorem z hlediska onemocnění rakovinou nebo astmatem.</a:t>
            </a:r>
          </a:p>
        </p:txBody>
      </p:sp>
    </p:spTree>
    <p:extLst>
      <p:ext uri="{BB962C8B-B14F-4D97-AF65-F5344CB8AC3E}">
        <p14:creationId xmlns:p14="http://schemas.microsoft.com/office/powerpoint/2010/main" xmlns="" val="142796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File:Paraff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933" y="0"/>
            <a:ext cx="8460539" cy="683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98578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6264696"/>
          </a:xfrm>
        </p:spPr>
        <p:txBody>
          <a:bodyPr/>
          <a:lstStyle/>
          <a:p>
            <a:r>
              <a:rPr lang="cs-CZ" b="1" dirty="0" smtClean="0"/>
              <a:t>Výpočtem ověř výrok: </a:t>
            </a:r>
            <a:br>
              <a:rPr lang="cs-CZ" b="1" dirty="0" smtClean="0"/>
            </a:br>
            <a:r>
              <a:rPr lang="cs-CZ" i="1" dirty="0" smtClean="0"/>
              <a:t>CNG je mnohem ekologičtější vzhledem k emisím CO</a:t>
            </a:r>
            <a:r>
              <a:rPr lang="cs-CZ" i="1" baseline="-25000" dirty="0" smtClean="0"/>
              <a:t>2</a:t>
            </a:r>
            <a:r>
              <a:rPr lang="cs-CZ" i="1" dirty="0" smtClean="0"/>
              <a:t> než benzín.</a:t>
            </a:r>
            <a:br>
              <a:rPr lang="cs-CZ" i="1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400" dirty="0" smtClean="0">
                <a:solidFill>
                  <a:schemeClr val="tx1"/>
                </a:solidFill>
              </a:rPr>
              <a:t>Předpoklady: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spotřeba benzínu a CNG je stejná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benzín je čistý oktan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CNG je čistý </a:t>
            </a:r>
            <a:r>
              <a:rPr lang="cs-CZ" sz="2400" dirty="0" err="1" smtClean="0">
                <a:solidFill>
                  <a:schemeClr val="tx1"/>
                </a:solidFill>
              </a:rPr>
              <a:t>methan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Výpočet proveďte pro 1 kg paliva.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Rovnice (nevyčíslené!!!):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CH</a:t>
            </a:r>
            <a:r>
              <a:rPr lang="cs-CZ" sz="2400" baseline="-25000" dirty="0" smtClean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 + O</a:t>
            </a:r>
            <a:r>
              <a:rPr lang="cs-CZ" sz="2400" baseline="-250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 → CO</a:t>
            </a:r>
            <a:r>
              <a:rPr lang="cs-CZ" sz="2400" baseline="-250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 + H</a:t>
            </a:r>
            <a:r>
              <a:rPr lang="cs-CZ" sz="2400" baseline="-250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O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C</a:t>
            </a:r>
            <a:r>
              <a:rPr lang="cs-CZ" sz="2400" baseline="-25000" dirty="0" smtClean="0">
                <a:solidFill>
                  <a:schemeClr val="tx1"/>
                </a:solidFill>
              </a:rPr>
              <a:t>8</a:t>
            </a:r>
            <a:r>
              <a:rPr lang="cs-CZ" sz="2400" dirty="0" smtClean="0">
                <a:solidFill>
                  <a:schemeClr val="tx1"/>
                </a:solidFill>
              </a:rPr>
              <a:t>H</a:t>
            </a:r>
            <a:r>
              <a:rPr lang="cs-CZ" sz="2400" baseline="-25000" dirty="0" smtClean="0">
                <a:solidFill>
                  <a:schemeClr val="tx1"/>
                </a:solidFill>
              </a:rPr>
              <a:t>18</a:t>
            </a:r>
            <a:r>
              <a:rPr lang="cs-CZ" sz="2400" dirty="0" smtClean="0">
                <a:solidFill>
                  <a:schemeClr val="tx1"/>
                </a:solidFill>
              </a:rPr>
              <a:t> + </a:t>
            </a:r>
            <a:r>
              <a:rPr lang="cs-CZ" sz="2400" dirty="0">
                <a:solidFill>
                  <a:schemeClr val="tx1"/>
                </a:solidFill>
              </a:rPr>
              <a:t>O</a:t>
            </a:r>
            <a:r>
              <a:rPr lang="cs-CZ" sz="2400" baseline="-25000" dirty="0">
                <a:solidFill>
                  <a:schemeClr val="tx1"/>
                </a:solidFill>
              </a:rPr>
              <a:t>2</a:t>
            </a:r>
            <a:r>
              <a:rPr lang="cs-CZ" sz="2400" dirty="0">
                <a:solidFill>
                  <a:schemeClr val="tx1"/>
                </a:solidFill>
              </a:rPr>
              <a:t> → CO</a:t>
            </a:r>
            <a:r>
              <a:rPr lang="cs-CZ" sz="2400" baseline="-25000" dirty="0">
                <a:solidFill>
                  <a:schemeClr val="tx1"/>
                </a:solidFill>
              </a:rPr>
              <a:t>2</a:t>
            </a:r>
            <a:r>
              <a:rPr lang="cs-CZ" sz="2400" dirty="0">
                <a:solidFill>
                  <a:schemeClr val="tx1"/>
                </a:solidFill>
              </a:rPr>
              <a:t> + H</a:t>
            </a:r>
            <a:r>
              <a:rPr lang="cs-CZ" sz="2400" baseline="-25000" dirty="0">
                <a:solidFill>
                  <a:schemeClr val="tx1"/>
                </a:solidFill>
              </a:rPr>
              <a:t>2</a:t>
            </a:r>
            <a:r>
              <a:rPr lang="cs-CZ" sz="2400" dirty="0">
                <a:solidFill>
                  <a:schemeClr val="tx1"/>
                </a:solidFill>
              </a:rPr>
              <a:t>O</a:t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49010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360" y="2420888"/>
            <a:ext cx="8229600" cy="1152128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01008"/>
            <a:ext cx="8229600" cy="5616624"/>
          </a:xfrm>
        </p:spPr>
        <p:txBody>
          <a:bodyPr/>
          <a:lstStyle/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commons.wikimedia.org/wiki/File:Aerosol.png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commons.wikimedia.org/wiki/File:Ethane-3D-vdW.png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commons.wikimedia.org/wiki/File:100_Yen_lighter.JPG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commons.wikimedia.org/wiki/File:GPL_essence.jpg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commons.wikimedia.org/wiki/File:2003-07_Butane_lighter_frost.jpg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en.wikipedia.org/wiki/File:Lpg-connector.jpg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commons.wikimedia.org/wiki/File:Gasoline_in_mason_jar.jpg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commons.wikimedia.org/wiki/File:Benzin-graf-cena.PNG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http://commons.wikimedia.org/wiki/File:Paraffin.jpg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4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i="1" dirty="0">
                <a:solidFill>
                  <a:schemeClr val="tx1"/>
                </a:solidFill>
              </a:rPr>
              <a:t>Wikipedie: Otevřená encyklopedie: Oktanové číslo</a:t>
            </a:r>
            <a:r>
              <a:rPr lang="cs-CZ" sz="1400" dirty="0">
                <a:solidFill>
                  <a:schemeClr val="tx1"/>
                </a:solidFill>
              </a:rPr>
              <a:t> [online]. c2013 [citováno 30. 01. 2014]. Dostupný z WWW: </a:t>
            </a:r>
            <a:r>
              <a:rPr lang="cs-CZ" sz="1400" dirty="0" smtClean="0">
                <a:solidFill>
                  <a:schemeClr val="tx1"/>
                </a:solidFill>
              </a:rPr>
              <a:t>http</a:t>
            </a:r>
            <a:r>
              <a:rPr lang="cs-CZ" sz="1400" dirty="0">
                <a:solidFill>
                  <a:schemeClr val="tx1"/>
                </a:solidFill>
              </a:rPr>
              <a:t>://cs.wikipedia.org/w/index.php?title=Oktanov%C3%A9_%</a:t>
            </a:r>
            <a:r>
              <a:rPr lang="cs-CZ" sz="1400" dirty="0" smtClean="0">
                <a:solidFill>
                  <a:schemeClr val="tx1"/>
                </a:solidFill>
              </a:rPr>
              <a:t>C4%8D%C3%ADslo&amp;oldid=10286345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6443</TotalTime>
  <Words>348</Words>
  <Application>Microsoft Office PowerPoint</Application>
  <PresentationFormat>Předvádění na obrazovce (4:3)</PresentationFormat>
  <Paragraphs>62</Paragraphs>
  <Slides>23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Výchozí návrh</vt:lpstr>
      <vt:lpstr>ACD/ChemSketch</vt:lpstr>
      <vt:lpstr>Snímek 1</vt:lpstr>
      <vt:lpstr>ANOTACE</vt:lpstr>
      <vt:lpstr>Pojmenuj následující alkany dle pravidel platné nomenklatury:</vt:lpstr>
      <vt:lpstr>Výsledky:</vt:lpstr>
      <vt:lpstr>Ethan</vt:lpstr>
      <vt:lpstr>Snímek 6</vt:lpstr>
      <vt:lpstr>Propan a butan</vt:lpstr>
      <vt:lpstr>Butan je nejčastěji zneužívanou těkavou látkou ve Velké Británii a v roce 2000 způsobil 52 % úmrtí "spjatých s rozpouštědly". Při vstřikování butanu přímo do krku se kapalina expanzí rychle ochlazuje na –20 °C a může způsobit prodloužený laryngospasmus. Syndrom "náhlé čichačovy smrti" (SSD), poprvé popsaný Bassem v roce 1970, je nejčastější prostou příčinou smrtí spjatých s rozpouštědly, tvoří 55% známých smrtelných případů.</vt:lpstr>
      <vt:lpstr>Snímek 9</vt:lpstr>
      <vt:lpstr>Snímek 10</vt:lpstr>
      <vt:lpstr>Snímek 11</vt:lpstr>
      <vt:lpstr>Snímek 12</vt:lpstr>
      <vt:lpstr>http://files.gasinsight.cz/200000413-118c312870/VyvojcenLPG95_2012.jpeg </vt:lpstr>
      <vt:lpstr>Heptan a oktan</vt:lpstr>
      <vt:lpstr>Oktanové číslo paliva vyjadřuje procentuální obsah iso-oktanu ve směsi s n-heptanem, která je proti samozápalu stejně odolná jako zkoumané palivo (čistý n-heptan má definicí určeno oktanové číslo 0, čistý iso-oktan má určeno oktanové číslo 100). Oktanové číslo však může mít i hodnotu vyšší než 100, což vyjadřuje fakt, že dané palivo je ještě odolnější proti samozápalu než čistý iso-oktan.  Automobilový benzín: 87–98, obvykle nejméně 95 (v Eu)  Letecký benzín: cca 87–107 Závodní benzín: cca 95–130 LPG a bioethanol: cca 110 </vt:lpstr>
      <vt:lpstr>Snímek 16</vt:lpstr>
      <vt:lpstr>Snímek 17</vt:lpstr>
      <vt:lpstr>hexadekan</vt:lpstr>
      <vt:lpstr>Snímek 19</vt:lpstr>
      <vt:lpstr>Parafín</vt:lpstr>
      <vt:lpstr>Snímek 21</vt:lpstr>
      <vt:lpstr>Výpočtem ověř výrok:  CNG je mnohem ekologičtější vzhledem k emisím CO2 než benzín.  Předpoklady: spotřeba benzínu a CNG je stejná benzín je čistý oktan CNG je čistý methan  Výpočet proveďte pro 1 kg paliva. Rovnice (nevyčíslené!!!): CH4 + O2 → CO2 + H2O C8H18 + O2 → CO2 + H2O  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672</cp:revision>
  <dcterms:created xsi:type="dcterms:W3CDTF">2004-03-24T18:19:47Z</dcterms:created>
  <dcterms:modified xsi:type="dcterms:W3CDTF">2014-02-10T20:02:12Z</dcterms:modified>
</cp:coreProperties>
</file>