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VY_32_INOVACE_MATEMATIKA_07_TROJÚHELNÍK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Hana Fukalová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PROCVIČENÍ A UPEVNĚNÍ UČIVA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CZ.1.07/1.4.00/21.3551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1088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" custLinFactNeighborY="9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D6BCBA-CDA0-422D-BC12-54CFAE77DCF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945080-5D29-43CD-9CEC-42AF1BF60CA4}" type="presOf" srcId="{B651F6E3-6281-48DB-9319-2AEAFDAE7572}" destId="{6BB5E863-4638-4E1D-BFDE-399D028AC4ED}" srcOrd="1" destOrd="0" presId="urn:microsoft.com/office/officeart/2005/8/layout/target3"/>
    <dgm:cxn modelId="{C73EE1E0-B0E4-422D-8B7D-FD67B59B88A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948DE0-1E1B-4E51-A6A0-15ECDD9A9FFA}" type="presOf" srcId="{D8197B8C-B260-4A16-BDF4-0947B075E274}" destId="{25B08C86-7E15-44DC-BE7F-FFB55DD49D12}" srcOrd="0" destOrd="0" presId="urn:microsoft.com/office/officeart/2005/8/layout/target3"/>
    <dgm:cxn modelId="{95644990-3E67-4B6C-821F-71FAF2C18680}" type="presOf" srcId="{D1D4F407-5343-4D3F-B5B9-D407B03CAEB4}" destId="{AED2198E-93D5-4001-81B4-73124B309672}" srcOrd="1" destOrd="0" presId="urn:microsoft.com/office/officeart/2005/8/layout/target3"/>
    <dgm:cxn modelId="{08BC0471-DF80-4292-9A64-326828EECEF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6E1A7BB-F772-4D1B-840B-AFEC090BA97A}" type="presOf" srcId="{D1B46980-6531-4606-95E6-44980827E919}" destId="{2BE915AB-18AA-4053-B92C-3BFC9ED204BB}" srcOrd="1" destOrd="0" presId="urn:microsoft.com/office/officeart/2005/8/layout/target3"/>
    <dgm:cxn modelId="{125BE9C8-C8BA-4BAD-990E-CA95D7582A72}" type="presOf" srcId="{D1B46980-6531-4606-95E6-44980827E919}" destId="{6140AFEC-043D-4C43-A2F9-D0F5331DF3A3}" srcOrd="0" destOrd="0" presId="urn:microsoft.com/office/officeart/2005/8/layout/target3"/>
    <dgm:cxn modelId="{126D8845-76C6-456D-8815-13CB86651018}" type="presOf" srcId="{4C35D32F-0EAB-4CD7-82EE-45574DC2A586}" destId="{8BEBB6EC-1DAA-4CAC-8A25-BC0FCBD5DBD5}" srcOrd="0" destOrd="0" presId="urn:microsoft.com/office/officeart/2005/8/layout/target3"/>
    <dgm:cxn modelId="{AB6DB159-0E92-4658-8579-A544DB52D5FA}" type="presOf" srcId="{B651F6E3-6281-48DB-9319-2AEAFDAE7572}" destId="{619D679B-A015-4ECF-8348-D1034C574F40}" srcOrd="0" destOrd="0" presId="urn:microsoft.com/office/officeart/2005/8/layout/target3"/>
    <dgm:cxn modelId="{8996E07C-A541-4CC2-ADF6-01B5FA50C92B}" type="presOf" srcId="{D1D4F407-5343-4D3F-B5B9-D407B03CAEB4}" destId="{D005CE8C-CC26-4C3E-AC11-E15060ECD759}" srcOrd="0" destOrd="0" presId="urn:microsoft.com/office/officeart/2005/8/layout/target3"/>
    <dgm:cxn modelId="{6114E0F1-92EC-46CF-B306-3C3B37CB2C4A}" type="presParOf" srcId="{333A1088-737F-45CB-B68E-254E46348037}" destId="{F5ABB229-8D3B-4694-996A-96F23CF14429}" srcOrd="0" destOrd="0" presId="urn:microsoft.com/office/officeart/2005/8/layout/target3"/>
    <dgm:cxn modelId="{36B384D2-1B00-484A-B086-514476B13EEC}" type="presParOf" srcId="{333A1088-737F-45CB-B68E-254E46348037}" destId="{F41139FD-01EE-4571-8B17-4FB00FC51163}" srcOrd="1" destOrd="0" presId="urn:microsoft.com/office/officeart/2005/8/layout/target3"/>
    <dgm:cxn modelId="{27E2EB69-F531-4F56-82F4-87D3D83547D1}" type="presParOf" srcId="{333A1088-737F-45CB-B68E-254E46348037}" destId="{D005CE8C-CC26-4C3E-AC11-E15060ECD759}" srcOrd="2" destOrd="0" presId="urn:microsoft.com/office/officeart/2005/8/layout/target3"/>
    <dgm:cxn modelId="{B5BCBAFC-C93E-4EE5-A1F3-BD47E8E73BDF}" type="presParOf" srcId="{333A1088-737F-45CB-B68E-254E46348037}" destId="{2C702D82-9B77-49B7-9568-BB8EB47C3372}" srcOrd="3" destOrd="0" presId="urn:microsoft.com/office/officeart/2005/8/layout/target3"/>
    <dgm:cxn modelId="{B5B552C8-8323-474D-940B-4120C97F50F0}" type="presParOf" srcId="{333A1088-737F-45CB-B68E-254E46348037}" destId="{A52A0455-90FF-4808-ABD0-F02540D31D5A}" srcOrd="4" destOrd="0" presId="urn:microsoft.com/office/officeart/2005/8/layout/target3"/>
    <dgm:cxn modelId="{3683ACD1-68AE-4B94-800A-7271835CF39B}" type="presParOf" srcId="{333A1088-737F-45CB-B68E-254E46348037}" destId="{6140AFEC-043D-4C43-A2F9-D0F5331DF3A3}" srcOrd="5" destOrd="0" presId="urn:microsoft.com/office/officeart/2005/8/layout/target3"/>
    <dgm:cxn modelId="{6262511A-D47C-49C5-8A92-B3D3804B9DA9}" type="presParOf" srcId="{333A1088-737F-45CB-B68E-254E46348037}" destId="{9358AC05-5D7D-4327-9F80-1AD486AEA664}" srcOrd="6" destOrd="0" presId="urn:microsoft.com/office/officeart/2005/8/layout/target3"/>
    <dgm:cxn modelId="{D53174FE-1257-419F-B191-B92F5DD9920D}" type="presParOf" srcId="{333A1088-737F-45CB-B68E-254E46348037}" destId="{313FC574-E1CD-4FB4-B054-0B805CE0447D}" srcOrd="7" destOrd="0" presId="urn:microsoft.com/office/officeart/2005/8/layout/target3"/>
    <dgm:cxn modelId="{4C52F029-83C9-435F-8AD0-428F238CFC40}" type="presParOf" srcId="{333A1088-737F-45CB-B68E-254E46348037}" destId="{619D679B-A015-4ECF-8348-D1034C574F40}" srcOrd="8" destOrd="0" presId="urn:microsoft.com/office/officeart/2005/8/layout/target3"/>
    <dgm:cxn modelId="{CE4CA77E-2CFA-4115-8150-4FB2719069CF}" type="presParOf" srcId="{333A1088-737F-45CB-B68E-254E46348037}" destId="{322283A8-4A27-4CDA-BAE3-F381106A9174}" srcOrd="9" destOrd="0" presId="urn:microsoft.com/office/officeart/2005/8/layout/target3"/>
    <dgm:cxn modelId="{AA7E099D-60E6-4C2B-9877-B00D79CB0673}" type="presParOf" srcId="{333A1088-737F-45CB-B68E-254E46348037}" destId="{FFC9F71D-1B4F-4AD9-A4A6-86ADEFC8AF5C}" srcOrd="10" destOrd="0" presId="urn:microsoft.com/office/officeart/2005/8/layout/target3"/>
    <dgm:cxn modelId="{CB939038-2C76-4DFF-8B3F-63B2F4E0A5BD}" type="presParOf" srcId="{333A1088-737F-45CB-B68E-254E46348037}" destId="{25B08C86-7E15-44DC-BE7F-FFB55DD49D12}" srcOrd="11" destOrd="0" presId="urn:microsoft.com/office/officeart/2005/8/layout/target3"/>
    <dgm:cxn modelId="{601E67D6-4901-4DED-8569-DF86B5230517}" type="presParOf" srcId="{333A1088-737F-45CB-B68E-254E46348037}" destId="{76644BE8-9D7C-4C09-B250-3D10AF48CBB7}" srcOrd="12" destOrd="0" presId="urn:microsoft.com/office/officeart/2005/8/layout/target3"/>
    <dgm:cxn modelId="{B5EDE69B-F6AA-4094-9EC4-0A418964F25F}" type="presParOf" srcId="{333A1088-737F-45CB-B68E-254E46348037}" destId="{EE85B701-7295-41C0-BA7A-34D3756A2AE6}" srcOrd="13" destOrd="0" presId="urn:microsoft.com/office/officeart/2005/8/layout/target3"/>
    <dgm:cxn modelId="{9FFBA91C-839F-4DC5-9405-DED1A662EAB1}" type="presParOf" srcId="{333A1088-737F-45CB-B68E-254E46348037}" destId="{8BEBB6EC-1DAA-4CAC-8A25-BC0FCBD5DBD5}" srcOrd="14" destOrd="0" presId="urn:microsoft.com/office/officeart/2005/8/layout/target3"/>
    <dgm:cxn modelId="{E1B866F4-6FDF-4B6D-9C0C-E75A20861114}" type="presParOf" srcId="{333A1088-737F-45CB-B68E-254E46348037}" destId="{AED2198E-93D5-4001-81B4-73124B309672}" srcOrd="15" destOrd="0" presId="urn:microsoft.com/office/officeart/2005/8/layout/target3"/>
    <dgm:cxn modelId="{F2E30B6B-8A74-41FD-B307-EC050E7FEC9E}" type="presParOf" srcId="{333A1088-737F-45CB-B68E-254E46348037}" destId="{2BE915AB-18AA-4053-B92C-3BFC9ED204BB}" srcOrd="16" destOrd="0" presId="urn:microsoft.com/office/officeart/2005/8/layout/target3"/>
    <dgm:cxn modelId="{9606B4AB-3777-4609-88CA-56E6D1BBFD69}" type="presParOf" srcId="{333A1088-737F-45CB-B68E-254E46348037}" destId="{6BB5E863-4638-4E1D-BFDE-399D028AC4ED}" srcOrd="17" destOrd="0" presId="urn:microsoft.com/office/officeart/2005/8/layout/target3"/>
    <dgm:cxn modelId="{2432E627-098C-44B5-BDA3-FB2EADE24AD2}" type="presParOf" srcId="{333A1088-737F-45CB-B68E-254E46348037}" destId="{5A5FFA88-C948-4069-8E93-59FA12366E83}" srcOrd="18" destOrd="0" presId="urn:microsoft.com/office/officeart/2005/8/layout/target3"/>
    <dgm:cxn modelId="{CCB74A42-E6BC-48EF-94A0-6A342781B32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Halže, příspěvková organizace</a:t>
          </a:r>
          <a:endParaRPr lang="cs-CZ" sz="18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Hana Fukalová</a:t>
          </a:r>
          <a:endParaRPr lang="cs-CZ" sz="18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271179"/>
          <a:ext cx="5840638" cy="2728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VY_32_INOVACE_MATEMATIKA_07_TROJÚHELNÍK</a:t>
          </a:r>
          <a:endParaRPr lang="cs-CZ" sz="1800" kern="1200" dirty="0"/>
        </a:p>
      </dsp:txBody>
      <dsp:txXfrm>
        <a:off x="2154246" y="1271179"/>
        <a:ext cx="5840638" cy="752724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60225" y="2088233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PROCVIČENÍ A UPEVNĚNÍ UČIVA</a:t>
          </a:r>
          <a:endParaRPr lang="cs-CZ" sz="1800" kern="1200" dirty="0"/>
        </a:p>
      </dsp:txBody>
      <dsp:txXfrm>
        <a:off x="2160225" y="2088233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CZ.1.07/1.4.00/21.3551</a:t>
          </a:r>
          <a:endParaRPr lang="cs-CZ" sz="18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743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3953594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87116417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5141" y="5209748"/>
            <a:ext cx="5413717" cy="104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194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5. ročníku v předmětu matematika ke shrnutí a procvičení učiva</a:t>
            </a:r>
          </a:p>
          <a:p>
            <a:r>
              <a:rPr lang="cs-CZ" sz="2400" dirty="0" smtClean="0"/>
              <a:t>Použití na interaktivní tabuli</a:t>
            </a:r>
          </a:p>
          <a:p>
            <a:r>
              <a:rPr lang="cs-CZ" sz="2400" dirty="0" smtClean="0"/>
              <a:t>V prvním snímku si zopakují obecnou charakteristiku obrazce</a:t>
            </a:r>
          </a:p>
          <a:p>
            <a:r>
              <a:rPr lang="cs-CZ" sz="2400" dirty="0" smtClean="0"/>
              <a:t>Ve druhém snímku pomocí přiřazování si zopakují typy trojúhelníků a jejich charakteristiku</a:t>
            </a:r>
          </a:p>
          <a:p>
            <a:r>
              <a:rPr lang="cs-CZ" sz="2400" dirty="0" smtClean="0"/>
              <a:t>Ve třetím snímku si připomenou trojúhelníkovou nerovnost</a:t>
            </a:r>
          </a:p>
          <a:p>
            <a:r>
              <a:rPr lang="cs-CZ" sz="2400" dirty="0" smtClean="0"/>
              <a:t>V posledním snímku si procvičí opakované </a:t>
            </a:r>
            <a:r>
              <a:rPr lang="cs-CZ" sz="2400" dirty="0" smtClean="0"/>
              <a:t>znalosti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8934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galerie Klipart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556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1906232"/>
          </a:xfrm>
        </p:spPr>
        <p:txBody>
          <a:bodyPr/>
          <a:lstStyle/>
          <a:p>
            <a:r>
              <a:rPr lang="cs-CZ" dirty="0" smtClean="0"/>
              <a:t>Rovinný obrazec</a:t>
            </a:r>
          </a:p>
          <a:p>
            <a:r>
              <a:rPr lang="cs-CZ" dirty="0" smtClean="0"/>
              <a:t>3 strany</a:t>
            </a:r>
          </a:p>
          <a:p>
            <a:r>
              <a:rPr lang="cs-CZ" dirty="0" smtClean="0"/>
              <a:t>3 vrcholy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635896" y="4293096"/>
            <a:ext cx="2520280" cy="17281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4869160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49725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38076" y="612468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83662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58514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27046" y="3969163"/>
            <a:ext cx="33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16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5380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Přiřaď k sobě obrázek, název a </a:t>
            </a:r>
            <a:r>
              <a:rPr lang="cs-CZ" sz="2000" dirty="0" smtClean="0"/>
              <a:t>charakteristiku </a:t>
            </a:r>
            <a:r>
              <a:rPr lang="cs-CZ" sz="2000" dirty="0" smtClean="0"/>
              <a:t>trojúhelníků</a:t>
            </a:r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475656" y="2852936"/>
            <a:ext cx="1224136" cy="720080"/>
          </a:xfrm>
          <a:prstGeom prst="triangle">
            <a:avLst>
              <a:gd name="adj" fmla="val 228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45091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různostranný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4221088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 různě dlouhé strany</a:t>
            </a:r>
            <a:endParaRPr lang="cs-CZ" sz="12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1475656" y="3649070"/>
            <a:ext cx="720000" cy="720000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rovnostranný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382508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Všechny strany stejně dlouhé</a:t>
            </a:r>
            <a:endParaRPr lang="cs-CZ" sz="12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1439612" y="4498087"/>
            <a:ext cx="792088" cy="965721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rovnoramenný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649070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 stejně dlouhé strany - ramena</a:t>
            </a:r>
            <a:endParaRPr lang="cs-CZ" sz="1200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1547664" y="5659507"/>
            <a:ext cx="1080120" cy="716305"/>
          </a:xfrm>
          <a:prstGeom prst="rtTriangl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88212" y="3664237"/>
            <a:ext cx="3079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 strany svírají pravý úhel – odvěsny, nejdelší strana - přepona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303760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pravoúhlý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842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-0.16129 -0.16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73" y="-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-0.16528 -0.1460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46059 -0.1423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38" y="-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L 0.0592 -0.179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1" y="-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07407E-6 L -0.13768 0.3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92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40156 0.4398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2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07407E-6 L 0.2 0.3416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0" y="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Trojúhelníková nerovnost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38636" y="2420888"/>
            <a:ext cx="3106688" cy="201622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+mj-lt"/>
              </a:rPr>
              <a:t>a + b </a:t>
            </a:r>
            <a:r>
              <a:rPr lang="cs-CZ" dirty="0" smtClean="0">
                <a:solidFill>
                  <a:srgbClr val="FFFF00"/>
                </a:solidFill>
                <a:latin typeface="+mj-lt"/>
                <a:cs typeface="Times New Roman"/>
              </a:rPr>
              <a:t>˃ c</a:t>
            </a:r>
          </a:p>
          <a:p>
            <a:r>
              <a:rPr lang="cs-CZ" dirty="0" smtClean="0">
                <a:solidFill>
                  <a:srgbClr val="FFFF00"/>
                </a:solidFill>
                <a:latin typeface="+mj-lt"/>
                <a:cs typeface="Times New Roman"/>
              </a:rPr>
              <a:t>b + c ˃ a</a:t>
            </a:r>
          </a:p>
          <a:p>
            <a:r>
              <a:rPr lang="cs-CZ" dirty="0" smtClean="0">
                <a:solidFill>
                  <a:srgbClr val="FFFF00"/>
                </a:solidFill>
                <a:latin typeface="+mj-lt"/>
                <a:cs typeface="Times New Roman"/>
              </a:rPr>
              <a:t>c + a ˃ b</a:t>
            </a:r>
            <a:endParaRPr lang="cs-CZ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1827668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každý trojúhelník, který lze </a:t>
            </a:r>
            <a:r>
              <a:rPr lang="cs-CZ" dirty="0" smtClean="0"/>
              <a:t>sestrojit, </a:t>
            </a:r>
            <a:r>
              <a:rPr lang="cs-CZ" dirty="0" smtClean="0"/>
              <a:t>platí: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1ZRTETN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6896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148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Rozhodni, který z trojúhelníků lze sestrojit</a:t>
            </a:r>
            <a:endParaRPr lang="cs-CZ" sz="2800" dirty="0"/>
          </a:p>
        </p:txBody>
      </p:sp>
      <p:pic>
        <p:nvPicPr>
          <p:cNvPr id="2050" name="Picture 2" descr="C:\Users\hfukalova\AppData\Local\Microsoft\Windows\Temporary Internet Files\Content.IE5\CR6GNU6M\MC9004344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6876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162880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ABC, a = 5 cm, b = 4 cm, c = 5 cm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23622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DEF, d = 2 cm, e = 8 cm, f = 5 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5763" y="285293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GHI, g = 12 cm, h = 13 cm, i = 12 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57301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JKL, j = 30 mm, k = 15 mm, l = 15 mm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22108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MNO, m = 26 mm, n = 26 mm, o = 26 mm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5157192"/>
            <a:ext cx="27966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Který trojúhelník je rovnostranný?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90612" y="5157192"/>
            <a:ext cx="15706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Trojúhelník MNO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4399" y="6045415"/>
            <a:ext cx="28218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Který trojúhelník je rovnoramenný?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02459" y="6021287"/>
            <a:ext cx="1338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Trojúhelník ABC</a:t>
            </a:r>
            <a:endParaRPr lang="cs-CZ" sz="1200" dirty="0"/>
          </a:p>
        </p:txBody>
      </p:sp>
      <p:pic>
        <p:nvPicPr>
          <p:cNvPr id="2051" name="Picture 3" descr="C:\Users\hfukalova\AppData\Local\Microsoft\Windows\Temporary Internet Files\Content.IE5\TXJ1BYNV\MC90043388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8179" y="4590420"/>
            <a:ext cx="1546624" cy="97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fukalova\AppData\Local\Microsoft\Windows\Temporary Internet Files\Content.IE5\TXJ1BYNV\MC90043388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8179" y="5434191"/>
            <a:ext cx="1546624" cy="97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3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51</TotalTime>
  <Words>283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TROJÚHELNÍK</vt:lpstr>
      <vt:lpstr>Snímek 2</vt:lpstr>
      <vt:lpstr>ANOTACE</vt:lpstr>
      <vt:lpstr>CITACE</vt:lpstr>
      <vt:lpstr>Trojúhelník</vt:lpstr>
      <vt:lpstr>Typy trojúhelníků</vt:lpstr>
      <vt:lpstr>Trojúhelníková nerovnost</vt:lpstr>
      <vt:lpstr>Rozhodni, který z trojúhelníků lze sestrojit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Fukalová Hana</dc:creator>
  <cp:lastModifiedBy>Dum</cp:lastModifiedBy>
  <cp:revision>7</cp:revision>
  <dcterms:created xsi:type="dcterms:W3CDTF">2014-02-10T19:23:29Z</dcterms:created>
  <dcterms:modified xsi:type="dcterms:W3CDTF">2014-02-10T20:32:15Z</dcterms:modified>
</cp:coreProperties>
</file>