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4"/>
  </p:notesMasterIdLst>
  <p:sldIdLst>
    <p:sldId id="256" r:id="rId3"/>
    <p:sldId id="289" r:id="rId4"/>
    <p:sldId id="316" r:id="rId5"/>
    <p:sldId id="309" r:id="rId6"/>
    <p:sldId id="308" r:id="rId7"/>
    <p:sldId id="305" r:id="rId8"/>
    <p:sldId id="313" r:id="rId9"/>
    <p:sldId id="315" r:id="rId10"/>
    <p:sldId id="314" r:id="rId11"/>
    <p:sldId id="271" r:id="rId12"/>
    <p:sldId id="270" r:id="rId13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0" y="-3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3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4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bydleni.idnes.cz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prumyslovydum.cz/" TargetMode="External"/><Relationship Id="rId5" Type="http://schemas.openxmlformats.org/officeDocument/2006/relationships/hyperlink" Target="http://www.boellhoff.cz/cs/cz/spojovaci_prvky/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8791777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Druhy závitů – podle počtu chodů, podle profilu, značení, základní pojmy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Závit, rozteč, stoupání, jednochodý, metrický, lichoběžníkový,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VY_32_INOVACE_22_430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Šroubové spoje 1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Závit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je základní funkční částí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šroubu a matice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vznikne vyříznutím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nebo tvářením šroubovité drážky.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Rozdělení závitů podle: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accent1"/>
                </a:solidFill>
                <a:latin typeface="Calibri" pitchFamily="34" charset="0"/>
              </a:rPr>
              <a:t>stoupání šroubovice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pravý  M 16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levý     M 16 - LH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3528392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Šipka doprava 5"/>
          <p:cNvSpPr/>
          <p:nvPr/>
        </p:nvSpPr>
        <p:spPr bwMode="auto">
          <a:xfrm>
            <a:off x="4860032" y="4209568"/>
            <a:ext cx="1328963" cy="180020"/>
          </a:xfrm>
          <a:prstGeom prst="right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7" name="Šipka doleva 6"/>
          <p:cNvSpPr/>
          <p:nvPr/>
        </p:nvSpPr>
        <p:spPr bwMode="auto">
          <a:xfrm>
            <a:off x="6732240" y="4209569"/>
            <a:ext cx="1440160" cy="187778"/>
          </a:xfrm>
          <a:prstGeom prst="leftArrow">
            <a:avLst/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8" name="Zahnutá šipka doleva 7"/>
          <p:cNvSpPr/>
          <p:nvPr/>
        </p:nvSpPr>
        <p:spPr bwMode="auto">
          <a:xfrm>
            <a:off x="7020272" y="4397347"/>
            <a:ext cx="936104" cy="975869"/>
          </a:xfrm>
          <a:prstGeom prst="curvedLeftArrow">
            <a:avLst>
              <a:gd name="adj1" fmla="val 15082"/>
              <a:gd name="adj2" fmla="val 37212"/>
              <a:gd name="adj3" fmla="val 25000"/>
            </a:avLst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  <p:sp>
        <p:nvSpPr>
          <p:cNvPr id="9" name="Zahnutá šipka doprava 8"/>
          <p:cNvSpPr/>
          <p:nvPr/>
        </p:nvSpPr>
        <p:spPr bwMode="auto">
          <a:xfrm>
            <a:off x="5076056" y="4397347"/>
            <a:ext cx="792088" cy="975869"/>
          </a:xfrm>
          <a:prstGeom prst="curvedRightArrow">
            <a:avLst>
              <a:gd name="adj1" fmla="val 16107"/>
              <a:gd name="adj2" fmla="val 43455"/>
              <a:gd name="adj3" fmla="val 25000"/>
            </a:avLst>
          </a:prstGeom>
          <a:solidFill>
            <a:srgbClr val="00B8FF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Microsoft Ya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1076560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err="1" smtClean="0">
                <a:solidFill>
                  <a:schemeClr val="tx1"/>
                </a:solidFill>
                <a:latin typeface="Calibri" pitchFamily="34" charset="0"/>
              </a:rPr>
              <a:t>D</a:t>
            </a:r>
            <a:r>
              <a:rPr lang="cs-CZ" altLang="cs-CZ" sz="1600" b="1" dirty="0" err="1" smtClean="0">
                <a:solidFill>
                  <a:schemeClr val="tx1"/>
                </a:solidFill>
                <a:latin typeface="Calibri" pitchFamily="34" charset="0"/>
              </a:rPr>
              <a:t>max</a:t>
            </a:r>
            <a:r>
              <a:rPr lang="cs-CZ" altLang="cs-CZ" sz="1600" b="1" dirty="0" smtClean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d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velký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průměr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vnějšího závitu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err="1" smtClean="0">
                <a:solidFill>
                  <a:schemeClr val="tx1"/>
                </a:solidFill>
                <a:latin typeface="Calibri" pitchFamily="34" charset="0"/>
              </a:rPr>
              <a:t>D</a:t>
            </a:r>
            <a:r>
              <a:rPr lang="cs-CZ" altLang="cs-CZ" sz="1600" b="1" dirty="0" err="1" smtClean="0">
                <a:solidFill>
                  <a:schemeClr val="tx1"/>
                </a:solidFill>
                <a:latin typeface="Calibri" pitchFamily="34" charset="0"/>
              </a:rPr>
              <a:t>min</a:t>
            </a:r>
            <a:r>
              <a:rPr lang="cs-CZ" altLang="cs-CZ" sz="1600" b="1" dirty="0" smtClean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d</a:t>
            </a:r>
            <a:r>
              <a:rPr lang="cs-CZ" altLang="cs-CZ" sz="1400" b="1" dirty="0" smtClean="0">
                <a:solidFill>
                  <a:schemeClr val="tx1"/>
                </a:solidFill>
                <a:latin typeface="Calibri" pitchFamily="34" charset="0"/>
              </a:rPr>
              <a:t>3</a:t>
            </a:r>
            <a:r>
              <a:rPr lang="cs-CZ" altLang="cs-CZ" sz="16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malý průměr vnějšího závitu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D </a:t>
            </a:r>
            <a:r>
              <a:rPr lang="cs-CZ" altLang="cs-CZ" sz="1400" b="1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= d </a:t>
            </a:r>
            <a:r>
              <a:rPr lang="cs-CZ" altLang="cs-CZ" sz="1400" b="1" dirty="0" smtClean="0">
                <a:solidFill>
                  <a:schemeClr val="tx1"/>
                </a:solidFill>
                <a:latin typeface="Calibri" pitchFamily="34" charset="0"/>
              </a:rPr>
              <a:t>2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střední průměr vnitřního a vnějšího závitu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– stoupání závitu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výška základního trojúhelníku 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361852"/>
            <a:ext cx="4680520" cy="344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56765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accent1"/>
                </a:solidFill>
                <a:latin typeface="Calibri" pitchFamily="34" charset="0"/>
              </a:rPr>
              <a:t>p</a:t>
            </a:r>
            <a:r>
              <a:rPr lang="cs-CZ" altLang="cs-CZ" sz="2000" b="1" dirty="0" smtClean="0">
                <a:solidFill>
                  <a:schemeClr val="accent1"/>
                </a:solidFill>
                <a:latin typeface="Calibri" pitchFamily="34" charset="0"/>
              </a:rPr>
              <a:t>očtu chodů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jednochodé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err="1" smtClean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= P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</a:t>
            </a:r>
            <a:r>
              <a:rPr lang="cs-CZ" altLang="cs-CZ" sz="2000" b="1" dirty="0" err="1" smtClean="0">
                <a:solidFill>
                  <a:schemeClr val="tx1"/>
                </a:solidFill>
                <a:latin typeface="Calibri" pitchFamily="34" charset="0"/>
              </a:rPr>
              <a:t>vícechodé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err="1" smtClean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= 2P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–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rozteč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b="1" dirty="0" err="1" smtClean="0">
                <a:solidFill>
                  <a:schemeClr val="tx1"/>
                </a:solidFill>
                <a:latin typeface="Calibri" pitchFamily="34" charset="0"/>
              </a:rPr>
              <a:t>h</a:t>
            </a:r>
            <a:r>
              <a:rPr lang="cs-CZ" altLang="cs-CZ" b="1" dirty="0" smtClean="0">
                <a:solidFill>
                  <a:schemeClr val="tx1"/>
                </a:solidFill>
                <a:latin typeface="Calibri" pitchFamily="34" charset="0"/>
              </a:rPr>
              <a:t> –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stoupání závitu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568" y="1484784"/>
            <a:ext cx="370743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78596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/>
                </a:solidFill>
                <a:latin typeface="Calibri" pitchFamily="34" charset="0"/>
              </a:rPr>
              <a:t>profilu závitu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Metrický  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M d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             M 20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             M 20 x </a:t>
            </a:r>
            <a:r>
              <a:rPr lang="cs-CZ" altLang="cs-CZ" sz="2400" b="1" dirty="0">
                <a:solidFill>
                  <a:schemeClr val="tx1"/>
                </a:solidFill>
                <a:latin typeface="Calibri" pitchFamily="34" charset="0"/>
              </a:rPr>
              <a:t>1, M 70x3  (P1).</a:t>
            </a:r>
            <a:endParaRPr lang="cs-CZ" altLang="cs-CZ" sz="24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rofil – rovnostranný trojúhelník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err="1" smtClean="0">
                <a:solidFill>
                  <a:schemeClr val="tx1"/>
                </a:solidFill>
                <a:latin typeface="Calibri" pitchFamily="34" charset="0"/>
              </a:rPr>
              <a:t>Whitworthův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400" b="1" dirty="0">
                <a:solidFill>
                  <a:schemeClr val="tx1"/>
                </a:solidFill>
                <a:latin typeface="Calibri" pitchFamily="34" charset="0"/>
              </a:rPr>
              <a:t>W d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“      </a:t>
            </a:r>
            <a:r>
              <a:rPr lang="cs-CZ" altLang="cs-CZ" sz="2400" b="1" dirty="0" smtClean="0">
                <a:solidFill>
                  <a:srgbClr val="FF0000"/>
                </a:solidFill>
                <a:latin typeface="Calibri" pitchFamily="34" charset="0"/>
              </a:rPr>
              <a:t>1</a:t>
            </a:r>
            <a:r>
              <a:rPr lang="cs-CZ" altLang="cs-CZ" sz="2400" b="1" dirty="0">
                <a:solidFill>
                  <a:srgbClr val="FF0000"/>
                </a:solidFill>
                <a:latin typeface="Calibri" pitchFamily="34" charset="0"/>
              </a:rPr>
              <a:t>“ = 25,4 </a:t>
            </a:r>
            <a:r>
              <a:rPr lang="cs-CZ" altLang="cs-CZ" sz="2400" b="1" dirty="0" smtClean="0">
                <a:solidFill>
                  <a:srgbClr val="FF0000"/>
                </a:solidFill>
                <a:latin typeface="Calibri" pitchFamily="34" charset="0"/>
              </a:rPr>
              <a:t>mm</a:t>
            </a:r>
            <a:endParaRPr lang="cs-CZ" altLang="cs-CZ" sz="24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W ¼“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trubkový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       G ½“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profil – rovnoramenný trojúhelník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5" name="Picture 3" descr="C:\Users\Milan\Documents\Bluetooth\Inbox\IMAG011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9024" y="876911"/>
            <a:ext cx="31683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ilan\Documents\Bluetooth\Inbox\IMAG011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056" y="3284984"/>
            <a:ext cx="2987352" cy="234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06846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Lichoběžníkový (trapézový)</a:t>
            </a:r>
            <a:endParaRPr lang="cs-CZ" altLang="cs-CZ" sz="2000" b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rovnoramenný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Tr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d x P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Tr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24 x 6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Tr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32 x 18(P6)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š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roubový zvedák, vřetenový lis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nerovnoramenný 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S d x P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S 24 x 5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pínací pouzdro soustruhů a frézek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Oblý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Rd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20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například u spojovacích táhel vagonů s vrcholovým úhlem 30°   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       </a:t>
            </a:r>
            <a:endParaRPr lang="cs-CZ" altLang="cs-CZ" sz="24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2" name="Picture 2" descr="C:\Users\Milan\Documents\Bluetooth\Inbox\IMAG011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44264"/>
            <a:ext cx="2952328" cy="195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ilan\Documents\Bluetooth\Inbox\IMAG011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6538" y="3356992"/>
            <a:ext cx="288032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55978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E27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"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velký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Edisonův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závit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„ 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má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průměr 27 mm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výrazné závity s hladkými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hranami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u="sng" dirty="0">
                <a:solidFill>
                  <a:schemeClr val="tx1"/>
                </a:solidFill>
                <a:latin typeface="Calibri" pitchFamily="34" charset="0"/>
              </a:rPr>
              <a:t>Použití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: téměř všude - lustry a stropní i nástěnná svítidla pro jakoukoliv místnost. Mají je klasické žárovky, úsporné zářivky, žárovky halogenové i ty s LED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diodami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E14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"malý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Edisonův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závit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„ - má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průměr 14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mm, lidově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mu říká "miňonka" (podle názvu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mignon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u="sng" dirty="0">
                <a:solidFill>
                  <a:schemeClr val="tx1"/>
                </a:solidFill>
                <a:latin typeface="Calibri" pitchFamily="34" charset="0"/>
              </a:rPr>
              <a:t>Použití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: kuchyňské digestoře, trouby, noční lampičky,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stylová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světla, orientační světla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637" y="2492896"/>
            <a:ext cx="2011363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437112"/>
            <a:ext cx="1944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024" y="2499545"/>
            <a:ext cx="1920267" cy="1433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3330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Trubkový závit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mezinárodně normalizovaný závit pro šroubované spojování potrubí (pomocí fitinků), kombinace stálého průměru u vnitřního závitu (ve fitinku) a kuželovitého závitu vnějšího (na trubce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Druh závitu se označuje: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G </a:t>
            </a:r>
            <a:r>
              <a:rPr lang="cs-CZ" altLang="cs-CZ" sz="2400" b="1" dirty="0" err="1">
                <a:solidFill>
                  <a:schemeClr val="tx1"/>
                </a:solidFill>
                <a:latin typeface="Calibri" pitchFamily="34" charset="0"/>
              </a:rPr>
              <a:t>Js</a:t>
            </a:r>
            <a:r>
              <a:rPr lang="cs-CZ" altLang="cs-CZ" sz="2400" b="1" dirty="0">
                <a:solidFill>
                  <a:schemeClr val="tx1"/>
                </a:solidFill>
                <a:latin typeface="Calibri" pitchFamily="34" charset="0"/>
              </a:rPr>
              <a:t>´´</a:t>
            </a:r>
            <a:r>
              <a:rPr lang="cs-CZ" altLang="cs-CZ" sz="24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400" b="1" dirty="0">
                <a:solidFill>
                  <a:schemeClr val="tx1"/>
                </a:solidFill>
                <a:latin typeface="Calibri" pitchFamily="34" charset="0"/>
              </a:rPr>
              <a:t>G ¾´´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–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trubkový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závit se stálým průměrem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KG </a:t>
            </a:r>
            <a:r>
              <a:rPr lang="cs-CZ" altLang="cs-CZ" sz="2400" b="1" dirty="0" err="1">
                <a:solidFill>
                  <a:schemeClr val="tx1"/>
                </a:solidFill>
                <a:latin typeface="Calibri" pitchFamily="34" charset="0"/>
              </a:rPr>
              <a:t>Js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´</a:t>
            </a:r>
            <a:r>
              <a:rPr lang="cs-CZ" altLang="cs-CZ" sz="2400" dirty="0">
                <a:solidFill>
                  <a:schemeClr val="tx1"/>
                </a:solidFill>
                <a:latin typeface="Calibri" pitchFamily="34" charset="0"/>
              </a:rPr>
              <a:t>´</a:t>
            </a:r>
            <a:r>
              <a:rPr lang="cs-CZ" altLang="cs-CZ" sz="2400" b="1" dirty="0">
                <a:solidFill>
                  <a:schemeClr val="tx1"/>
                </a:solidFill>
                <a:latin typeface="Calibri" pitchFamily="34" charset="0"/>
              </a:rPr>
              <a:t>KG 1½´´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– trubkový závit kuželový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628799"/>
            <a:ext cx="2592288" cy="1858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397461"/>
              </p:ext>
            </p:extLst>
          </p:nvPr>
        </p:nvGraphicFramePr>
        <p:xfrm>
          <a:off x="457198" y="3717031"/>
          <a:ext cx="8224843" cy="2286000"/>
        </p:xfrm>
        <a:graphic>
          <a:graphicData uri="http://schemas.openxmlformats.org/drawingml/2006/table">
            <a:tbl>
              <a:tblPr/>
              <a:tblGrid>
                <a:gridCol w="747713"/>
                <a:gridCol w="747713"/>
                <a:gridCol w="747713"/>
                <a:gridCol w="747713"/>
                <a:gridCol w="747713"/>
                <a:gridCol w="747713"/>
                <a:gridCol w="747713"/>
                <a:gridCol w="747713"/>
                <a:gridCol w="747713"/>
                <a:gridCol w="747713"/>
                <a:gridCol w="747713"/>
              </a:tblGrid>
              <a:tr h="514319">
                <a:tc rowSpan="2">
                  <a:txBody>
                    <a:bodyPr/>
                    <a:lstStyle/>
                    <a:p>
                      <a:pPr algn="ctr"/>
                      <a:r>
                        <a:rPr lang="cs-CZ" sz="1800" dirty="0">
                          <a:effectLst/>
                        </a:rPr>
                        <a:t>značení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Závitů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na palec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Stoupání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[mm]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Velký průměr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závitu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1800" dirty="0">
                          <a:effectLst/>
                        </a:rPr>
                        <a:t>Od</a:t>
                      </a:r>
                      <a:br>
                        <a:rPr lang="cs-CZ" sz="1800" dirty="0">
                          <a:effectLst/>
                        </a:rPr>
                      </a:br>
                      <a:r>
                        <a:rPr lang="cs-CZ" sz="1800" dirty="0">
                          <a:effectLst/>
                        </a:rPr>
                        <a:t>konce</a:t>
                      </a:r>
                      <a:br>
                        <a:rPr lang="cs-CZ" sz="1800" dirty="0">
                          <a:effectLst/>
                        </a:rPr>
                      </a:br>
                      <a:r>
                        <a:rPr lang="cs-CZ" sz="1800" dirty="0">
                          <a:effectLst/>
                        </a:rPr>
                        <a:t>[mm]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rowSpan="4">
                  <a:txBody>
                    <a:bodyPr/>
                    <a:lstStyle/>
                    <a:p>
                      <a:pPr algn="ctr"/>
                      <a:endParaRPr lang="cs-CZ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sz="1800" dirty="0">
                          <a:effectLst/>
                        </a:rPr>
                        <a:t>Odpovídající trubka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409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[mm]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[in]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Světlost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[mm]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Vnější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[mm]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průměr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[in]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Síla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stěny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[mm]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345638"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1/16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28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0,907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7,723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0,304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4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345638"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1/8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28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0,907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9,728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0,383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4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6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10,2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0,40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effectLst/>
                        </a:rPr>
                        <a:t>2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82372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Pancéřový </a:t>
            </a:r>
            <a:r>
              <a:rPr lang="cs-CZ" altLang="cs-CZ" sz="2400" b="1" dirty="0" err="1" smtClean="0">
                <a:solidFill>
                  <a:schemeClr val="tx1"/>
                </a:solidFill>
                <a:latin typeface="Calibri" pitchFamily="34" charset="0"/>
              </a:rPr>
              <a:t>Pg</a:t>
            </a:r>
            <a:r>
              <a:rPr lang="cs-CZ" altLang="cs-CZ" sz="2400" b="1" dirty="0" smtClean="0">
                <a:solidFill>
                  <a:schemeClr val="tx1"/>
                </a:solidFill>
                <a:latin typeface="Calibri" pitchFamily="34" charset="0"/>
              </a:rPr>
              <a:t> 7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4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u="sng" dirty="0" smtClean="0">
                <a:solidFill>
                  <a:schemeClr val="tx1"/>
                </a:solidFill>
                <a:latin typeface="Calibri" pitchFamily="34" charset="0"/>
              </a:rPr>
              <a:t>Použit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í: ke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spojování kabelových vývodek s ochrannými trubkami v elektroinstalaci, rozváděči a přístrojovými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skříňkami, v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současné době se kabelové vývodky s pancéřovým závitem používají u chemických reaktorů, bioreaktorů a dalších zařízení jako snímačů, elektrorozvodných krabic, zásuvek 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vidlic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7907873"/>
              </p:ext>
            </p:extLst>
          </p:nvPr>
        </p:nvGraphicFramePr>
        <p:xfrm>
          <a:off x="457200" y="3476751"/>
          <a:ext cx="8224839" cy="2560320"/>
        </p:xfrm>
        <a:graphic>
          <a:graphicData uri="http://schemas.openxmlformats.org/drawingml/2006/table">
            <a:tbl>
              <a:tblPr/>
              <a:tblGrid>
                <a:gridCol w="913871"/>
                <a:gridCol w="913871"/>
                <a:gridCol w="913871"/>
                <a:gridCol w="913871"/>
                <a:gridCol w="913871"/>
                <a:gridCol w="913871"/>
                <a:gridCol w="913871"/>
                <a:gridCol w="913871"/>
                <a:gridCol w="913871"/>
              </a:tblGrid>
              <a:tr h="342932">
                <a:tc gridSpan="6"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PG závit podle DIN 40430 a ČSN 01 4035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Kabel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Nově podle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EN 60423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32">
                <a:tc gridSpan="2">
                  <a:txBody>
                    <a:bodyPr/>
                    <a:lstStyle/>
                    <a:p>
                      <a:pPr algn="ctr"/>
                      <a:endParaRPr lang="cs-CZ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závit - vrcholový úhel 80°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14528">
                <a:tc>
                  <a:txBody>
                    <a:bodyPr/>
                    <a:lstStyle/>
                    <a:p>
                      <a:pPr algn="ctr"/>
                      <a:endParaRPr lang="cs-CZ" sz="1800"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šestihran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vnější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Ø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vnitřní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Ø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pl-PL" sz="1800">
                          <a:effectLst/>
                        </a:rPr>
                        <a:t>počet závitů</a:t>
                      </a:r>
                      <a:br>
                        <a:rPr lang="pl-PL" sz="1800">
                          <a:effectLst/>
                        </a:rPr>
                      </a:br>
                      <a:r>
                        <a:rPr lang="pl-PL" sz="1800">
                          <a:effectLst/>
                        </a:rPr>
                        <a:t>na 1 palec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poloměr</a:t>
                      </a:r>
                      <a:br>
                        <a:rPr lang="cs-CZ" sz="1800">
                          <a:effectLst/>
                        </a:rPr>
                      </a:br>
                      <a:r>
                        <a:rPr lang="cs-CZ" sz="1800">
                          <a:effectLst/>
                        </a:rPr>
                        <a:t>zaoblení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Ø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závit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>
                          <a:effectLst/>
                        </a:rPr>
                        <a:t>šestihran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600130"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PG 7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15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12,5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11,28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20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0,14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3 až 6,5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effectLst/>
                        </a:rPr>
                        <a:t>M12x1,5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effectLst/>
                        </a:rPr>
                        <a:t>15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957" y="1052736"/>
            <a:ext cx="5546725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687270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1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Jaké jsou nejdůležitější rozměry závitů.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 rozdělujeme závity podle účelu použití.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3. Jak rozdělujeme závity podle profilu.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4. Nakreslete profil metrického závitu,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  značení, použití.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5. Nakreslete profil </a:t>
            </a:r>
            <a:r>
              <a:rPr lang="cs-CZ" altLang="cs-CZ" sz="2000" dirty="0" err="1" smtClean="0">
                <a:solidFill>
                  <a:srgbClr val="000000"/>
                </a:solidFill>
                <a:latin typeface="Calibri" pitchFamily="34" charset="0"/>
              </a:rPr>
              <a:t>whitworthova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závitu,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  značení, použití..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6. Nakreslete profil lichoběžníkového závitu,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  značení, použití..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84784"/>
            <a:ext cx="2934368" cy="4104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seznam [online]. [cit. 6.2.2014].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http://www.boellhoff.cz/cs/cz/spojovaci_prvky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Josef DILLINGER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Josef a kol. Moderní strojírenství pro školu a praxi. Praha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Europa - Sobotáles 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</a:rPr>
              <a:t>cz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., 2007, ISBN 978-80-86706-19-1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http://www.prumyslovydum.cz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7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7"/>
              </a:rPr>
              <a:t>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7"/>
              </a:rPr>
              <a:t>bydleni.idnes.cz/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NEUVEDEN. seznam [online]. [cit. 6.2.2014]. Dostupný na WWW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  <a:hlinkClick r:id="rId8"/>
              </a:rPr>
              <a:t>http://cs.wikipedia.org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  <a:hlinkClick r:id="rId8"/>
              </a:rPr>
              <a:t>/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36225</TotalTime>
  <Words>818</Words>
  <Application>Microsoft Office PowerPoint</Application>
  <PresentationFormat>Předvádění na obrazovce (4:3)</PresentationFormat>
  <Paragraphs>200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Milan</cp:lastModifiedBy>
  <cp:revision>112</cp:revision>
  <cp:lastPrinted>1601-01-01T00:00:00Z</cp:lastPrinted>
  <dcterms:created xsi:type="dcterms:W3CDTF">1601-01-01T00:00:00Z</dcterms:created>
  <dcterms:modified xsi:type="dcterms:W3CDTF">2014-02-06T13:43:03Z</dcterms:modified>
</cp:coreProperties>
</file>