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8"/>
  </p:notesMasterIdLst>
  <p:sldIdLst>
    <p:sldId id="256" r:id="rId3"/>
    <p:sldId id="307" r:id="rId4"/>
    <p:sldId id="316" r:id="rId5"/>
    <p:sldId id="317" r:id="rId6"/>
    <p:sldId id="315" r:id="rId7"/>
    <p:sldId id="306" r:id="rId8"/>
    <p:sldId id="312" r:id="rId9"/>
    <p:sldId id="311" r:id="rId10"/>
    <p:sldId id="320" r:id="rId11"/>
    <p:sldId id="319" r:id="rId12"/>
    <p:sldId id="321" r:id="rId13"/>
    <p:sldId id="322" r:id="rId14"/>
    <p:sldId id="318" r:id="rId15"/>
    <p:sldId id="271" r:id="rId16"/>
    <p:sldId id="270" r:id="rId1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3" autoAdjust="0"/>
    <p:restoredTop sz="94660"/>
  </p:normalViewPr>
  <p:slideViewPr>
    <p:cSldViewPr>
      <p:cViewPr>
        <p:scale>
          <a:sx n="80" d="100"/>
          <a:sy n="80" d="100"/>
        </p:scale>
        <p:origin x="-210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2.jpe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5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fkxN13bimw&amp;feature=player_embedded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0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1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1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6.png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obrazky.cz/media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boellhoff.cz/cs/cz/spojovaci_prvky/" TargetMode="External"/><Relationship Id="rId5" Type="http://schemas.openxmlformats.org/officeDocument/2006/relationships/hyperlink" Target="http://www.ekotherma.sk/spoj_5.html" TargetMode="External"/><Relationship Id="rId10" Type="http://schemas.openxmlformats.org/officeDocument/2006/relationships/hyperlink" Target="http://www.youtube.com/watch?v=tfkxN13bimw&amp;feature=player_embedded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javvi.webzdarma.cz/web%20TK/Zadani%20-%20Sroubove%20spoje/5/obr5-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940224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Druhy šroubových  spojů, druhy šroubů, matic a podložek, pojištění spoje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Šroubový spoj,  závrtný šroub, matice, podložka, závlačka, svěrný klín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VY_32_INOVACE_22_431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Šroubové spoje 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Druhy šroubových spojů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 průchozím šroubem s hlavou a maticí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šroub prochází dírou s vůlí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1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/ šroub s hlavou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/ matice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3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/ podložka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4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/ spojované součásti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t-BR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988" y="1854064"/>
            <a:ext cx="3036887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2859087" cy="2700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7961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spojení lícovaným šroubem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zašroubovaný šroubem s hlavou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šroub je do spodní části zašroubován, horní prochází s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vůlí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1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hlava šroubu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2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dřík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3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závitová část dříku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4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spojované součásti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584" y="2132856"/>
            <a:ext cx="345638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83373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 závrtným šroubem a maticí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šroub se zašroubuje do spodní části až po konec výběhu. Horní součást se na něj nasadí a dotáhne pomocí matice. Touto součástí prochází šroub s vůlí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1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závrtný šroub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2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matice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3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pružná podložka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4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/ spojované součásti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2348880"/>
            <a:ext cx="263864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80928"/>
            <a:ext cx="3178696" cy="2808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86433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Druhy šroubů, matic a podložek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šroub se šestihrannou hlavou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šroub s válcovou hlavou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šroub s válcovou hlavou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s vnitřním 6HR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šroub se zápustnou hlavou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závrtný šroub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stavěcí šroub s hrotem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kombinovaný šroub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šroub s přírubou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22354"/>
            <a:ext cx="4330824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646753"/>
            <a:ext cx="14382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455" y="4670751"/>
            <a:ext cx="1384300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340638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přesné šestihranné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matice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korunové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matice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uzavřené matice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křídlaté matice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samojistné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matice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šestihranné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kombinovaná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matice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matice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 plastovým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kroužkem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kontramatice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80728"/>
            <a:ext cx="468052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99857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572153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50" y="4572153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4013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válcové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podložky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pružné podložky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altLang="cs-CZ" sz="1600" dirty="0" smtClean="0">
                <a:solidFill>
                  <a:srgbClr val="00B0F0"/>
                </a:solidFill>
                <a:latin typeface="Calibri" pitchFamily="34" charset="0"/>
              </a:rPr>
              <a:t>1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                              (</a:t>
            </a:r>
            <a:r>
              <a:rPr lang="cs-CZ" altLang="cs-CZ" sz="1600" dirty="0" smtClean="0">
                <a:solidFill>
                  <a:srgbClr val="00B0F0"/>
                </a:solidFill>
                <a:latin typeface="Calibri" pitchFamily="34" charset="0"/>
              </a:rPr>
              <a:t>1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                                 (</a:t>
            </a:r>
            <a:r>
              <a:rPr lang="cs-CZ" altLang="cs-CZ" sz="16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vějířovité podložky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pojistné podložky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jazýčkem  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altLang="cs-CZ" sz="1600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4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                                                         (</a:t>
            </a:r>
            <a:r>
              <a:rPr lang="cs-CZ" altLang="cs-CZ" sz="1600" dirty="0" smtClean="0">
                <a:solidFill>
                  <a:srgbClr val="00B0F0"/>
                </a:solidFill>
                <a:latin typeface="Calibri" pitchFamily="34" charset="0"/>
              </a:rPr>
              <a:t>1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pojistné podložky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altLang="cs-CZ" sz="16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RIPP LOCK® jistící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podložka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altLang="cs-CZ" sz="1600" dirty="0" smtClean="0">
                <a:solidFill>
                  <a:srgbClr val="00B050"/>
                </a:solidFill>
                <a:latin typeface="Calibri" pitchFamily="34" charset="0"/>
              </a:rPr>
              <a:t>3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                                        (</a:t>
            </a:r>
            <a:r>
              <a:rPr lang="cs-CZ" altLang="cs-CZ" sz="1600" dirty="0" smtClean="0">
                <a:solidFill>
                  <a:srgbClr val="00B050"/>
                </a:solidFill>
                <a:latin typeface="Calibri" pitchFamily="34" charset="0"/>
              </a:rPr>
              <a:t>3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talířová(</a:t>
            </a:r>
            <a:r>
              <a:rPr lang="cs-CZ" altLang="cs-CZ" sz="1600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4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NORD-LOCK® jistící pár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klínových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podložek                                                                     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altLang="cs-CZ" sz="16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577" y="1057811"/>
            <a:ext cx="1196335" cy="125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9062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463" y="1057811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164" y="2636912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65104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380" y="1124939"/>
            <a:ext cx="13843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481200"/>
            <a:ext cx="1524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680" y="4600164"/>
            <a:ext cx="1524000" cy="134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89040"/>
            <a:ext cx="1524000" cy="1354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681" y="1196751"/>
            <a:ext cx="1371600" cy="1118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28511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Pojištění šroubových spojů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všechny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závity u spojovacích šroubů jsou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samosvorné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za běžných okolností (bez dynamického zatížení, chvění, ...) se nemůže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povolit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Silovým stykem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přítužná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matice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pružná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podložka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Berma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matice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maticí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která má v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sobě plastickou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hmotu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477" y="2276872"/>
            <a:ext cx="591954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63392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Tvarovým stykem </a:t>
            </a:r>
            <a:endParaRPr lang="cs-CZ" altLang="cs-CZ" sz="20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z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ávlačky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olíky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dráty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speciální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podložky (např. podložka s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jazýčkem)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Materiálovým stykem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málo používané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přivaření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hlavy šroubu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barvou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(plombování), lepidlem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lepidla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mikrokapsli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4" y="1340768"/>
            <a:ext cx="2016497" cy="1658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0" y="3789040"/>
            <a:ext cx="2342852" cy="2041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7975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výrobky </a:t>
            </a:r>
            <a:r>
              <a:rPr lang="cs-CZ" altLang="cs-CZ" sz="2000" b="1" u="sng" dirty="0" err="1">
                <a:solidFill>
                  <a:schemeClr val="tx1"/>
                </a:solidFill>
                <a:latin typeface="Calibri" pitchFamily="34" charset="0"/>
              </a:rPr>
              <a:t>Nord-Lock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 na principu závěrného klínu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schopnost jistit šroubové spoje vystavené velkým vibracím nebo    dynamickému zatížení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20888"/>
            <a:ext cx="468052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260" y="2420888"/>
            <a:ext cx="291182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89711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Princip svěrného klínu:</a:t>
            </a:r>
            <a:endParaRPr lang="cs-CZ" altLang="cs-CZ" sz="2000" b="1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úhel klínů " </a:t>
            </a:r>
            <a:r>
              <a:rPr lang="el-GR" altLang="cs-CZ" sz="20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α</a:t>
            </a:r>
            <a:r>
              <a:rPr lang="el-GR" altLang="cs-CZ" sz="2000" dirty="0">
                <a:solidFill>
                  <a:schemeClr val="tx1"/>
                </a:solidFill>
                <a:latin typeface="Calibri" pitchFamily="34" charset="0"/>
              </a:rPr>
              <a:t> "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</a:t>
            </a:r>
            <a:r>
              <a:rPr lang="cs-CZ" altLang="cs-CZ" sz="2000" dirty="0">
                <a:solidFill>
                  <a:srgbClr val="FF0000"/>
                </a:solidFill>
                <a:latin typeface="Calibri" pitchFamily="34" charset="0"/>
              </a:rPr>
              <a:t>větší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než úhel závitu </a:t>
            </a:r>
            <a:r>
              <a:rPr lang="cs-CZ" altLang="cs-CZ" sz="20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" </a:t>
            </a:r>
            <a:r>
              <a:rPr lang="el-GR" altLang="cs-CZ" sz="20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β</a:t>
            </a:r>
            <a:r>
              <a:rPr lang="el-GR" altLang="cs-CZ" sz="2000" dirty="0">
                <a:solidFill>
                  <a:schemeClr val="tx1"/>
                </a:solidFill>
                <a:latin typeface="Calibri" pitchFamily="34" charset="0"/>
              </a:rPr>
              <a:t> ",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dvojice podložek se začne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rozpínat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více než je odpovídající stoupání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závitu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technologie </a:t>
            </a:r>
            <a:r>
              <a:rPr lang="cs-CZ" altLang="cs-CZ" sz="20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závěrného klínu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zajišťuje šroubový spoj </a:t>
            </a:r>
            <a:r>
              <a:rPr lang="cs-CZ" altLang="cs-CZ" sz="20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tahem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nikoli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třením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systém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skládá z páru podložek, které jsou na jedné straně opatřeny klíny a na protilehlé straně radiálními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zuby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  <a:hlinkClick r:id="rId3"/>
              </a:rPr>
              <a:t>http://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  <a:hlinkClick r:id="rId3"/>
              </a:rPr>
              <a:t>www.youtube.com/watch?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  <a:hlinkClick r:id="rId3"/>
              </a:rPr>
              <a:t>v=tfkxN13bimw&amp;feature=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  <a:hlinkClick r:id="rId3"/>
              </a:rPr>
              <a:t>player_embedded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74244"/>
            <a:ext cx="2734102" cy="2331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66134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Výhody: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udržuje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vysokou svěrnou sílu a tím zajišťuje funkci spoje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rychle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snadno se instaluje a demontuje a vyžaduje pouhé standardní ruční nástroje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samojistnost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není ovlivněna mazáním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možné dosáhnout přesnějšího předpětí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pakovaně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použitelné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podložky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jsou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kalené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vysoká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odolnost vůči korozi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14484"/>
            <a:ext cx="4111823" cy="18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41143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Použití šroubových spojů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1.	spojování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2.	napínání (lan)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3.	uzavírání (zátky)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4.	stavěcí (poloha)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5.	pohybový (suport u soustruhu)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6.	měřící (mikrometr)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825" y="1412776"/>
            <a:ext cx="1908175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005520"/>
            <a:ext cx="2859087" cy="2063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623" y="4644573"/>
            <a:ext cx="2374404" cy="14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2976"/>
            <a:ext cx="4286250" cy="2751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5064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Jaké druhy šroubových spojů znáte.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Vyjmenujte nejpoužívanější druhy šroubů, min. 4.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3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Vyjmenujte nejpoužívanější druhy matic, min. 4.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4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Vyjmenujte nejpoužívanější druhy podložek, min. 4.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5. Jakými způsoby se spoje zajišťují proti uvolnění.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6. Vysvětlete princip svěrného klínu a jaké má výhody.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799" y="1944144"/>
            <a:ext cx="2376264" cy="382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www.ekotherma.sk/spoj_5.html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6.2.2014].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http://www.boellhoff.cz/cs/cz/spojovaci_prvky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http://www.obrazky.cz/media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8"/>
              </a:rPr>
              <a:t>://cs.wikipedia.org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9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9"/>
              </a:rPr>
              <a:t>://javvi.webzdarma.cz/web%20TK/Zadani%20-%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9"/>
              </a:rPr>
              <a:t>20Sroubove%20spoje/5/obr5-04.jpg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Josef DILLINGER, Josef a kol. Moderní strojírenství pro školu a praxi. Praha: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10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10"/>
              </a:rPr>
              <a:t>www.youtube.com/watch?v=tfkxN13bimw&amp;feature=player_embedded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36411</TotalTime>
  <Words>859</Words>
  <Application>Microsoft Office PowerPoint</Application>
  <PresentationFormat>Předvádění na obrazovce (4:3)</PresentationFormat>
  <Paragraphs>200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126</cp:revision>
  <cp:lastPrinted>1601-01-01T00:00:00Z</cp:lastPrinted>
  <dcterms:created xsi:type="dcterms:W3CDTF">1601-01-01T00:00:00Z</dcterms:created>
  <dcterms:modified xsi:type="dcterms:W3CDTF">2014-02-06T20:45:44Z</dcterms:modified>
</cp:coreProperties>
</file>