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20"/>
  </p:notesMasterIdLst>
  <p:sldIdLst>
    <p:sldId id="256" r:id="rId3"/>
    <p:sldId id="307" r:id="rId4"/>
    <p:sldId id="329" r:id="rId5"/>
    <p:sldId id="327" r:id="rId6"/>
    <p:sldId id="323" r:id="rId7"/>
    <p:sldId id="326" r:id="rId8"/>
    <p:sldId id="325" r:id="rId9"/>
    <p:sldId id="330" r:id="rId10"/>
    <p:sldId id="332" r:id="rId11"/>
    <p:sldId id="331" r:id="rId12"/>
    <p:sldId id="334" r:id="rId13"/>
    <p:sldId id="333" r:id="rId14"/>
    <p:sldId id="335" r:id="rId15"/>
    <p:sldId id="336" r:id="rId16"/>
    <p:sldId id="337" r:id="rId17"/>
    <p:sldId id="271" r:id="rId18"/>
    <p:sldId id="270" r:id="rId19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3" autoAdjust="0"/>
    <p:restoredTop sz="94660"/>
  </p:normalViewPr>
  <p:slideViewPr>
    <p:cSldViewPr>
      <p:cViewPr>
        <p:scale>
          <a:sx n="80" d="100"/>
          <a:sy n="80" d="100"/>
        </p:scale>
        <p:origin x="-210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2.jpe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0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1.png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1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2.jpeg"/><Relationship Id="rId9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itplus.cz/cz/vyrobky/nasobice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esta-eti.cz/hydraulicke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alkitronic.cz/mechanicke-systemy" TargetMode="External"/><Relationship Id="rId11" Type="http://schemas.openxmlformats.org/officeDocument/2006/relationships/hyperlink" Target="http://www.uni-max.cz/gola-sada-s-pneumatickou-racnou-1-2-14-ks/d/img/" TargetMode="External"/><Relationship Id="rId5" Type="http://schemas.openxmlformats.org/officeDocument/2006/relationships/hyperlink" Target="http://www.ekotherma.sk/spoj_5.html" TargetMode="External"/><Relationship Id="rId10" Type="http://schemas.openxmlformats.org/officeDocument/2006/relationships/hyperlink" Target="http://www.nord-lock.com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obchod3000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139011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Montáž šroubových  spojů, nářadí,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 </a:t>
                      </a:r>
                      <a:r>
                        <a:rPr kumimoji="0" lang="cs-CZ" alt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Superbolt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Maticový klíč, </a:t>
                      </a:r>
                      <a:r>
                        <a:rPr kumimoji="0" lang="cs-CZ" alt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gola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sada, momentový klíč, </a:t>
                      </a:r>
                      <a:r>
                        <a:rPr kumimoji="0" lang="cs-CZ" alt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předpínací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matice, </a:t>
                      </a:r>
                      <a:r>
                        <a:rPr kumimoji="0" lang="cs-CZ" alt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předpínací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šroub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VY_32_INOVACE_22_432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Šroubové spoje 3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M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ontáž šroubových spojů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-  jednoduchost montáže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-  snadná výměna poškozených a opotřebovaných součástí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(normalizace)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- součásti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Nord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–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Lock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umožní – rychlou montáž, zajištění       	  				   proti uvolnění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- možnost uvolnění spoje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- zeslabení nosného průřezu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- vyšší hmotnost, delší čas montáže ( oproti svařování)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" name="Veselý obličej 1"/>
          <p:cNvSpPr/>
          <p:nvPr/>
        </p:nvSpPr>
        <p:spPr bwMode="auto">
          <a:xfrm>
            <a:off x="1043608" y="1988840"/>
            <a:ext cx="914400" cy="914400"/>
          </a:xfrm>
          <a:prstGeom prst="smileyFace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Veselý obličej 2"/>
          <p:cNvSpPr/>
          <p:nvPr/>
        </p:nvSpPr>
        <p:spPr bwMode="auto">
          <a:xfrm>
            <a:off x="1018381" y="4282899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007961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 s maticovým šroubem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pojení dvou a více součástí na přístupném místě matice a šroubu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rýsování,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odůlčíkování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vyvrtání, zkosení hran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roub se prostrčí průchozí dírou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uční našroubování matice až do dosednutí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íce šroubů – utahujeme minimálně nadvakrát ( do kříže)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77072"/>
            <a:ext cx="2179181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77072"/>
            <a:ext cx="206573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475" y="4077072"/>
            <a:ext cx="2178893" cy="1833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2797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 se zavrtaným šroubem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poj je přístupný z jedné strany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říliš velká tloušťka spodní části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ávit je vyříznutý ve spodní části,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horní částí se prostrčí a zašroubuje se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otáhne se klíčem, šroubovákem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održet souosost obou děr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a kolmost šroubu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268760"/>
            <a:ext cx="388583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96809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t-BR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Spoj se závrtným šroubem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častá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demontáž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jedné části je pevně zatažen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v díře se závitem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ruhou částí volně prochází a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upevňuje se k ní maticí</a:t>
            </a:r>
            <a:endParaRPr lang="pt-BR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1484784"/>
            <a:ext cx="3600400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72981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6406" y="967604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Nářadí k utahování šroubů a matic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Ruční, mechanické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momentový klíč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přípravek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pro úhlové dotahování šroubů                                      šroubovák 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	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maticový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klíč											plochý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křížový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rotační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ráčna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adaptér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74748"/>
            <a:ext cx="47609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879" y="2060848"/>
            <a:ext cx="1427163" cy="171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63838"/>
            <a:ext cx="2189163" cy="96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16478"/>
            <a:ext cx="2097087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368" y="4905399"/>
            <a:ext cx="1072424" cy="1002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027" y="4548509"/>
            <a:ext cx="2097087" cy="1359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40148"/>
            <a:ext cx="1481798" cy="1568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5981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sada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torxních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klíčů -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z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vysocelegované Ni-Cr-Mb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oceli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 Velikosti: TX 8; TX 10; TX 15; TX 20; TX 25; TX 27; TX 30;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TX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40 a TX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50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sada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inbusových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klíčů - z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vysocelegované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chrom-vanadové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oceli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Velikosti: 1,5; 2,0; 2,5; 3,0; 4,0; 5,0; 6,0; 8,0 a 10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mm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776"/>
            <a:ext cx="1197818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142" y="3455619"/>
            <a:ext cx="100012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213" y="1077119"/>
            <a:ext cx="1511300" cy="2030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118" y="1336675"/>
            <a:ext cx="1908175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87611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ásobiče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utahovacího momentu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NMK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Elektrické a akumulátorové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915" y="1412775"/>
            <a:ext cx="3432175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21088"/>
            <a:ext cx="2231975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74244"/>
            <a:ext cx="2841625" cy="2572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489" y="1418032"/>
            <a:ext cx="2268537" cy="244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94434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Pneumatické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Hydraulické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nepřístupná a obtížně přístupná místa šroubových spojů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267" y="1430337"/>
            <a:ext cx="2224882" cy="190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37" y="4365104"/>
            <a:ext cx="2474913" cy="1345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365104"/>
            <a:ext cx="2474913" cy="1345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58875"/>
            <a:ext cx="3182937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1330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t-BR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Předepínací </a:t>
            </a:r>
            <a:r>
              <a:rPr lang="pt-BR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matice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– technologie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Superbolt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endParaRPr lang="pt-BR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ícešroubové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předepínací matice jsou moderními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výrobky,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eliminují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potřebu nákladných a nebezpečných metod při provádění šroubových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spojů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ro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montáž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či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demontáž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předepínací matice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ostačují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b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ěžné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ruční/pneumatické nástroje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nadný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postup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montáže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i demontáže zaručuje správnost montáže a zvyšuje bezpečnost, rychlost a životnost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778" y="3988073"/>
            <a:ext cx="259947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4224040"/>
            <a:ext cx="249396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1" y="3789040"/>
            <a:ext cx="2030412" cy="2215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76156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</a:t>
            </a:r>
            <a:r>
              <a:rPr lang="pt-BR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ředepínací </a:t>
            </a:r>
            <a:r>
              <a:rPr lang="pt-BR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šrouby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ícešroubové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předepínací šrouby nahrazují stávající šrouby nebo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svorníky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i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deální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pro užití do závitových otvorů nebo tam, kde by šroubování svorníku do matice bylo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nepraktické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lépe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vejdou </a:t>
            </a:r>
            <a:r>
              <a:rPr lang="pt-BR" altLang="cs-CZ" sz="2000" dirty="0">
                <a:solidFill>
                  <a:schemeClr val="tx1"/>
                </a:solidFill>
                <a:latin typeface="Calibri" pitchFamily="34" charset="0"/>
              </a:rPr>
              <a:t>do prostorově omezených </a:t>
            </a:r>
            <a:r>
              <a:rPr lang="pt-BR" altLang="cs-CZ" sz="2000" dirty="0" smtClean="0">
                <a:solidFill>
                  <a:schemeClr val="tx1"/>
                </a:solidFill>
                <a:latin typeface="Calibri" pitchFamily="34" charset="0"/>
              </a:rPr>
              <a:t>oblastí</a:t>
            </a:r>
            <a:endParaRPr lang="pt-BR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801" y="3284984"/>
            <a:ext cx="435344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68514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Rozpěrné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šrouby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možňují ohromnou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radiální rozpínací sílu a současně svěrnou sílu spoje v jediném šroubovém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systému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nahrazují tradiční spojovací prvky s tvarovým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stykem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radiální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rozpínání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zásadní pro rotační spojky a vyrovnávací systémy, které vyžadují, aby šrouby dokázaly zvládat přenos sil ve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střihu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rozříznuté rozpěrné pouzdro, které zapadá do otvorů ve strojním zařízení zákazníka, spolu s vnitřním kuželovým otvorem, do kterého zapadá protikus - kónický šroub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638" y="4344986"/>
            <a:ext cx="2080592" cy="1701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97164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0113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t-BR" altLang="cs-CZ" sz="2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3" y="1208088"/>
            <a:ext cx="2384425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3" y="2641787"/>
            <a:ext cx="2384425" cy="177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436" y="1216292"/>
            <a:ext cx="2663038" cy="2131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3" y="4653136"/>
            <a:ext cx="2042988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3789041"/>
            <a:ext cx="1728192" cy="1728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796" y="4331656"/>
            <a:ext cx="1944216" cy="1718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119" y="3531581"/>
            <a:ext cx="2309276" cy="16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5" name="Picture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119" y="1272406"/>
            <a:ext cx="2128939" cy="1724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94806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t-BR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Matice </a:t>
            </a:r>
            <a:r>
              <a:rPr lang="pt-BR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Flexnut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 spodní části se mírně pružně roztáhnou a v horní části naopak smrští, rozloží se zatížení šroubu na velký počet závitů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2951163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13025"/>
            <a:ext cx="4408487" cy="199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85162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u="sng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u="sng" dirty="0" smtClean="0">
                <a:solidFill>
                  <a:schemeClr val="tx1"/>
                </a:solidFill>
                <a:latin typeface="Calibri" pitchFamily="34" charset="0"/>
              </a:rPr>
              <a:t>snadné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volně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uložená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pouzdra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snadno vkládají i do otvorů, které nejsou zarovnány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u="sng" dirty="0" smtClean="0">
                <a:solidFill>
                  <a:schemeClr val="tx1"/>
                </a:solidFill>
                <a:latin typeface="Calibri" pitchFamily="34" charset="0"/>
              </a:rPr>
              <a:t>rychlost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dotahování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trvá maximálně 5 minut na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sestavu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u="sng" dirty="0" smtClean="0">
                <a:solidFill>
                  <a:schemeClr val="tx1"/>
                </a:solidFill>
                <a:latin typeface="Calibri" pitchFamily="34" charset="0"/>
              </a:rPr>
              <a:t>bezpečnost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vyloučena potřeba speciálních vysoce výkonných nástrojů,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u="sng" dirty="0" smtClean="0">
                <a:solidFill>
                  <a:schemeClr val="tx1"/>
                </a:solidFill>
                <a:latin typeface="Calibri" pitchFamily="34" charset="0"/>
              </a:rPr>
              <a:t>opakovaná </a:t>
            </a:r>
            <a:r>
              <a:rPr lang="cs-CZ" altLang="cs-CZ" sz="2000" u="sng" dirty="0">
                <a:solidFill>
                  <a:schemeClr val="tx1"/>
                </a:solidFill>
                <a:latin typeface="Calibri" pitchFamily="34" charset="0"/>
              </a:rPr>
              <a:t>použitelnost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rozříznuté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pouzdro se po použití vrátí do své původní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velikosti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třeba strojově opracovávat čelní plochy spojovaných částí (kam dosedají matice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vytváří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současně osovou i radiální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sílu, spojované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poloviny se k sobě snadněji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přitáhnou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267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Jaké jsou výhody a nevýhody šroubových spojů.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Jaký je postup montáže spoje s průchozí dírou.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3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</a:t>
            </a:r>
            <a:r>
              <a:rPr lang="pl-PL" altLang="cs-CZ" sz="2000" dirty="0">
                <a:solidFill>
                  <a:srgbClr val="000000"/>
                </a:solidFill>
                <a:latin typeface="Calibri" pitchFamily="34" charset="0"/>
              </a:rPr>
              <a:t>Jaký je postup montáže spoje </a:t>
            </a:r>
            <a:r>
              <a:rPr lang="pl-PL" altLang="cs-CZ" sz="2000" dirty="0" smtClean="0">
                <a:solidFill>
                  <a:srgbClr val="000000"/>
                </a:solidFill>
                <a:latin typeface="Calibri" pitchFamily="34" charset="0"/>
              </a:rPr>
              <a:t>se závrtným šroubem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4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Jaké nářadí se používá pro utažení šroubů a matic.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5. Jaké součásti využívá technologie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</a:rPr>
              <a:t>Superbolt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6. Jaké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výhody má technologie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</a:rPr>
              <a:t>Superbolt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www.ekotherma.sk/spoj_5.html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www.alkitronic.cz/mechanicke-systemy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www.esta-eti.cz/hydraulicke.html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8"/>
              </a:rPr>
              <a:t>://www.unitplus.cz/cz/vyrobky/nasobice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9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9"/>
              </a:rPr>
              <a:t>://www.obchod3000.com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9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10"/>
              </a:rPr>
              <a:t>http://www.nord-lock.com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10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11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11"/>
              </a:rPr>
              <a:t>://www.uni-max.cz/gola-sada-s-pneumatickou-racnou-1-2-14-ks/d/img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11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://www.nord-lock.com/cs/products/superbolt/nut-style-tensioners/superbolt-video/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36688</TotalTime>
  <Words>964</Words>
  <Application>Microsoft Office PowerPoint</Application>
  <PresentationFormat>Předvádění na obrazovce (4:3)</PresentationFormat>
  <Paragraphs>200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145</cp:revision>
  <cp:lastPrinted>1601-01-01T00:00:00Z</cp:lastPrinted>
  <dcterms:created xsi:type="dcterms:W3CDTF">1601-01-01T00:00:00Z</dcterms:created>
  <dcterms:modified xsi:type="dcterms:W3CDTF">2014-02-06T21:02:02Z</dcterms:modified>
</cp:coreProperties>
</file>