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7"/>
  </p:notesMasterIdLst>
  <p:sldIdLst>
    <p:sldId id="256" r:id="rId3"/>
    <p:sldId id="307" r:id="rId4"/>
    <p:sldId id="343" r:id="rId5"/>
    <p:sldId id="342" r:id="rId6"/>
    <p:sldId id="341" r:id="rId7"/>
    <p:sldId id="340" r:id="rId8"/>
    <p:sldId id="344" r:id="rId9"/>
    <p:sldId id="339" r:id="rId10"/>
    <p:sldId id="346" r:id="rId11"/>
    <p:sldId id="345" r:id="rId12"/>
    <p:sldId id="348" r:id="rId13"/>
    <p:sldId id="271" r:id="rId14"/>
    <p:sldId id="270" r:id="rId15"/>
    <p:sldId id="353" r:id="rId16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3" autoAdjust="0"/>
    <p:restoredTop sz="94660"/>
  </p:normalViewPr>
  <p:slideViewPr>
    <p:cSldViewPr>
      <p:cViewPr>
        <p:scale>
          <a:sx n="80" d="100"/>
          <a:sy n="80" d="100"/>
        </p:scale>
        <p:origin x="-210" y="-7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hyperlink" Target="http://www.schinkmann.cz/autogen-plamenove-svarovani" TargetMode="External"/><Relationship Id="rId7" Type="http://schemas.openxmlformats.org/officeDocument/2006/relationships/hyperlink" Target="http://www.svarbazar.cz/phprs/view.php?cisloclanku=2007010802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domzo13.cz/dokumenty/vyuka/svar_skoly/technologie_plamen.ppt" TargetMode="External"/><Relationship Id="rId5" Type="http://schemas.openxmlformats.org/officeDocument/2006/relationships/hyperlink" Target="https://encrypted-tbn2.gstatic.com/" TargetMode="External"/><Relationship Id="rId4" Type="http://schemas.openxmlformats.org/officeDocument/2006/relationships/hyperlink" Target="http://www.tomiweld.sk/obchod_homedir/data/1164/obrazky/Jutec3.JPG" TargetMode="External"/><Relationship Id="rId9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shop.berner.eu/cdn21/h5f/hd4/8980410630174.jpg?conversationContext=1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.jpeg"/><Relationship Id="rId5" Type="http://schemas.openxmlformats.org/officeDocument/2006/relationships/image" Target="../media/image1.png"/><Relationship Id="rId4" Type="http://schemas.openxmlformats.org/officeDocument/2006/relationships/hyperlink" Target="http://www.tomiweld.sk/obchod_homedir/data/1164/obrazky/Jutec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2989041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Podstata, druhy  plamene, svařovací plyny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Tavné svařování, kyslík, acetylen, acetylenový vyvíječ, redukční, oxidační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2.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VY_32_INOVACE_22_434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Svařování plamenem 1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Podstata svařování plamenem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tavného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svařování – svar vzniká smísením roztaveného základního a přídavného materiálu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t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eplo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potřebné pro svařování -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spalováním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hořlavého plynu -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acetylenu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propanu, butanu, svítiplynu a plynu podporujícího svařování -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kyslíku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261" y="3717032"/>
            <a:ext cx="3217651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212976"/>
            <a:ext cx="3824486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07961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Acetylen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vlastnosti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h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ořlavý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plyn, s výrazným zápachem po česneku (technický acetylén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), chemicky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čistý acetylén je bez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zápachu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při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atmosférickém tlaku a normální teplotě hoří acetylén bílým plamenem s velkým vývinem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sazí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směsi s kyslíkem dosahuje výbušné směsi při obsahu 2,8 až 93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%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atmosférickém tlaku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teplotě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20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°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C je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lehčí než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vzduch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nejnižší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teplota vzplanutí je přibližně 350°C,rychlost hoření směsi podle obsahu kyslíku je 90 až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200m.s-1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         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09427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výroba </a:t>
            </a:r>
            <a:endParaRPr lang="cs-CZ" altLang="cs-CZ" sz="2000" b="1" u="sng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rozklad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karbidu vápenatého ve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vodě ve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speciálních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vyvíječích                             karbid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vápníku + voda = hydroxid vápenatý + acetylen +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teplo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</a:t>
            </a:r>
            <a:endParaRPr lang="cs-CZ" altLang="cs-CZ" sz="24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32856"/>
            <a:ext cx="6984775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716352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                          </a:t>
            </a:r>
            <a:r>
              <a:rPr lang="pt-BR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CaC</a:t>
            </a:r>
            <a:r>
              <a:rPr lang="cs-CZ" altLang="cs-CZ" sz="1400" b="1" dirty="0" smtClean="0">
                <a:solidFill>
                  <a:srgbClr val="C00000"/>
                </a:solidFill>
                <a:latin typeface="Calibri" pitchFamily="34" charset="0"/>
              </a:rPr>
              <a:t>2</a:t>
            </a:r>
            <a:r>
              <a:rPr lang="pt-BR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pt-BR" altLang="cs-CZ" sz="2000" b="1" dirty="0">
                <a:solidFill>
                  <a:srgbClr val="C00000"/>
                </a:solidFill>
                <a:latin typeface="Calibri" pitchFamily="34" charset="0"/>
              </a:rPr>
              <a:t>+ 2 </a:t>
            </a:r>
            <a:r>
              <a:rPr lang="pt-BR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H</a:t>
            </a:r>
            <a:r>
              <a:rPr lang="cs-CZ" altLang="cs-CZ" sz="1400" b="1" dirty="0" smtClean="0">
                <a:solidFill>
                  <a:srgbClr val="C00000"/>
                </a:solidFill>
                <a:latin typeface="Calibri" pitchFamily="34" charset="0"/>
              </a:rPr>
              <a:t>2</a:t>
            </a:r>
            <a:r>
              <a:rPr lang="pt-BR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O </a:t>
            </a:r>
            <a:r>
              <a:rPr lang="pt-BR" altLang="cs-CZ" sz="2000" b="1" dirty="0">
                <a:solidFill>
                  <a:srgbClr val="C00000"/>
                </a:solidFill>
                <a:latin typeface="Calibri" pitchFamily="34" charset="0"/>
              </a:rPr>
              <a:t>= Ca(OH)</a:t>
            </a:r>
            <a:r>
              <a:rPr lang="pt-BR" altLang="cs-CZ" sz="1400" b="1" dirty="0">
                <a:solidFill>
                  <a:srgbClr val="C00000"/>
                </a:solidFill>
                <a:latin typeface="Calibri" pitchFamily="34" charset="0"/>
              </a:rPr>
              <a:t>2</a:t>
            </a:r>
            <a:r>
              <a:rPr lang="pt-BR" altLang="cs-CZ" sz="2000" b="1" dirty="0">
                <a:solidFill>
                  <a:srgbClr val="C00000"/>
                </a:solidFill>
                <a:latin typeface="Calibri" pitchFamily="34" charset="0"/>
              </a:rPr>
              <a:t> + C</a:t>
            </a:r>
            <a:r>
              <a:rPr lang="pt-BR" altLang="cs-CZ" sz="1400" b="1" dirty="0">
                <a:solidFill>
                  <a:srgbClr val="C00000"/>
                </a:solidFill>
                <a:latin typeface="Calibri" pitchFamily="34" charset="0"/>
              </a:rPr>
              <a:t>2</a:t>
            </a:r>
            <a:r>
              <a:rPr lang="pt-BR" altLang="cs-CZ" sz="2000" b="1" dirty="0">
                <a:solidFill>
                  <a:srgbClr val="C00000"/>
                </a:solidFill>
                <a:latin typeface="Calibri" pitchFamily="34" charset="0"/>
              </a:rPr>
              <a:t>H</a:t>
            </a:r>
            <a:r>
              <a:rPr lang="pt-BR" altLang="cs-CZ" sz="1400" b="1" dirty="0">
                <a:solidFill>
                  <a:srgbClr val="C00000"/>
                </a:solidFill>
                <a:latin typeface="Calibri" pitchFamily="34" charset="0"/>
              </a:rPr>
              <a:t>2</a:t>
            </a:r>
            <a:r>
              <a:rPr lang="pt-BR" altLang="cs-CZ" sz="2000" b="1" dirty="0">
                <a:solidFill>
                  <a:srgbClr val="C00000"/>
                </a:solidFill>
                <a:latin typeface="Calibri" pitchFamily="34" charset="0"/>
              </a:rPr>
              <a:t> + Q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8"/>
            <a:ext cx="6912767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21849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Kyslík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lastnosti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b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ezbarvý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plyn bez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zápachu, nehořlavý, hoření podporuje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ři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atmosférickým tlaku plynný kyslík zkapalní při -182,95°C na modrou průhlednou kapalinu měrné hmotnosti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1,13kg.dm-3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pro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plamenové svařování a řezání kyslíkem musí být kyslík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čistý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alespoň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99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%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ýroba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destilací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kapalného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vzduchu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elektrolýzou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024" y="3861048"/>
            <a:ext cx="3044976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20721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Kapalný vzduch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dělí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na dvě hlavní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složky –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N</a:t>
            </a:r>
            <a:r>
              <a:rPr lang="cs-CZ" altLang="cs-CZ" sz="1400" b="1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(79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%) 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altLang="cs-CZ" sz="1400" b="1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(21%).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yužívá se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rozdílných bodů varu kapalného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(-195,8 °C)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 O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.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009" y="1628800"/>
            <a:ext cx="6903981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74132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Druhy plamenů</a:t>
            </a: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podle </a:t>
            </a: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poměru míšení </a:t>
            </a: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plynů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neutrální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má poměr míšení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plynů O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:C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H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1-1,2 :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1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- svařovací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kužel je ostře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ohraničený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oxidační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(s přebytkem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) - svařovací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kužel je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kratší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než u neutrálního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	 		  plamene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podle přebytku kyslíku se zbarvuje do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modro fialova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                  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silně oxidační účinek na svarovou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lázeň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karburační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- s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přebytkem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C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H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jádro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plamene je obklopené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bílým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		 			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závojem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délka závoje se zvětšuje s přebytkem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acetylenu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- nauhličuje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svarový kov,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svar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 křehký, tvrdý a pórovitý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767362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oužití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běžné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svařování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ocelí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při svařování mosazi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cínových bronzů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kde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oxidy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pokrývají svarovou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lázeň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tím zabraňují odpařování zinku 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cínu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pro svařování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Al 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jeho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slitin, Mg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slitiny,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navařování tvrdých kovů, cementovaní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025972"/>
            <a:ext cx="3607469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25079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878243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42" name="Picture 2" descr="C:\Users\Milan\Documents\Bluetooth\Inbox\IMAG012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736"/>
            <a:ext cx="7105600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803411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878243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Druhy plamenů podle výstupové rychlosti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měkký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výstupní rychlost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70-100 m/s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nestabilní, náchylný ke zpětnému šlehnutí, používá se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minimálně, svařování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Pb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Zn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a jejich slitiny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střední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výstupní rychlost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100-120 m/s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stabilní, přiměřený dynamický účinek, zaručuje dobrou jakost svaru a dostatečný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výkon, nejčastěji používaný ke svařování ocelí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ostrý</a:t>
            </a:r>
            <a:r>
              <a:rPr lang="cs-CZ" altLang="cs-CZ" sz="20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výstupní rychlost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větší než 120 m/s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má velký dynamický účinek na svarovou lázeň a zvětšuje tepelné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ovlivnění, vyšší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výkon při svařování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je na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úkor jakosti svaru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639469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58944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1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Jaký je princip svařování plamenem.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Jaké má vlastnosti acetylen a jak se vyrábí.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3. Jaké má vlastnosti kyslík a jak se vyrábí.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4. Jaký druh plamene se nejčastěji používá ke svařování ocelí, 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  jaká je jeho teplota.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>
                <a:solidFill>
                  <a:srgbClr val="333333"/>
                </a:solidFill>
                <a:latin typeface="+mn-lt"/>
              </a:rPr>
              <a:t>AUTOR NEUVEDEN. </a:t>
            </a:r>
            <a:r>
              <a:rPr lang="cs-CZ" sz="2000" i="1" dirty="0">
                <a:solidFill>
                  <a:srgbClr val="333333"/>
                </a:solidFill>
                <a:latin typeface="+mn-lt"/>
              </a:rPr>
              <a:t>seznam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 [online]. [cit. 7.2.2014]. Dostupný na WWW: 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3"/>
              </a:rPr>
              <a:t>http://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3"/>
              </a:rPr>
              <a:t>www.schinkmann.cz/autogen-plamenove-svarovani</a:t>
            </a:r>
            <a:r>
              <a:rPr lang="cs-CZ" sz="2000" dirty="0" smtClean="0">
                <a:solidFill>
                  <a:srgbClr val="333333"/>
                </a:solidFill>
                <a:latin typeface="+mn-lt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 smtClean="0">
                <a:solidFill>
                  <a:srgbClr val="333333"/>
                </a:solidFill>
                <a:latin typeface="+mn-lt"/>
              </a:rPr>
              <a:t>AUTOR 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NEUVEDEN. </a:t>
            </a:r>
            <a:r>
              <a:rPr lang="cs-CZ" sz="2000" i="1" dirty="0">
                <a:solidFill>
                  <a:srgbClr val="333333"/>
                </a:solidFill>
                <a:latin typeface="+mn-lt"/>
              </a:rPr>
              <a:t>seznam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 [online]. [cit. 7.2.2014]. Dostupný na WWW: 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4"/>
              </a:rPr>
              <a:t>http://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4"/>
              </a:rPr>
              <a:t>www.tomiweld.sk/obchod_homedir/data/1164/obrazky/Jutec3.JPG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>
                <a:solidFill>
                  <a:srgbClr val="333333"/>
                </a:solidFill>
                <a:latin typeface="+mn-lt"/>
              </a:rPr>
              <a:t>AUTOR NEUVEDEN. </a:t>
            </a:r>
            <a:r>
              <a:rPr lang="cs-CZ" sz="2000" i="1" dirty="0">
                <a:solidFill>
                  <a:srgbClr val="333333"/>
                </a:solidFill>
                <a:latin typeface="+mn-lt"/>
              </a:rPr>
              <a:t>seznam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 [online]. [cit. 7.2.2014]. Dostupný na WWW: 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5"/>
              </a:rPr>
              <a:t>https://encrypted-tbn2.gstatic.com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5"/>
              </a:rPr>
              <a:t>/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>
                <a:solidFill>
                  <a:srgbClr val="333333"/>
                </a:solidFill>
                <a:latin typeface="+mn-lt"/>
              </a:rPr>
              <a:t>AUTOR NEUVEDEN. seznam [online]. [cit. 7.2.2014]. Dostupný na WWW: 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6"/>
              </a:rPr>
              <a:t>http://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6"/>
              </a:rPr>
              <a:t>www.domzo13.cz/dokumenty/vyuka/svar_skoly/technologie_plamen.ppt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>
                <a:solidFill>
                  <a:srgbClr val="333333"/>
                </a:solidFill>
                <a:latin typeface="+mn-lt"/>
              </a:rPr>
              <a:t>AUTOR NEUVEDEN. seznam [online]. [cit. 7.2.2014]. Dostupný na WWW: 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7"/>
              </a:rPr>
              <a:t>http://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7"/>
              </a:rPr>
              <a:t>www.svarbazar.cz/phprs/view.php?cisloclanku=2007010802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+mn-lt"/>
              <a:hlinkClick r:id="rId4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  <a:hlinkClick r:id="rId4"/>
            </a:endParaRP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>
                <a:solidFill>
                  <a:srgbClr val="333333"/>
                </a:solidFill>
                <a:latin typeface="+mn-lt"/>
              </a:rPr>
              <a:t>AUTOR NEUVEDEN. </a:t>
            </a:r>
            <a:r>
              <a:rPr lang="cs-CZ" sz="2000" i="1" dirty="0">
                <a:solidFill>
                  <a:srgbClr val="333333"/>
                </a:solidFill>
                <a:latin typeface="+mn-lt"/>
              </a:rPr>
              <a:t>seznam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 [online]. [cit. 7.2.2014]. Dostupný na WWW: 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3"/>
              </a:rPr>
              <a:t>http://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3"/>
              </a:rPr>
              <a:t>shop.berner.eu/cdn21/h5f/hd4/8980410630174.jpg?conversationContext=1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 smtClean="0">
                <a:solidFill>
                  <a:srgbClr val="333333"/>
                </a:solidFill>
                <a:latin typeface="+mn-lt"/>
              </a:rPr>
              <a:t>Josef 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DILLINGER, Josef a kol. Moderní strojírenství pro školu a praxi. Praha: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>
                <a:solidFill>
                  <a:srgbClr val="333333"/>
                </a:solidFill>
                <a:latin typeface="+mn-lt"/>
              </a:rPr>
              <a:t> Europa - Sobotáles </a:t>
            </a:r>
            <a:r>
              <a:rPr lang="cs-CZ" sz="2000" dirty="0" err="1">
                <a:solidFill>
                  <a:srgbClr val="333333"/>
                </a:solidFill>
                <a:latin typeface="+mn-lt"/>
              </a:rPr>
              <a:t>cz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., 2007, ISBN 978-80-86706-19-1.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+mn-lt"/>
              <a:hlinkClick r:id="rId4"/>
            </a:endParaRP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33637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37184</TotalTime>
  <Words>661</Words>
  <Application>Microsoft Office PowerPoint</Application>
  <PresentationFormat>Předvádění na obrazovce (4:3)</PresentationFormat>
  <Paragraphs>150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Milan</cp:lastModifiedBy>
  <cp:revision>187</cp:revision>
  <cp:lastPrinted>1601-01-01T00:00:00Z</cp:lastPrinted>
  <dcterms:created xsi:type="dcterms:W3CDTF">1601-01-01T00:00:00Z</dcterms:created>
  <dcterms:modified xsi:type="dcterms:W3CDTF">2014-02-08T13:27:01Z</dcterms:modified>
</cp:coreProperties>
</file>