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5" r:id="rId3"/>
    <p:sldId id="326" r:id="rId4"/>
    <p:sldId id="340" r:id="rId5"/>
    <p:sldId id="327" r:id="rId6"/>
    <p:sldId id="329" r:id="rId7"/>
    <p:sldId id="330" r:id="rId8"/>
    <p:sldId id="328" r:id="rId9"/>
    <p:sldId id="333" r:id="rId10"/>
    <p:sldId id="334" r:id="rId11"/>
    <p:sldId id="335" r:id="rId12"/>
    <p:sldId id="336" r:id="rId13"/>
    <p:sldId id="331" r:id="rId14"/>
    <p:sldId id="338" r:id="rId15"/>
    <p:sldId id="332" r:id="rId16"/>
    <p:sldId id="339" r:id="rId17"/>
    <p:sldId id="269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FFFF99"/>
    <a:srgbClr val="660066"/>
    <a:srgbClr val="FFCCFF"/>
    <a:srgbClr val="FF9966"/>
    <a:srgbClr val="FFFFCC"/>
    <a:srgbClr val="CCFFCC"/>
    <a:srgbClr val="0000CC"/>
    <a:srgbClr val="0066CC"/>
    <a:srgbClr val="0066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3.emf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4.e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5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emf"/><Relationship Id="rId3" Type="http://schemas.openxmlformats.org/officeDocument/2006/relationships/audio" Target="../media/audio1.wav"/><Relationship Id="rId7" Type="http://schemas.openxmlformats.org/officeDocument/2006/relationships/image" Target="../media/image18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5" Type="http://schemas.openxmlformats.org/officeDocument/2006/relationships/image" Target="../media/image16.emf"/><Relationship Id="rId10" Type="http://schemas.openxmlformats.org/officeDocument/2006/relationships/audio" Target="../media/audio11.wav"/><Relationship Id="rId4" Type="http://schemas.openxmlformats.org/officeDocument/2006/relationships/image" Target="../media/image12.png"/><Relationship Id="rId9" Type="http://schemas.openxmlformats.org/officeDocument/2006/relationships/image" Target="../media/image2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27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gif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2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34.gif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37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.png"/><Relationship Id="rId4" Type="http://schemas.openxmlformats.org/officeDocument/2006/relationships/image" Target="../media/image35.e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bestpage.cz/gif/gif4.html" TargetMode="External"/><Relationship Id="rId13" Type="http://schemas.openxmlformats.org/officeDocument/2006/relationships/audio" Target="../media/audio11.wav"/><Relationship Id="rId3" Type="http://schemas.openxmlformats.org/officeDocument/2006/relationships/image" Target="../media/image1.png"/><Relationship Id="rId7" Type="http://schemas.openxmlformats.org/officeDocument/2006/relationships/hyperlink" Target="http://bestpage.cz/gif/gif10.html" TargetMode="External"/><Relationship Id="rId12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bestpage.cz/gif/gif1.html" TargetMode="External"/><Relationship Id="rId11" Type="http://schemas.openxmlformats.org/officeDocument/2006/relationships/image" Target="../media/image38.gif"/><Relationship Id="rId5" Type="http://schemas.openxmlformats.org/officeDocument/2006/relationships/hyperlink" Target="http://windows.microsoft.com/cs-cz/windows/home" TargetMode="External"/><Relationship Id="rId10" Type="http://schemas.openxmlformats.org/officeDocument/2006/relationships/hyperlink" Target="http://www.ri-okna.cz/plastova-okna-a-dvere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microsoft.com/cs-cz/default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125040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operační systém, OS, Windows, okna , průzkumník, složky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Tento počítač a složky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VY_32_INOVACE_32_644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Tento počítač, složky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Jak na data uložená v počítači: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Při práci s počítačem je potřeba vyhledat potřebná data a také nově vytvořené soubory někam uložit tak, abychom s nimi mohli dále pracovat, tedy je najít. </a:t>
            </a:r>
          </a:p>
          <a:p>
            <a:endParaRPr lang="cs-CZ" sz="12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K tomu se používá již zmíněná </a:t>
            </a:r>
            <a:r>
              <a:rPr lang="cs-CZ" sz="2400" u="sng" dirty="0" smtClean="0">
                <a:solidFill>
                  <a:srgbClr val="002060"/>
                </a:solidFill>
                <a:cs typeface="Arial" pitchFamily="34" charset="0"/>
              </a:rPr>
              <a:t>datová struktura pomocí složek a adresy souboru a Prohlížeč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.</a:t>
            </a: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1744653" cy="458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429000"/>
            <a:ext cx="1767349" cy="1800200"/>
          </a:xfrm>
          <a:prstGeom prst="rect">
            <a:avLst/>
          </a:prstGeom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12976"/>
            <a:ext cx="6264696" cy="30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ál 5"/>
          <p:cNvSpPr/>
          <p:nvPr/>
        </p:nvSpPr>
        <p:spPr>
          <a:xfrm>
            <a:off x="2627784" y="3068960"/>
            <a:ext cx="2808312" cy="57606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67744" y="4221088"/>
            <a:ext cx="1512168" cy="136815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endCxn id="16" idx="7"/>
          </p:cNvCxnSpPr>
          <p:nvPr/>
        </p:nvCxnSpPr>
        <p:spPr>
          <a:xfrm flipH="1">
            <a:off x="3558460" y="3645024"/>
            <a:ext cx="221452" cy="776425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784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správa dat, složky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Procházení obsahem pamětí počítače – PROHLÍŽEČ  - XP: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799"/>
          <a:stretch/>
        </p:blipFill>
        <p:spPr>
          <a:xfrm>
            <a:off x="0" y="1558864"/>
            <a:ext cx="6124861" cy="467844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07504" y="1052736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srgbClr val="0000CC"/>
                </a:solidFill>
                <a:cs typeface="Arial" pitchFamily="34" charset="0"/>
              </a:rPr>
              <a:t>Procházení  obsahem disku </a:t>
            </a:r>
            <a:r>
              <a:rPr lang="cs-CZ" sz="2400" i="1" dirty="0" smtClean="0">
                <a:solidFill>
                  <a:srgbClr val="0000CC"/>
                </a:solidFill>
                <a:cs typeface="Arial" pitchFamily="34" charset="0"/>
              </a:rPr>
              <a:t>= </a:t>
            </a:r>
            <a:r>
              <a:rPr lang="cs-CZ" sz="2400" i="1" dirty="0">
                <a:solidFill>
                  <a:srgbClr val="0000CC"/>
                </a:solidFill>
                <a:cs typeface="Arial" pitchFamily="34" charset="0"/>
              </a:rPr>
              <a:t>prohlížení stromové </a:t>
            </a:r>
            <a:r>
              <a:rPr lang="cs-CZ" sz="2400" i="1" dirty="0" smtClean="0">
                <a:solidFill>
                  <a:srgbClr val="0000CC"/>
                </a:solidFill>
                <a:cs typeface="Arial" pitchFamily="34" charset="0"/>
              </a:rPr>
              <a:t>datové struktury</a:t>
            </a:r>
            <a:endParaRPr lang="cs-CZ" sz="2400" i="1" dirty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1538203"/>
            <a:ext cx="5625008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1.</a:t>
            </a:r>
            <a:r>
              <a:rPr lang="cs-CZ" sz="2800" b="1" dirty="0" smtClean="0">
                <a:solidFill>
                  <a:srgbClr val="C00000"/>
                </a:solidFill>
                <a:cs typeface="Arial" pitchFamily="34" charset="0"/>
              </a:rPr>
              <a:t> </a:t>
            </a:r>
            <a:r>
              <a:rPr lang="cs-CZ" sz="2200" b="1" dirty="0" smtClean="0">
                <a:solidFill>
                  <a:srgbClr val="C00000"/>
                </a:solidFill>
                <a:cs typeface="Arial" pitchFamily="34" charset="0"/>
              </a:rPr>
              <a:t>Ikona </a:t>
            </a:r>
            <a:r>
              <a:rPr lang="cs-CZ" sz="2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Tento počítač </a:t>
            </a:r>
            <a:r>
              <a:rPr lang="cs-CZ" sz="2200" dirty="0" smtClean="0">
                <a:solidFill>
                  <a:srgbClr val="C00000"/>
                </a:solidFill>
                <a:cs typeface="Arial" pitchFamily="34" charset="0"/>
              </a:rPr>
              <a:t>na ploše, nebo</a:t>
            </a:r>
            <a:r>
              <a:rPr lang="cs-CZ" sz="2200" b="1" dirty="0" smtClean="0">
                <a:solidFill>
                  <a:srgbClr val="C00000"/>
                </a:solidFill>
                <a:cs typeface="Arial" pitchFamily="34" charset="0"/>
              </a:rPr>
              <a:t> </a:t>
            </a:r>
          </a:p>
          <a:p>
            <a:pPr marL="269875"/>
            <a:r>
              <a:rPr lang="cs-CZ" sz="2200" b="1" dirty="0" smtClean="0">
                <a:solidFill>
                  <a:srgbClr val="C00000"/>
                </a:solidFill>
                <a:cs typeface="Arial" pitchFamily="34" charset="0"/>
              </a:rPr>
              <a:t> Start – Tento počítač</a:t>
            </a:r>
            <a:endParaRPr lang="cs-CZ" sz="2200" b="1" dirty="0">
              <a:solidFill>
                <a:srgbClr val="C00000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endParaRPr lang="cs-CZ" sz="12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2. </a:t>
            </a:r>
            <a:r>
              <a:rPr lang="cs-CZ" sz="2200" b="1" dirty="0" smtClean="0">
                <a:solidFill>
                  <a:srgbClr val="C00000"/>
                </a:solidFill>
                <a:cs typeface="Arial" pitchFamily="34" charset="0"/>
              </a:rPr>
              <a:t>Volba </a:t>
            </a:r>
            <a:r>
              <a:rPr lang="cs-CZ" sz="2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Průzkumník</a:t>
            </a:r>
          </a:p>
          <a:p>
            <a:pPr>
              <a:tabLst>
                <a:tab pos="3224213" algn="l"/>
                <a:tab pos="4129088" algn="l"/>
              </a:tabLst>
            </a:pPr>
            <a:r>
              <a:rPr lang="cs-CZ" sz="2200" b="1" dirty="0" smtClean="0">
                <a:solidFill>
                  <a:srgbClr val="C00000"/>
                </a:solidFill>
                <a:cs typeface="Arial" pitchFamily="34" charset="0"/>
              </a:rPr>
              <a:t>  – Start - Příslušenství - Průzkumník</a:t>
            </a:r>
            <a:endParaRPr lang="cs-CZ" sz="2200" b="1" dirty="0">
              <a:solidFill>
                <a:srgbClr val="C00000"/>
              </a:solidFill>
              <a:cs typeface="Arial" pitchFamily="34" charset="0"/>
            </a:endParaRPr>
          </a:p>
          <a:p>
            <a:endParaRPr lang="cs-CZ" sz="1200" b="1" dirty="0" smtClean="0">
              <a:cs typeface="Arial" pitchFamily="34" charset="0"/>
            </a:endParaRPr>
          </a:p>
          <a:p>
            <a:endParaRPr lang="cs-CZ" sz="1200" b="1" dirty="0" smtClean="0">
              <a:cs typeface="Arial" pitchFamily="34" charset="0"/>
            </a:endParaRPr>
          </a:p>
          <a:p>
            <a:pPr>
              <a:tabLst>
                <a:tab pos="3946525" algn="l"/>
              </a:tabLst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3. </a:t>
            </a:r>
            <a:r>
              <a:rPr lang="cs-CZ" sz="22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Souborový (</a:t>
            </a:r>
            <a:r>
              <a:rPr lang="cs-CZ" sz="2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diskový) manažer</a:t>
            </a:r>
            <a:endParaRPr lang="cs-CZ" sz="22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r>
              <a:rPr lang="cs-CZ" b="1" i="1" dirty="0" smtClean="0">
                <a:solidFill>
                  <a:srgbClr val="660066"/>
                </a:solidFill>
                <a:cs typeface="Arial" pitchFamily="34" charset="0"/>
              </a:rPr>
              <a:t>      (</a:t>
            </a:r>
            <a:r>
              <a:rPr lang="cs-CZ" b="1" i="1" dirty="0" err="1" smtClean="0">
                <a:solidFill>
                  <a:srgbClr val="660066"/>
                </a:solidFill>
                <a:cs typeface="Arial" pitchFamily="34" charset="0"/>
              </a:rPr>
              <a:t>Total</a:t>
            </a:r>
            <a:r>
              <a:rPr lang="cs-CZ" b="1" i="1" dirty="0" smtClean="0">
                <a:solidFill>
                  <a:srgbClr val="660066"/>
                </a:solidFill>
                <a:cs typeface="Arial" pitchFamily="34" charset="0"/>
              </a:rPr>
              <a:t> </a:t>
            </a:r>
            <a:r>
              <a:rPr lang="cs-CZ" b="1" i="1" dirty="0" err="1" smtClean="0">
                <a:solidFill>
                  <a:srgbClr val="660066"/>
                </a:solidFill>
                <a:cs typeface="Arial" pitchFamily="34" charset="0"/>
              </a:rPr>
              <a:t>Commander</a:t>
            </a:r>
            <a:r>
              <a:rPr lang="cs-CZ" b="1" i="1" dirty="0" smtClean="0">
                <a:solidFill>
                  <a:srgbClr val="660066"/>
                </a:solidFill>
                <a:cs typeface="Arial" pitchFamily="34" charset="0"/>
              </a:rPr>
              <a:t>, …)</a:t>
            </a:r>
            <a:endParaRPr lang="cs-CZ" b="1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556792"/>
            <a:ext cx="792088" cy="1227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157192"/>
            <a:ext cx="1128587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3172753"/>
            <a:ext cx="4860033" cy="1072649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lnSpc>
                <a:spcPts val="26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200" b="1" i="1" dirty="0" smtClean="0">
                <a:solidFill>
                  <a:schemeClr val="accent3">
                    <a:lumMod val="50000"/>
                  </a:schemeClr>
                </a:solidFill>
              </a:rPr>
              <a:t>Z hlediska práce jsou prohlížecí programy téměř stejné, jen mají jiné zobrazení složek (menu)! </a:t>
            </a:r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(a různé další přídavné funkce)</a:t>
            </a:r>
            <a:endParaRPr lang="cs-CZ" sz="20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6229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správa dat, složky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lnSpc>
                <a:spcPts val="26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200" b="1" i="1" dirty="0" smtClean="0">
                <a:solidFill>
                  <a:srgbClr val="C00000"/>
                </a:solidFill>
              </a:rPr>
              <a:t>Porovnej stejné (shodné) možnosti práce v různém zobrazení.</a:t>
            </a:r>
            <a:endParaRPr lang="cs-CZ" sz="2200" b="1" i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Procházení obsahem pamětí počítače – PROHLÍŽEČ - </a:t>
            </a:r>
            <a:r>
              <a:rPr lang="cs-CZ" sz="2400" b="1" dirty="0" err="1" smtClean="0">
                <a:solidFill>
                  <a:srgbClr val="002060"/>
                </a:solidFill>
              </a:rPr>
              <a:t>Win</a:t>
            </a:r>
            <a:r>
              <a:rPr lang="cs-CZ" sz="2400" b="1" dirty="0" smtClean="0">
                <a:solidFill>
                  <a:srgbClr val="002060"/>
                </a:solidFill>
              </a:rPr>
              <a:t> 7: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7504" y="1052736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0000CC"/>
                </a:solidFill>
                <a:cs typeface="Arial" pitchFamily="34" charset="0"/>
              </a:rPr>
              <a:t>Stejná </a:t>
            </a:r>
            <a:r>
              <a:rPr lang="cs-CZ" sz="2400" i="1" dirty="0">
                <a:solidFill>
                  <a:srgbClr val="0000CC"/>
                </a:solidFill>
                <a:cs typeface="Arial" pitchFamily="34" charset="0"/>
              </a:rPr>
              <a:t>p</a:t>
            </a:r>
            <a:r>
              <a:rPr lang="cs-CZ" sz="2400" i="1" dirty="0" smtClean="0">
                <a:solidFill>
                  <a:srgbClr val="0000CC"/>
                </a:solidFill>
                <a:cs typeface="Arial" pitchFamily="34" charset="0"/>
              </a:rPr>
              <a:t>ráce v inovovaném vizuálním prostředí – nabídka Start</a:t>
            </a:r>
          </a:p>
          <a:p>
            <a:r>
              <a:rPr lang="cs-CZ" sz="2400" i="1" dirty="0">
                <a:solidFill>
                  <a:srgbClr val="0000CC"/>
                </a:solidFill>
                <a:cs typeface="Arial" pitchFamily="34" charset="0"/>
              </a:rPr>
              <a:t> </a:t>
            </a:r>
            <a:r>
              <a:rPr lang="cs-CZ" sz="2400" i="1" dirty="0" smtClean="0">
                <a:solidFill>
                  <a:srgbClr val="0000CC"/>
                </a:solidFill>
                <a:cs typeface="Arial" pitchFamily="34" charset="0"/>
              </a:rPr>
              <a:t>       Windows XP			Windows 7</a:t>
            </a:r>
            <a:endParaRPr lang="cs-CZ" sz="2400" i="1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3" y="1771708"/>
            <a:ext cx="5040559" cy="44340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762"/>
          <a:stretch/>
        </p:blipFill>
        <p:spPr>
          <a:xfrm>
            <a:off x="107504" y="2444816"/>
            <a:ext cx="4947603" cy="3780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3637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</a:t>
            </a:r>
            <a:r>
              <a:rPr lang="cs-CZ" sz="2000" dirty="0" smtClean="0">
                <a:solidFill>
                  <a:srgbClr val="00B050"/>
                </a:solidFill>
              </a:rPr>
              <a:t>si, </a:t>
            </a:r>
            <a:r>
              <a:rPr lang="cs-CZ" sz="2000" dirty="0" smtClean="0">
                <a:solidFill>
                  <a:srgbClr val="00B050"/>
                </a:solidFill>
              </a:rPr>
              <a:t>jak vypadá a jaké má nabídky tento prohlížeč.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1. Tento počítač: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660066"/>
                </a:solidFill>
                <a:cs typeface="Arial" pitchFamily="34" charset="0"/>
              </a:rPr>
              <a:t>Program </a:t>
            </a:r>
            <a:r>
              <a:rPr lang="cs-CZ" sz="2000" b="1" dirty="0" smtClean="0">
                <a:solidFill>
                  <a:srgbClr val="660066"/>
                </a:solidFill>
                <a:cs typeface="Arial" pitchFamily="34" charset="0"/>
              </a:rPr>
              <a:t>Tento počítač </a:t>
            </a:r>
            <a:r>
              <a:rPr lang="cs-CZ" sz="2000" dirty="0" smtClean="0">
                <a:solidFill>
                  <a:srgbClr val="660066"/>
                </a:solidFill>
                <a:cs typeface="Arial" pitchFamily="34" charset="0"/>
              </a:rPr>
              <a:t>prohlíží počítač, složky v paměti a připojení dalších zařízení.</a:t>
            </a:r>
          </a:p>
          <a:p>
            <a:r>
              <a:rPr lang="cs-CZ" sz="2000" dirty="0" smtClean="0">
                <a:solidFill>
                  <a:srgbClr val="660066"/>
                </a:solidFill>
                <a:cs typeface="Arial" pitchFamily="34" charset="0"/>
              </a:rPr>
              <a:t>Má dvě pole:</a:t>
            </a:r>
          </a:p>
          <a:p>
            <a:pPr defTabSz="542925"/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	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levé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 = 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nabídka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 (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menu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) možné 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práce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 (operace) s vybranými objekty z části pravé</a:t>
            </a:r>
          </a:p>
          <a:p>
            <a:pPr defTabSz="542925"/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	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pravé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 = 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obsah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 vybrané části počítače obsahující objekty v dané paměti či složce</a:t>
            </a:r>
            <a:endParaRPr lang="cs-CZ" sz="2000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1967" y="3284984"/>
            <a:ext cx="1648982" cy="213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92896"/>
            <a:ext cx="4851598" cy="3745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2717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Prohlédněte </a:t>
            </a:r>
            <a:r>
              <a:rPr lang="cs-CZ" sz="2000" dirty="0" smtClean="0">
                <a:solidFill>
                  <a:srgbClr val="00B050"/>
                </a:solidFill>
              </a:rPr>
              <a:t>si, </a:t>
            </a:r>
            <a:r>
              <a:rPr lang="cs-CZ" sz="2000" dirty="0">
                <a:solidFill>
                  <a:srgbClr val="00B050"/>
                </a:solidFill>
              </a:rPr>
              <a:t>jak vypadá a jaké má nabídky tento prohlížeč.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</a:rPr>
              <a:t>. Průzkumník: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660066"/>
                </a:solidFill>
                <a:cs typeface="Arial" pitchFamily="34" charset="0"/>
              </a:rPr>
              <a:t>Program </a:t>
            </a:r>
            <a:r>
              <a:rPr lang="cs-CZ" sz="2000" b="1" dirty="0" smtClean="0">
                <a:solidFill>
                  <a:srgbClr val="660066"/>
                </a:solidFill>
                <a:cs typeface="Arial" pitchFamily="34" charset="0"/>
              </a:rPr>
              <a:t>Průzkumník </a:t>
            </a:r>
            <a:r>
              <a:rPr lang="cs-CZ" sz="2000" dirty="0" smtClean="0">
                <a:solidFill>
                  <a:srgbClr val="660066"/>
                </a:solidFill>
                <a:cs typeface="Arial" pitchFamily="34" charset="0"/>
              </a:rPr>
              <a:t>prohlíží </a:t>
            </a:r>
            <a:r>
              <a:rPr lang="cs-CZ" sz="2000" dirty="0">
                <a:solidFill>
                  <a:srgbClr val="660066"/>
                </a:solidFill>
                <a:cs typeface="Arial" pitchFamily="34" charset="0"/>
              </a:rPr>
              <a:t>počítač, složky v paměti a připojení dalších zařízení.</a:t>
            </a:r>
          </a:p>
          <a:p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Má dvě pole:</a:t>
            </a:r>
          </a:p>
          <a:p>
            <a:pPr defTabSz="539750"/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	</a:t>
            </a:r>
            <a:r>
              <a:rPr lang="cs-CZ" sz="2000" b="1" i="1" dirty="0">
                <a:solidFill>
                  <a:srgbClr val="660066"/>
                </a:solidFill>
                <a:cs typeface="Arial" pitchFamily="34" charset="0"/>
              </a:rPr>
              <a:t>levé</a:t>
            </a:r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 = </a:t>
            </a:r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datová struktura 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počítače (strom pamětí a složek)</a:t>
            </a:r>
            <a:endParaRPr lang="cs-CZ" sz="2000" i="1" dirty="0">
              <a:solidFill>
                <a:srgbClr val="660066"/>
              </a:solidFill>
              <a:cs typeface="Arial" pitchFamily="34" charset="0"/>
            </a:endParaRPr>
          </a:p>
          <a:p>
            <a:pPr defTabSz="539750"/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	</a:t>
            </a:r>
            <a:r>
              <a:rPr lang="cs-CZ" sz="2000" b="1" i="1" dirty="0">
                <a:solidFill>
                  <a:srgbClr val="660066"/>
                </a:solidFill>
                <a:cs typeface="Arial" pitchFamily="34" charset="0"/>
              </a:rPr>
              <a:t>pravé</a:t>
            </a:r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 = </a:t>
            </a:r>
            <a:r>
              <a:rPr lang="cs-CZ" sz="2000" b="1" i="1" dirty="0">
                <a:solidFill>
                  <a:srgbClr val="660066"/>
                </a:solidFill>
                <a:cs typeface="Arial" pitchFamily="34" charset="0"/>
              </a:rPr>
              <a:t>obsah vybrané části </a:t>
            </a:r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počítače 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z „levého“ určení polohy čtení</a:t>
            </a:r>
            <a:endParaRPr lang="cs-CZ" sz="2000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1967" y="3284984"/>
            <a:ext cx="1648982" cy="213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92896"/>
            <a:ext cx="4821237" cy="372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627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3. Tento počítač × Průzkumník -&gt; práce se složkami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Práce se složkami a soubory v „Tento počítač“ je možná výběrem z nabídky, ale mezi datovou strukturou se musíme přesouvat klikáním přes složky tam, kam požadujeme, pak mnohokrát zpět a opět jinam, a tak podobně. </a:t>
            </a:r>
          </a:p>
          <a:p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V tom případě doporučuji jako výukově přehlednější použít zobrazení Průzkumníka.</a:t>
            </a:r>
          </a:p>
          <a:p>
            <a:endParaRPr lang="cs-CZ" sz="2000" i="1" dirty="0" smtClean="0">
              <a:solidFill>
                <a:srgbClr val="660066"/>
              </a:solidFill>
              <a:cs typeface="Arial" pitchFamily="34" charset="0"/>
            </a:endParaRPr>
          </a:p>
          <a:p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Práce ve složce je vždy </a:t>
            </a:r>
            <a:r>
              <a:rPr lang="cs-CZ" sz="2000" b="1" i="1" dirty="0" smtClean="0">
                <a:solidFill>
                  <a:srgbClr val="002060"/>
                </a:solidFill>
                <a:cs typeface="Arial" pitchFamily="34" charset="0"/>
              </a:rPr>
              <a:t>výběr z nabídky</a:t>
            </a:r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.</a:t>
            </a:r>
          </a:p>
          <a:p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I v „Tento počítač“ lze vyvolat nabídku</a:t>
            </a:r>
          </a:p>
          <a:p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práce pomocí pravé myši (viz obrázek). </a:t>
            </a:r>
          </a:p>
          <a:p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Pak se objeví odpovídající menu, jako</a:t>
            </a:r>
          </a:p>
          <a:p>
            <a:r>
              <a:rPr lang="cs-CZ" sz="2000" i="1" dirty="0" smtClean="0">
                <a:solidFill>
                  <a:srgbClr val="002060"/>
                </a:solidFill>
                <a:cs typeface="Arial" pitchFamily="34" charset="0"/>
              </a:rPr>
              <a:t>je v levém okně, což je </a:t>
            </a:r>
            <a:r>
              <a:rPr lang="cs-CZ" sz="2000" b="1" i="1" dirty="0" smtClean="0">
                <a:solidFill>
                  <a:srgbClr val="002060"/>
                </a:solidFill>
                <a:cs typeface="Arial" pitchFamily="34" charset="0"/>
              </a:rPr>
              <a:t>nadbytečné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.</a:t>
            </a:r>
          </a:p>
          <a:p>
            <a:endParaRPr lang="cs-CZ" sz="2000" i="1" dirty="0">
              <a:solidFill>
                <a:srgbClr val="660066"/>
              </a:solidFill>
              <a:cs typeface="Arial" pitchFamily="34" charset="0"/>
            </a:endParaRPr>
          </a:p>
          <a:p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Vzhledem k tomu, že programy jsou</a:t>
            </a:r>
          </a:p>
          <a:p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shodné, lze se mezi pohledy pouze</a:t>
            </a:r>
          </a:p>
          <a:p>
            <a:r>
              <a:rPr lang="cs-CZ" sz="2000" b="1" i="1" dirty="0" smtClean="0">
                <a:solidFill>
                  <a:srgbClr val="660066"/>
                </a:solidFill>
                <a:cs typeface="Arial" pitchFamily="34" charset="0"/>
              </a:rPr>
              <a:t>přepínat kliknutím na „Složky“.</a:t>
            </a:r>
            <a:endParaRPr lang="cs-CZ" sz="2000" b="1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4" r="-1"/>
          <a:stretch/>
        </p:blipFill>
        <p:spPr bwMode="auto">
          <a:xfrm>
            <a:off x="4222602" y="2708920"/>
            <a:ext cx="4597870" cy="3529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Vyzkoušejte si přepínání pohledu základního integrovaného prohlížeče.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563888" y="3356992"/>
            <a:ext cx="2448272" cy="20882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7274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Pokus se vysledovat logiku tvojí práce s nabídkami prohlížeče.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Tvorba osobního pracovního prostoru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888" indent="-369888">
              <a:buAutoNum type="arabicPeriod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spustíme Průzkumník (diskový manažer)</a:t>
            </a:r>
          </a:p>
          <a:p>
            <a:pPr marL="369888" indent="-369888">
              <a:buAutoNum type="arabicPeriod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vybereme paměť, například disk C:, nebo přenosný </a:t>
            </a:r>
            <a:r>
              <a:rPr lang="cs-CZ" sz="2000" dirty="0" err="1" smtClean="0">
                <a:solidFill>
                  <a:srgbClr val="0000CC"/>
                </a:solidFill>
                <a:cs typeface="Arial" pitchFamily="34" charset="0"/>
              </a:rPr>
              <a:t>flashdisk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 apod.</a:t>
            </a:r>
          </a:p>
          <a:p>
            <a:pPr marL="369888" indent="-369888">
              <a:buAutoNum type="arabicPeriod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v něm zvolíme úložné místo – základní kořen (</a:t>
            </a:r>
            <a:r>
              <a:rPr lang="cs-CZ" sz="2000" dirty="0" err="1" smtClean="0">
                <a:solidFill>
                  <a:srgbClr val="0000CC"/>
                </a:solidFill>
                <a:cs typeface="Arial" pitchFamily="34" charset="0"/>
              </a:rPr>
              <a:t>root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), či nějakou existující složku</a:t>
            </a:r>
          </a:p>
          <a:p>
            <a:pPr marL="369888" indent="-369888">
              <a:buAutoNum type="arabicPeriod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v tomto místě stiskneme pravou myš a zvolíme z nabídky Nový – Složka (1×)</a:t>
            </a:r>
          </a:p>
          <a:p>
            <a:pPr marL="369888" lvl="1" indent="-369888"/>
            <a:r>
              <a:rPr lang="cs-CZ" sz="2000" i="1" dirty="0" smtClean="0">
                <a:solidFill>
                  <a:srgbClr val="0000CC"/>
                </a:solidFill>
                <a:cs typeface="Arial" pitchFamily="34" charset="0"/>
              </a:rPr>
              <a:t>	(vzpomeňte si na stejný způsob práce při vytvoření textového okna – souboru)</a:t>
            </a:r>
          </a:p>
          <a:p>
            <a:pPr marL="369888" indent="-369888">
              <a:buAutoNum type="arabicPeriod"/>
            </a:pP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zvolíme název naší složky (např. jméno apod. – </a:t>
            </a:r>
            <a:r>
              <a:rPr lang="cs-CZ" sz="2000" i="1" dirty="0" smtClean="0">
                <a:solidFill>
                  <a:srgbClr val="0000CC"/>
                </a:solidFill>
                <a:cs typeface="Arial" pitchFamily="34" charset="0"/>
              </a:rPr>
              <a:t>je to osobní volba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)</a:t>
            </a:r>
            <a:endParaRPr lang="cs-CZ" sz="20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293096"/>
            <a:ext cx="111341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2134629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2736304" cy="1968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2771" y="3140968"/>
            <a:ext cx="2037261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25144"/>
            <a:ext cx="1975514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740" y="4653137"/>
            <a:ext cx="203402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39330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393305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2.-3.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393305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95936" y="54452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5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47664" y="544522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4.-5.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361434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0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Na základě popisu postupné práce (algoritmus) procvič prakticky na PC.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Tvorba osobního pracovního prostoru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Spustíme Průzkumník (diskový manažer) a vybereme paměť, například disk C:, nebo přenosný </a:t>
            </a:r>
            <a:r>
              <a:rPr lang="cs-CZ" sz="2000" dirty="0" err="1" smtClean="0">
                <a:solidFill>
                  <a:srgbClr val="0000CC"/>
                </a:solidFill>
                <a:cs typeface="Arial" pitchFamily="34" charset="0"/>
              </a:rPr>
              <a:t>flashdisk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 apod.</a:t>
            </a: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916832"/>
            <a:ext cx="4608513" cy="324494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1916832"/>
            <a:ext cx="4381332" cy="3240360"/>
          </a:xfrm>
          <a:prstGeom prst="rect">
            <a:avLst/>
          </a:prstGeom>
        </p:spPr>
      </p:pic>
      <p:cxnSp>
        <p:nvCxnSpPr>
          <p:cNvPr id="24" name="Přímá spojnice se šipkou 23"/>
          <p:cNvCxnSpPr/>
          <p:nvPr/>
        </p:nvCxnSpPr>
        <p:spPr>
          <a:xfrm>
            <a:off x="1187624" y="3212976"/>
            <a:ext cx="3744416" cy="1584176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899592" y="3212976"/>
            <a:ext cx="288032" cy="13681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07202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Na základě popisu postupné práce (algoritmus) procvič prakticky na PC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Tvorba osobního pracovního prostoru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Ve vybrané paměti zvolíme úložné místo – základní kořen (</a:t>
            </a:r>
            <a:r>
              <a:rPr lang="cs-CZ" sz="2000" dirty="0" err="1" smtClean="0">
                <a:solidFill>
                  <a:srgbClr val="0000CC"/>
                </a:solidFill>
                <a:cs typeface="Arial" pitchFamily="34" charset="0"/>
              </a:rPr>
              <a:t>root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), či nějakou existující složku a v tomto místě stiskneme pravou myš a zvolíme z nabídky Nový – Složka (1×)</a:t>
            </a:r>
          </a:p>
          <a:p>
            <a:pPr marL="369888" lvl="1" indent="-369888"/>
            <a:r>
              <a:rPr lang="cs-CZ" sz="2000" i="1" dirty="0" smtClean="0">
                <a:solidFill>
                  <a:srgbClr val="0000CC"/>
                </a:solidFill>
                <a:cs typeface="Arial" pitchFamily="34" charset="0"/>
              </a:rPr>
              <a:t>	(vzpomeňte si na stejný způsob práce při vytvoření textového okna – souboru)</a:t>
            </a: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6" y="2204864"/>
            <a:ext cx="3761656" cy="278205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7" y="2625571"/>
            <a:ext cx="5040561" cy="3611741"/>
          </a:xfrm>
          <a:prstGeom prst="rect">
            <a:avLst/>
          </a:prstGeom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49080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52120" y="3964994"/>
            <a:ext cx="12879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pravá </a:t>
            </a:r>
            <a:r>
              <a:rPr lang="cs-CZ" sz="2000" dirty="0">
                <a:solidFill>
                  <a:srgbClr val="0000CC"/>
                </a:solidFill>
                <a:cs typeface="Arial" pitchFamily="34" charset="0"/>
              </a:rPr>
              <a:t>myš </a:t>
            </a:r>
            <a:endParaRPr lang="cs-CZ" dirty="0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7" y="5949280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53136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645024"/>
            <a:ext cx="288032" cy="44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 flipV="1">
            <a:off x="1259632" y="4077072"/>
            <a:ext cx="864096" cy="576064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796136" y="4437112"/>
            <a:ext cx="0" cy="1512168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Volný tvar 34"/>
          <p:cNvSpPr/>
          <p:nvPr/>
        </p:nvSpPr>
        <p:spPr>
          <a:xfrm>
            <a:off x="5868144" y="3717032"/>
            <a:ext cx="1584176" cy="2256942"/>
          </a:xfrm>
          <a:custGeom>
            <a:avLst/>
            <a:gdLst>
              <a:gd name="connsiteX0" fmla="*/ 0 w 1694046"/>
              <a:gd name="connsiteY0" fmla="*/ 2184934 h 2184934"/>
              <a:gd name="connsiteX1" fmla="*/ 1482290 w 1694046"/>
              <a:gd name="connsiteY1" fmla="*/ 2184934 h 2184934"/>
              <a:gd name="connsiteX2" fmla="*/ 1694046 w 1694046"/>
              <a:gd name="connsiteY2" fmla="*/ 0 h 2184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694046" h="2184934">
                <a:moveTo>
                  <a:pt x="0" y="2184934"/>
                </a:moveTo>
                <a:lnTo>
                  <a:pt x="1482290" y="2184934"/>
                </a:lnTo>
                <a:lnTo>
                  <a:pt x="1694046" y="0"/>
                </a:lnTo>
              </a:path>
            </a:pathLst>
          </a:custGeom>
          <a:noFill/>
          <a:ln w="38100">
            <a:solidFill>
              <a:srgbClr val="FF0000"/>
            </a:solidFill>
            <a:prstDash val="dash"/>
            <a:headEnd type="none" w="med" len="med"/>
            <a:tailEnd type="arrow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5220072" y="5805264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804248" y="3501008"/>
            <a:ext cx="64807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979712" y="3789040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315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0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3" dur="4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6" dur="4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0"/>
                            </p:stCondLst>
                            <p:childTnLst>
                              <p:par>
                                <p:cTn id="28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29" dur="4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Na základě popisu postupné práce (algoritmus) procvič prakticky na PC.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Tvorba osobního pracovního prostoru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Zvolíme název naší složky (např. jméno apod. – </a:t>
            </a:r>
            <a:r>
              <a:rPr lang="cs-CZ" sz="2000" i="1" dirty="0" smtClean="0">
                <a:solidFill>
                  <a:srgbClr val="0000CC"/>
                </a:solidFill>
                <a:cs typeface="Arial" pitchFamily="34" charset="0"/>
              </a:rPr>
              <a:t>je to naše osobní volba</a:t>
            </a:r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)</a:t>
            </a:r>
            <a:endParaRPr lang="cs-CZ" sz="20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2994" y="1628801"/>
            <a:ext cx="4721005" cy="360039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556793"/>
            <a:ext cx="4381377" cy="338437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051720" y="3068960"/>
            <a:ext cx="25202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Pokud je název vyznačen (barevně), lze jej přímo měnit – psát.</a:t>
            </a:r>
          </a:p>
          <a:p>
            <a:r>
              <a:rPr lang="cs-CZ" i="1" dirty="0" smtClean="0">
                <a:solidFill>
                  <a:srgbClr val="C00000"/>
                </a:solidFill>
              </a:rPr>
              <a:t>Pokud uděláme chybu, např. dvojklik, uloží se tak složka chybně. Pak lze složku „Přejmenovat“ na správné jméno - viz dále.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2412" y="3284984"/>
            <a:ext cx="27401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Napsaný název potvrdíme kliknutím myši mimo ikony, nebo klávesou Enter.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91880" y="1916832"/>
            <a:ext cx="1080120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054618" y="2060848"/>
            <a:ext cx="1080120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5484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Tvorba osobního pracovního prostoru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Hotovo:</a:t>
            </a:r>
            <a:endParaRPr lang="cs-CZ" sz="2000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1378" y="764704"/>
            <a:ext cx="946399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8642" y="1340768"/>
            <a:ext cx="5887557" cy="4873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>
            <a:off x="1043608" y="1340768"/>
            <a:ext cx="1080120" cy="44644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043608" y="1340768"/>
            <a:ext cx="5472608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Na základě popisu postupné práce (algoritmus) procvič prakticky na PC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7172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Změna názvu - Přejmenování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252028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Platí stále stejný pracovní princip:</a:t>
            </a: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Volba z nabídky</a:t>
            </a:r>
          </a:p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pravá MYŠ</a:t>
            </a:r>
          </a:p>
          <a:p>
            <a:endParaRPr lang="cs-CZ" sz="2400" b="1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Pozor:</a:t>
            </a:r>
          </a:p>
          <a:p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volba = 1× klik</a:t>
            </a:r>
            <a:endParaRPr lang="cs-CZ" sz="2400" b="1" dirty="0">
              <a:solidFill>
                <a:srgbClr val="C00000"/>
              </a:solidFill>
              <a:cs typeface="Arial" pitchFamily="34" charset="0"/>
            </a:endParaRPr>
          </a:p>
          <a:p>
            <a:endParaRPr lang="cs-CZ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24744"/>
            <a:ext cx="6120680" cy="4844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 flipV="1">
            <a:off x="1763688" y="2492896"/>
            <a:ext cx="4464496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6228184" y="2492896"/>
            <a:ext cx="0" cy="3096344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228184" y="5445224"/>
            <a:ext cx="108012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Na základě popisu postupné práce (algoritmus) procvič prakticky na PC.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0290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Změna názvu - Přejmenování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084674"/>
            <a:ext cx="903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Stejně jako při vytváření složky </a:t>
            </a:r>
            <a:r>
              <a:rPr lang="cs-CZ" sz="2000" i="1" dirty="0" smtClean="0">
                <a:solidFill>
                  <a:srgbClr val="0000CC"/>
                </a:solidFill>
                <a:cs typeface="Arial" pitchFamily="34" charset="0"/>
              </a:rPr>
              <a:t>(zde z Jiří na JIRKA)</a:t>
            </a:r>
            <a:endParaRPr lang="cs-CZ" sz="2000" i="1" dirty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1809136"/>
            <a:ext cx="5400600" cy="392412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5140659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652120" y="3789040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Přepsaný název potvrdíme opět kliknutím myši mimo ikony, nebo klávesou Enter</a:t>
            </a:r>
            <a:endParaRPr lang="cs-CZ" i="1" dirty="0">
              <a:solidFill>
                <a:srgbClr val="C000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4788024" y="3068960"/>
            <a:ext cx="2808312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Na základě popisu postupné práce (algoritmus) procvič prakticky na PC.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172" name="Picture 4" descr="http://bestpage.cz/gif/G100097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764704"/>
            <a:ext cx="7810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8797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Tvorba osobního pracovního prostoru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052736"/>
            <a:ext cx="90364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Hotovo: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endParaRPr lang="cs-CZ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0244" y="1124744"/>
            <a:ext cx="6006092" cy="5044038"/>
          </a:xfrm>
          <a:prstGeom prst="rect">
            <a:avLst/>
          </a:prstGeom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1967" y="3284984"/>
            <a:ext cx="1648982" cy="213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Na základě popisu postupné práce (algoritmus) procvič prakticky na PC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9902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správa dat, složky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Odstranění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78168"/>
            <a:ext cx="302433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Při odstranění postupujeme stále stejně, tedy pomocí pravé myši:</a:t>
            </a:r>
          </a:p>
          <a:p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- volba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Odstranit</a:t>
            </a:r>
          </a:p>
          <a:p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i="1" dirty="0" smtClean="0">
                <a:solidFill>
                  <a:srgbClr val="C00000"/>
                </a:solidFill>
                <a:cs typeface="Arial" pitchFamily="34" charset="0"/>
              </a:rPr>
              <a:t>(také lze využít klávesy </a:t>
            </a:r>
            <a:r>
              <a:rPr lang="cs-CZ" sz="2400" i="1" dirty="0" err="1" smtClean="0">
                <a:solidFill>
                  <a:srgbClr val="C00000"/>
                </a:solidFill>
                <a:cs typeface="Arial" pitchFamily="34" charset="0"/>
              </a:rPr>
              <a:t>Delete</a:t>
            </a:r>
            <a:r>
              <a:rPr lang="cs-CZ" sz="2400" i="1" dirty="0" smtClean="0">
                <a:solidFill>
                  <a:srgbClr val="C00000"/>
                </a:solidFill>
                <a:cs typeface="Arial" pitchFamily="34" charset="0"/>
              </a:rPr>
              <a:t> na klávesnici)</a:t>
            </a:r>
            <a:endParaRPr lang="cs-CZ" sz="2400" i="1" dirty="0">
              <a:solidFill>
                <a:srgbClr val="C00000"/>
              </a:solidFill>
              <a:cs typeface="Arial" pitchFamily="34" charset="0"/>
            </a:endParaRPr>
          </a:p>
          <a:p>
            <a:endParaRPr lang="cs-CZ" i="1" dirty="0">
              <a:solidFill>
                <a:srgbClr val="660066"/>
              </a:solidFill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NEMAŽTE tuto složku</a:t>
            </a:r>
            <a:r>
              <a:rPr lang="cs-CZ" sz="2000" dirty="0" smtClean="0">
                <a:solidFill>
                  <a:srgbClr val="00B050"/>
                </a:solidFill>
              </a:rPr>
              <a:t>, jen se podívejte na nabídku, </a:t>
            </a:r>
          </a:p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budeme složku potřebovat </a:t>
            </a:r>
            <a:r>
              <a:rPr lang="cs-CZ" sz="2000" dirty="0" smtClean="0">
                <a:solidFill>
                  <a:srgbClr val="00B050"/>
                </a:solidFill>
              </a:rPr>
              <a:t>pro další práci, k mazání ještě dojde.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1124744"/>
            <a:ext cx="5040560" cy="5077623"/>
          </a:xfrm>
          <a:prstGeom prst="rect">
            <a:avLst/>
          </a:prstGeom>
        </p:spPr>
      </p:pic>
      <p:cxnSp>
        <p:nvCxnSpPr>
          <p:cNvPr id="17" name="Přímá spojnice se šipkou 16"/>
          <p:cNvCxnSpPr/>
          <p:nvPr/>
        </p:nvCxnSpPr>
        <p:spPr>
          <a:xfrm flipV="1">
            <a:off x="2483768" y="2492896"/>
            <a:ext cx="3024336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508104" y="2564904"/>
            <a:ext cx="0" cy="3096344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5508104" y="5517232"/>
            <a:ext cx="108012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2" descr="http://bestpage.cz/gif/G200109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85184"/>
            <a:ext cx="1076325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0012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4967" y="764704"/>
            <a:ext cx="1331640" cy="116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1959" y="742040"/>
            <a:ext cx="1729345" cy="454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3" y="4165088"/>
            <a:ext cx="5976664" cy="2072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1268760"/>
            <a:ext cx="878651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ukládají informace (data) v počítači?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Jaký je rozdíl mezi prohlížečem </a:t>
            </a:r>
            <a:r>
              <a:rPr lang="cs-CZ" sz="2400" b="1" dirty="0" smtClean="0">
                <a:solidFill>
                  <a:srgbClr val="0070C0"/>
                </a:solidFill>
              </a:rPr>
              <a:t>Průzkumník</a:t>
            </a:r>
            <a:r>
              <a:rPr lang="cs-CZ" sz="2400" dirty="0" smtClean="0">
                <a:solidFill>
                  <a:srgbClr val="0070C0"/>
                </a:solidFill>
              </a:rPr>
              <a:t> a </a:t>
            </a:r>
            <a:r>
              <a:rPr lang="cs-CZ" sz="2400" b="1" dirty="0" smtClean="0">
                <a:solidFill>
                  <a:srgbClr val="0070C0"/>
                </a:solidFill>
              </a:rPr>
              <a:t>Tento počítač</a:t>
            </a:r>
            <a:r>
              <a:rPr lang="cs-CZ" sz="2400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levé a pravé tlačítko myši?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nazývá základní složka jakékoli paměti? </a:t>
            </a:r>
            <a:r>
              <a:rPr lang="cs-CZ" sz="2400" dirty="0">
                <a:solidFill>
                  <a:srgbClr val="0070C0"/>
                </a:solidFill>
              </a:rPr>
              <a:t>(není podsložkou)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Natrénuj procházení datovou strukturou, tvorbu složek a „podsložek“, jejich přejmenování a mazání.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>
                <a:solidFill>
                  <a:srgbClr val="0070C0"/>
                </a:solidFill>
              </a:rPr>
              <a:t>Z</a:t>
            </a:r>
            <a:r>
              <a:rPr lang="cs-CZ" sz="2400" dirty="0" smtClean="0">
                <a:solidFill>
                  <a:srgbClr val="0070C0"/>
                </a:solidFill>
              </a:rPr>
              <a:t>apiš do „adresního řádku“, úplnou adresu vybraného souboru dle příkladu (grafické schéma):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5729863"/>
              </p:ext>
            </p:extLst>
          </p:nvPr>
        </p:nvGraphicFramePr>
        <p:xfrm>
          <a:off x="3275856" y="5301208"/>
          <a:ext cx="56886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47525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Adresa:</a:t>
                      </a:r>
                      <a:endParaRPr lang="cs-CZ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4653136"/>
            <a:ext cx="100012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2860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bestpage.cz/gif/gif1.html</a:t>
            </a:r>
            <a:endParaRPr lang="cs-CZ" sz="1400" dirty="0" smtClean="0"/>
          </a:p>
          <a:p>
            <a:pPr marL="722313" indent="-366713"/>
            <a:r>
              <a:rPr lang="cs-CZ" sz="1400">
                <a:hlinkClick r:id="rId7"/>
              </a:rPr>
              <a:t>http://</a:t>
            </a:r>
            <a:r>
              <a:rPr lang="cs-CZ" sz="1400" smtClean="0">
                <a:hlinkClick r:id="rId7"/>
              </a:rPr>
              <a:t>bestpage.cz/gif/gif10.html</a:t>
            </a:r>
            <a:endParaRPr lang="cs-CZ" sz="1400" smtClean="0"/>
          </a:p>
          <a:p>
            <a:pPr marL="722313" indent="-366713"/>
            <a:r>
              <a:rPr lang="cs-CZ" sz="140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bestpage.cz/gif/gif4.html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www.microsoft.com/cs-cz/default.aspx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www.ri-okna.cz/plastova-okna-a-dvere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6940</TotalTime>
  <Words>1549</Words>
  <Application>Microsoft Office PowerPoint</Application>
  <PresentationFormat>Předvádění na obrazovce (4:3)</PresentationFormat>
  <Paragraphs>238</Paragraphs>
  <Slides>18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STŘEDNÍ ŠKOLA STAVEBNÍ A TECHNICKÁ Ústí nad Labem, Čelakovského 5, příspěvková organizace Páteřní škola Ústeckého kraje</vt:lpstr>
      <vt:lpstr>Windows – Tento počítač,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– správa dat, složky</vt:lpstr>
      <vt:lpstr>Windows - okna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394</cp:revision>
  <dcterms:created xsi:type="dcterms:W3CDTF">2010-11-01T23:40:31Z</dcterms:created>
  <dcterms:modified xsi:type="dcterms:W3CDTF">2014-02-11T07:29:12Z</dcterms:modified>
</cp:coreProperties>
</file>