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75" r:id="rId3"/>
    <p:sldId id="341" r:id="rId4"/>
    <p:sldId id="340" r:id="rId5"/>
    <p:sldId id="342" r:id="rId6"/>
    <p:sldId id="344" r:id="rId7"/>
    <p:sldId id="343" r:id="rId8"/>
    <p:sldId id="345" r:id="rId9"/>
    <p:sldId id="346" r:id="rId10"/>
    <p:sldId id="347" r:id="rId11"/>
    <p:sldId id="348" r:id="rId12"/>
    <p:sldId id="349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  <a:srgbClr val="FFFF99"/>
    <a:srgbClr val="660066"/>
    <a:srgbClr val="FFCCFF"/>
    <a:srgbClr val="FF9966"/>
    <a:srgbClr val="FFFFCC"/>
    <a:srgbClr val="CCFFCC"/>
    <a:srgbClr val="0000CC"/>
    <a:srgbClr val="0066CC"/>
    <a:srgbClr val="0066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4" name="click.wav"/>
          </p:stSnd>
        </p:sndAc>
      </p:transition>
    </mc:Choice>
    <mc:Fallback>
      <p:transition spd="slow">
        <p:fade/>
        <p:sndAc>
          <p:stSnd>
            <p:snd r:embed="rId13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gif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gif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gif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4.gif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gif"/><Relationship Id="rId3" Type="http://schemas.openxmlformats.org/officeDocument/2006/relationships/audio" Target="../media/audio1.wav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gif"/><Relationship Id="rId4" Type="http://schemas.openxmlformats.org/officeDocument/2006/relationships/image" Target="../media/image3.png"/><Relationship Id="rId9" Type="http://schemas.openxmlformats.org/officeDocument/2006/relationships/audio" Target="../media/audio11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audio" Target="../media/audio1.wav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4.gif"/><Relationship Id="rId4" Type="http://schemas.openxmlformats.org/officeDocument/2006/relationships/image" Target="../media/image3.png"/><Relationship Id="rId9" Type="http://schemas.openxmlformats.org/officeDocument/2006/relationships/audio" Target="../media/audio11.wav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audio" Target="../media/audio1.wav"/><Relationship Id="rId7" Type="http://schemas.openxmlformats.org/officeDocument/2006/relationships/image" Target="../media/image8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4.gif"/><Relationship Id="rId4" Type="http://schemas.openxmlformats.org/officeDocument/2006/relationships/image" Target="../media/image3.png"/><Relationship Id="rId9" Type="http://schemas.openxmlformats.org/officeDocument/2006/relationships/audio" Target="../media/audio11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audio" Target="../media/audio1.wav"/><Relationship Id="rId7" Type="http://schemas.openxmlformats.org/officeDocument/2006/relationships/image" Target="../media/image8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4.gif"/><Relationship Id="rId4" Type="http://schemas.openxmlformats.org/officeDocument/2006/relationships/image" Target="../media/image3.png"/><Relationship Id="rId9" Type="http://schemas.openxmlformats.org/officeDocument/2006/relationships/audio" Target="../media/audio11.wav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image" Target="../media/image8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4.gif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image" Target="../media/image8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4.gif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gif"/><Relationship Id="rId3" Type="http://schemas.openxmlformats.org/officeDocument/2006/relationships/audio" Target="../media/audio1.wav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gif"/><Relationship Id="rId5" Type="http://schemas.openxmlformats.org/officeDocument/2006/relationships/image" Target="../media/image7.png"/><Relationship Id="rId4" Type="http://schemas.openxmlformats.org/officeDocument/2006/relationships/image" Target="../media/image3.png"/><Relationship Id="rId9" Type="http://schemas.openxmlformats.org/officeDocument/2006/relationships/audio" Target="../media/audio11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image" Target="../media/image17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emf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icrosoft.com/cs-cz/default.aspx" TargetMode="External"/><Relationship Id="rId13" Type="http://schemas.openxmlformats.org/officeDocument/2006/relationships/audio" Target="../media/audio11.wav"/><Relationship Id="rId3" Type="http://schemas.openxmlformats.org/officeDocument/2006/relationships/image" Target="../media/image1.png"/><Relationship Id="rId7" Type="http://schemas.openxmlformats.org/officeDocument/2006/relationships/hyperlink" Target="http://www.zbozi.cz/vyrobek/pokladna-370x280x90mm-209/" TargetMode="External"/><Relationship Id="rId12" Type="http://schemas.openxmlformats.org/officeDocument/2006/relationships/hyperlink" Target="http://office.microsoft.com/cs-cz/images/MC900442026.aspx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technobank.cz/dilensky-nabytek/skrine-policove-7600/" TargetMode="External"/><Relationship Id="rId11" Type="http://schemas.openxmlformats.org/officeDocument/2006/relationships/image" Target="../media/image18.gif"/><Relationship Id="rId5" Type="http://schemas.openxmlformats.org/officeDocument/2006/relationships/hyperlink" Target="http://windows.microsoft.com/cs-cz/windows/home" TargetMode="External"/><Relationship Id="rId10" Type="http://schemas.openxmlformats.org/officeDocument/2006/relationships/hyperlink" Target="http://www.ri-okna.cz/plastova-okna-a-dvere" TargetMode="External"/><Relationship Id="rId4" Type="http://schemas.openxmlformats.org/officeDocument/2006/relationships/image" Target="../media/image2.jpeg"/><Relationship Id="rId9" Type="http://schemas.openxmlformats.org/officeDocument/2006/relationships/hyperlink" Target="http://www.rajsmichu.cz/detail.php?t=5&amp;cPath=5_223&amp;sort=nejnovejsi&amp;id=5581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512811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Programové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vybavení počítačů, operační systém , Windows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počítač, průzkumník, složky, soubory, název souboru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Windows – práce se soubory 1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VY_32_INOVACE_32_645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Opakování - SOUBOR: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9036496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Ucelená funkční data jsou </a:t>
            </a:r>
            <a:r>
              <a:rPr lang="cs-CZ" sz="2400" b="1" u="sng" dirty="0" smtClean="0">
                <a:solidFill>
                  <a:srgbClr val="0000CC"/>
                </a:solidFill>
                <a:cs typeface="Arial" pitchFamily="34" charset="0"/>
              </a:rPr>
              <a:t>Soubory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.</a:t>
            </a:r>
          </a:p>
          <a:p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Soubory jsou trojího typu:</a:t>
            </a:r>
          </a:p>
          <a:p>
            <a:pPr marL="536575" indent="-342900">
              <a:buFont typeface="Arial" panose="020B0604020202020204" pitchFamily="34" charset="0"/>
              <a:buChar char="•"/>
              <a:tabLst>
                <a:tab pos="539750" algn="l"/>
              </a:tabLst>
            </a:pPr>
            <a:r>
              <a:rPr lang="cs-CZ" sz="2400" b="1" dirty="0">
                <a:solidFill>
                  <a:srgbClr val="C00000"/>
                </a:solidFill>
                <a:cs typeface="Arial" pitchFamily="34" charset="0"/>
              </a:rPr>
              <a:t>	</a:t>
            </a:r>
            <a:r>
              <a:rPr lang="cs-CZ" sz="2400" b="1" dirty="0" smtClean="0">
                <a:solidFill>
                  <a:srgbClr val="C00000"/>
                </a:solidFill>
                <a:cs typeface="Arial" pitchFamily="34" charset="0"/>
              </a:rPr>
              <a:t>programy </a:t>
            </a: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(pracují s uživatelskými daty)</a:t>
            </a:r>
          </a:p>
          <a:p>
            <a:pPr marL="536575" indent="-342900">
              <a:buFont typeface="Arial" panose="020B0604020202020204" pitchFamily="34" charset="0"/>
              <a:buChar char="•"/>
              <a:tabLst>
                <a:tab pos="539750" algn="l"/>
              </a:tabLst>
            </a:pPr>
            <a:r>
              <a:rPr lang="cs-CZ" sz="2400" b="1" dirty="0">
                <a:solidFill>
                  <a:srgbClr val="C00000"/>
                </a:solidFill>
                <a:cs typeface="Arial" pitchFamily="34" charset="0"/>
              </a:rPr>
              <a:t>	</a:t>
            </a:r>
            <a:r>
              <a:rPr lang="cs-CZ" sz="2400" b="1" dirty="0" smtClean="0">
                <a:solidFill>
                  <a:srgbClr val="C00000"/>
                </a:solidFill>
                <a:cs typeface="Arial" pitchFamily="34" charset="0"/>
              </a:rPr>
              <a:t>data </a:t>
            </a: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(texty, obrázky, zvuky, videa, …)</a:t>
            </a:r>
          </a:p>
          <a:p>
            <a:pPr marL="536575" indent="-342900">
              <a:buFont typeface="Arial" panose="020B0604020202020204" pitchFamily="34" charset="0"/>
              <a:buChar char="•"/>
              <a:tabLst>
                <a:tab pos="539750" algn="l"/>
              </a:tabLst>
            </a:pPr>
            <a:r>
              <a:rPr lang="cs-CZ" sz="2400" b="1" dirty="0">
                <a:solidFill>
                  <a:srgbClr val="C00000"/>
                </a:solidFill>
                <a:cs typeface="Arial" pitchFamily="34" charset="0"/>
              </a:rPr>
              <a:t>	</a:t>
            </a:r>
            <a:r>
              <a:rPr lang="cs-CZ" sz="2400" b="1" dirty="0" smtClean="0">
                <a:solidFill>
                  <a:srgbClr val="C00000"/>
                </a:solidFill>
                <a:cs typeface="Arial" pitchFamily="34" charset="0"/>
              </a:rPr>
              <a:t>pracovní </a:t>
            </a: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- pomocné, systémové, dočasné, …</a:t>
            </a:r>
          </a:p>
          <a:p>
            <a:endParaRPr lang="cs-CZ" sz="1200" dirty="0" smtClean="0">
              <a:solidFill>
                <a:srgbClr val="002060"/>
              </a:solidFill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Soubory mají </a:t>
            </a:r>
            <a:r>
              <a:rPr lang="cs-CZ" sz="2400" b="1" dirty="0" smtClean="0">
                <a:solidFill>
                  <a:srgbClr val="002060"/>
                </a:solidFill>
                <a:cs typeface="Arial" pitchFamily="34" charset="0"/>
              </a:rPr>
              <a:t>název = </a:t>
            </a:r>
            <a:r>
              <a:rPr lang="cs-CZ" sz="2400" b="1" dirty="0" err="1" smtClean="0">
                <a:solidFill>
                  <a:srgbClr val="002060"/>
                </a:solidFill>
                <a:cs typeface="Arial" pitchFamily="34" charset="0"/>
              </a:rPr>
              <a:t>jméno.příjmení</a:t>
            </a:r>
            <a:r>
              <a:rPr lang="cs-CZ" sz="2400" b="1" dirty="0" smtClean="0">
                <a:solidFill>
                  <a:srgbClr val="002060"/>
                </a:solidFill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(typ)</a:t>
            </a:r>
          </a:p>
          <a:p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Soubory jsou ukládány do </a:t>
            </a:r>
            <a:r>
              <a:rPr lang="cs-CZ" sz="2400" b="1" dirty="0" smtClean="0">
                <a:solidFill>
                  <a:srgbClr val="002060"/>
                </a:solidFill>
                <a:cs typeface="Arial" pitchFamily="34" charset="0"/>
              </a:rPr>
              <a:t>adresářové</a:t>
            </a: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 logické </a:t>
            </a:r>
            <a:r>
              <a:rPr lang="cs-CZ" sz="2400" b="1" dirty="0" smtClean="0">
                <a:solidFill>
                  <a:srgbClr val="002060"/>
                </a:solidFill>
                <a:cs typeface="Arial" pitchFamily="34" charset="0"/>
              </a:rPr>
              <a:t>struktury</a:t>
            </a: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, do tzv. </a:t>
            </a:r>
            <a:r>
              <a:rPr lang="cs-CZ" sz="2400" b="1" dirty="0" smtClean="0">
                <a:solidFill>
                  <a:srgbClr val="002060"/>
                </a:solidFill>
                <a:cs typeface="Arial" pitchFamily="34" charset="0"/>
              </a:rPr>
              <a:t>Složek</a:t>
            </a:r>
          </a:p>
          <a:p>
            <a:endParaRPr lang="cs-CZ" sz="2400" dirty="0" smtClean="0">
              <a:solidFill>
                <a:srgbClr val="0000CC"/>
              </a:solidFill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Prohlédněte si datovou strukturu vašeho počítače a určete složky a </a:t>
            </a:r>
            <a:r>
              <a:rPr lang="cs-CZ" sz="2000" dirty="0" smtClean="0">
                <a:solidFill>
                  <a:srgbClr val="00B050"/>
                </a:solidFill>
              </a:rPr>
              <a:t>soubory, </a:t>
            </a:r>
            <a:r>
              <a:rPr lang="cs-CZ" sz="2000" dirty="0" smtClean="0">
                <a:solidFill>
                  <a:srgbClr val="00B050"/>
                </a:solidFill>
              </a:rPr>
              <a:t>které poznáte podle typu – kontrolujte i ikony.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5301208"/>
            <a:ext cx="847725" cy="82867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7504" y="3977769"/>
            <a:ext cx="45365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cs-CZ" sz="2000" dirty="0" smtClean="0"/>
              <a:t>Názvy složek a souborů mohou </a:t>
            </a:r>
            <a:r>
              <a:rPr lang="cs-CZ" sz="2000" dirty="0"/>
              <a:t>obsahovat až 256 znaků, </a:t>
            </a:r>
            <a:endParaRPr lang="cs-CZ" sz="2000" dirty="0" smtClean="0"/>
          </a:p>
          <a:p>
            <a:pPr fontAlgn="t"/>
            <a:r>
              <a:rPr lang="cs-CZ" sz="2000" dirty="0" smtClean="0"/>
              <a:t>nesmí se používat rezervované </a:t>
            </a:r>
            <a:r>
              <a:rPr lang="cs-CZ" sz="2000" dirty="0"/>
              <a:t>znaky: </a:t>
            </a:r>
            <a:br>
              <a:rPr lang="cs-CZ" sz="2000" dirty="0"/>
            </a:br>
            <a:r>
              <a:rPr lang="cs-CZ" sz="2000" b="1" dirty="0" smtClean="0">
                <a:solidFill>
                  <a:srgbClr val="7030A0"/>
                </a:solidFill>
              </a:rPr>
              <a:t>&lt; </a:t>
            </a:r>
            <a:r>
              <a:rPr lang="cs-CZ" sz="2000" b="1" dirty="0">
                <a:solidFill>
                  <a:srgbClr val="7030A0"/>
                </a:solidFill>
              </a:rPr>
              <a:t>&gt; * : \ / ? </a:t>
            </a:r>
            <a:r>
              <a:rPr lang="cs-CZ" sz="2000" b="1" dirty="0" smtClean="0">
                <a:solidFill>
                  <a:srgbClr val="7030A0"/>
                </a:solidFill>
              </a:rPr>
              <a:t>|</a:t>
            </a:r>
            <a:endParaRPr lang="cs-CZ" sz="2000" dirty="0">
              <a:solidFill>
                <a:srgbClr val="7030A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8224" y="1052736"/>
            <a:ext cx="2555776" cy="238304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461" b="10628"/>
          <a:stretch/>
        </p:blipFill>
        <p:spPr>
          <a:xfrm>
            <a:off x="5156429" y="3998299"/>
            <a:ext cx="3159987" cy="2239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37845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8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Se soubory provádíme základní operace: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90364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otevíráme je v daném programu </a:t>
            </a:r>
          </a:p>
          <a:p>
            <a:pPr lvl="1"/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= spouštíme </a:t>
            </a: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(podle asociace s příponou, nebo volíme program sami)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vytváříme je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upravujeme (editace)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přejmenováváme</a:t>
            </a:r>
          </a:p>
          <a:p>
            <a:pPr marL="342900" indent="-342900">
              <a:buFontTx/>
              <a:buChar char="-"/>
            </a:pP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kopírujeme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přesouváme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ukládáme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tiskneme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posíláme po síti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mažeme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…</a:t>
            </a:r>
            <a:endParaRPr lang="cs-CZ" sz="2400" dirty="0" smtClean="0">
              <a:solidFill>
                <a:srgbClr val="C00000"/>
              </a:solidFill>
              <a:cs typeface="Arial" pitchFamily="34" charset="0"/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350" b="10587"/>
          <a:stretch/>
        </p:blipFill>
        <p:spPr>
          <a:xfrm>
            <a:off x="3275856" y="1916832"/>
            <a:ext cx="5620931" cy="3989995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Vysvětlení asociace typu </a:t>
            </a:r>
            <a:r>
              <a:rPr lang="cs-CZ" sz="2000" dirty="0" smtClean="0">
                <a:solidFill>
                  <a:srgbClr val="00B050"/>
                </a:solidFill>
              </a:rPr>
              <a:t>souboru </a:t>
            </a:r>
            <a:r>
              <a:rPr lang="cs-CZ" sz="2000" dirty="0" smtClean="0">
                <a:solidFill>
                  <a:srgbClr val="00B050"/>
                </a:solidFill>
              </a:rPr>
              <a:t>a volba programu pro otevření.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5373216"/>
            <a:ext cx="847725" cy="828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806898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Otevření souboru 1: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9036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Otevření nebo spuštění </a:t>
            </a:r>
            <a:r>
              <a:rPr lang="pl-PL" sz="2400" dirty="0">
                <a:solidFill>
                  <a:srgbClr val="0000CC"/>
                </a:solidFill>
                <a:cs typeface="Arial" pitchFamily="34" charset="0"/>
              </a:rPr>
              <a:t>podle typu – asociace s </a:t>
            </a: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programem</a:t>
            </a:r>
            <a:endParaRPr lang="pl-PL" sz="2400" dirty="0">
              <a:solidFill>
                <a:srgbClr val="0000CC"/>
              </a:solidFill>
              <a:cs typeface="Arial" pitchFamily="34" charset="0"/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0587"/>
          <a:stretch/>
        </p:blipFill>
        <p:spPr>
          <a:xfrm>
            <a:off x="2267744" y="1556791"/>
            <a:ext cx="6199239" cy="468052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5373216"/>
            <a:ext cx="847725" cy="828675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Vysvětlení asociace typu </a:t>
            </a:r>
            <a:r>
              <a:rPr lang="cs-CZ" sz="2000" dirty="0" smtClean="0">
                <a:solidFill>
                  <a:srgbClr val="00B050"/>
                </a:solidFill>
              </a:rPr>
              <a:t>souboru </a:t>
            </a:r>
            <a:r>
              <a:rPr lang="cs-CZ" sz="2000" dirty="0" smtClean="0">
                <a:solidFill>
                  <a:srgbClr val="00B050"/>
                </a:solidFill>
              </a:rPr>
              <a:t>a volba programu pro otevření.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7504" y="1772816"/>
            <a:ext cx="22322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b="1" dirty="0" smtClean="0">
                <a:solidFill>
                  <a:srgbClr val="C00000"/>
                </a:solidFill>
                <a:cs typeface="Arial" pitchFamily="34" charset="0"/>
              </a:rPr>
              <a:t>Grafické</a:t>
            </a:r>
            <a:r>
              <a:rPr lang="pl-PL" sz="2400" dirty="0" smtClean="0">
                <a:solidFill>
                  <a:srgbClr val="C00000"/>
                </a:solidFill>
                <a:cs typeface="Arial" pitchFamily="34" charset="0"/>
              </a:rPr>
              <a:t>:</a:t>
            </a:r>
          </a:p>
          <a:p>
            <a:r>
              <a:rPr lang="pl-PL" sz="2400" dirty="0" smtClean="0">
                <a:solidFill>
                  <a:srgbClr val="C00000"/>
                </a:solidFill>
                <a:cs typeface="Arial" pitchFamily="34" charset="0"/>
              </a:rPr>
              <a:t>Poklepání (dvojklik) myší na vybraném souboru.</a:t>
            </a:r>
            <a:endParaRPr lang="pl-PL" sz="2400" dirty="0">
              <a:solidFill>
                <a:srgbClr val="C00000"/>
              </a:solidFill>
              <a:cs typeface="Arial" pitchFamily="34" charset="0"/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1475656" y="3140968"/>
            <a:ext cx="6336704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3140968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43477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8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Otevření souboru 2: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5373216"/>
            <a:ext cx="847725" cy="828675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107504" y="1772816"/>
            <a:ext cx="25922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b="1" dirty="0" smtClean="0">
                <a:solidFill>
                  <a:srgbClr val="C00000"/>
                </a:solidFill>
                <a:cs typeface="Arial" pitchFamily="34" charset="0"/>
              </a:rPr>
              <a:t>Nabídkou</a:t>
            </a:r>
            <a:r>
              <a:rPr lang="pl-PL" sz="2400" dirty="0" smtClean="0">
                <a:solidFill>
                  <a:srgbClr val="C00000"/>
                </a:solidFill>
                <a:cs typeface="Arial" pitchFamily="34" charset="0"/>
              </a:rPr>
              <a:t>:</a:t>
            </a:r>
          </a:p>
          <a:p>
            <a:r>
              <a:rPr lang="pl-PL" sz="2400" dirty="0" smtClean="0">
                <a:solidFill>
                  <a:srgbClr val="C00000"/>
                </a:solidFill>
                <a:cs typeface="Arial" pitchFamily="34" charset="0"/>
              </a:rPr>
              <a:t>Kliknutí pravé myši na vybraný soubor = menu a výběr z nabídky </a:t>
            </a:r>
            <a:r>
              <a:rPr lang="pl-PL" sz="2400" b="1" dirty="0" smtClean="0">
                <a:solidFill>
                  <a:srgbClr val="C00000"/>
                </a:solidFill>
                <a:cs typeface="Arial" pitchFamily="34" charset="0"/>
              </a:rPr>
              <a:t>Otevřít</a:t>
            </a:r>
            <a:r>
              <a:rPr lang="pl-PL" sz="2400" dirty="0" smtClean="0">
                <a:solidFill>
                  <a:srgbClr val="C00000"/>
                </a:solidFill>
                <a:cs typeface="Arial" pitchFamily="34" charset="0"/>
              </a:rPr>
              <a:t>.</a:t>
            </a:r>
            <a:endParaRPr lang="pl-PL" sz="2400" dirty="0">
              <a:solidFill>
                <a:srgbClr val="C00000"/>
              </a:solidFill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7828" b="8965"/>
          <a:stretch/>
        </p:blipFill>
        <p:spPr>
          <a:xfrm>
            <a:off x="2843808" y="1556792"/>
            <a:ext cx="5688632" cy="4713742"/>
          </a:xfrm>
          <a:prstGeom prst="rect">
            <a:avLst/>
          </a:prstGeom>
        </p:spPr>
      </p:pic>
      <p:cxnSp>
        <p:nvCxnSpPr>
          <p:cNvPr id="24" name="Přímá spojnice se šipkou 23"/>
          <p:cNvCxnSpPr/>
          <p:nvPr/>
        </p:nvCxnSpPr>
        <p:spPr>
          <a:xfrm flipV="1">
            <a:off x="2339752" y="3068960"/>
            <a:ext cx="5256584" cy="3600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996952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Vysvětlení asociace typu souboru v návaznosti na </a:t>
            </a:r>
            <a:r>
              <a:rPr lang="cs-CZ" sz="2000" dirty="0" smtClean="0">
                <a:solidFill>
                  <a:srgbClr val="00B050"/>
                </a:solidFill>
              </a:rPr>
              <a:t>ikony </a:t>
            </a:r>
            <a:r>
              <a:rPr lang="cs-CZ" sz="2000" dirty="0" smtClean="0">
                <a:solidFill>
                  <a:srgbClr val="00B050"/>
                </a:solidFill>
              </a:rPr>
              <a:t>programů.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07504" y="1124744"/>
            <a:ext cx="9036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Otevření</a:t>
            </a: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 nebo spuštění </a:t>
            </a:r>
            <a:r>
              <a:rPr lang="pl-PL" sz="2400" dirty="0">
                <a:solidFill>
                  <a:srgbClr val="0000CC"/>
                </a:solidFill>
                <a:cs typeface="Arial" pitchFamily="34" charset="0"/>
              </a:rPr>
              <a:t>podle typu – asociace s </a:t>
            </a: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programem</a:t>
            </a:r>
            <a:endParaRPr lang="pl-PL" sz="2400" dirty="0">
              <a:solidFill>
                <a:srgbClr val="0000CC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96327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8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Otevření souboru 3: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9036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Výběr programu pro otevření (spuštění) souboru</a:t>
            </a:r>
            <a:endParaRPr lang="pl-PL" sz="2400" dirty="0">
              <a:solidFill>
                <a:srgbClr val="0000CC"/>
              </a:solidFill>
              <a:cs typeface="Arial" pitchFamily="34" charset="0"/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107504" y="1772816"/>
            <a:ext cx="27363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 smtClean="0">
                <a:solidFill>
                  <a:srgbClr val="C00000"/>
                </a:solidFill>
                <a:cs typeface="Arial" pitchFamily="34" charset="0"/>
              </a:rPr>
              <a:t>Kliknutí pravé myši na vybraný soubor = </a:t>
            </a:r>
            <a:r>
              <a:rPr lang="pl-PL" sz="2400" b="1" dirty="0" smtClean="0">
                <a:solidFill>
                  <a:srgbClr val="C00000"/>
                </a:solidFill>
                <a:cs typeface="Arial" pitchFamily="34" charset="0"/>
              </a:rPr>
              <a:t>menu</a:t>
            </a:r>
            <a:r>
              <a:rPr lang="pl-PL" sz="2400" dirty="0" smtClean="0">
                <a:solidFill>
                  <a:srgbClr val="C00000"/>
                </a:solidFill>
                <a:cs typeface="Arial" pitchFamily="34" charset="0"/>
              </a:rPr>
              <a:t> a výběr nabídky</a:t>
            </a:r>
          </a:p>
          <a:p>
            <a:r>
              <a:rPr lang="pl-PL" sz="2400" b="1" dirty="0" smtClean="0">
                <a:solidFill>
                  <a:srgbClr val="C00000"/>
                </a:solidFill>
                <a:cs typeface="Arial" pitchFamily="34" charset="0"/>
              </a:rPr>
              <a:t>Otevřít v programu</a:t>
            </a:r>
            <a:r>
              <a:rPr lang="pl-PL" sz="2400" dirty="0" smtClean="0">
                <a:solidFill>
                  <a:srgbClr val="C00000"/>
                </a:solidFill>
                <a:cs typeface="Arial" pitchFamily="34" charset="0"/>
              </a:rPr>
              <a:t>.</a:t>
            </a:r>
            <a:endParaRPr lang="pl-PL" sz="2400" dirty="0">
              <a:solidFill>
                <a:srgbClr val="C00000"/>
              </a:solidFill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7828" b="8965"/>
          <a:stretch/>
        </p:blipFill>
        <p:spPr>
          <a:xfrm>
            <a:off x="2915816" y="1556792"/>
            <a:ext cx="5688632" cy="4713742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149080"/>
            <a:ext cx="2095500" cy="77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4" name="Přímá spojnice se šipkou 23"/>
          <p:cNvCxnSpPr/>
          <p:nvPr/>
        </p:nvCxnSpPr>
        <p:spPr>
          <a:xfrm>
            <a:off x="2051720" y="3645024"/>
            <a:ext cx="5544616" cy="57606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376" y="2708920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4221088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18646" y="3861048"/>
            <a:ext cx="311319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5100" indent="-165100" fontAlgn="t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Šablona základní nabídky</a:t>
            </a:r>
          </a:p>
          <a:p>
            <a:pPr marL="165100" indent="-165100" fontAlgn="t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ýběr ze všech programů, s volbou změny asociace</a:t>
            </a:r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5373216"/>
            <a:ext cx="847725" cy="828675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Vysvětlení  a procvičení volby programu.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2123728" y="4653136"/>
            <a:ext cx="3312368" cy="2160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17707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9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42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3.88889E-6 -4.81481E-6 L 0.0158 0.21968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" y="10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35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2.5E-6 -0.00092 L -0.11805 0.00857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03" y="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500"/>
                            </p:stCondLst>
                            <p:childTnLst>
                              <p:par>
                                <p:cTn id="35" presetID="22" presetClass="path" presetSubtype="0" repeatCount="300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0.11806 0.00856 C -0.11024 0.00856 -0.1033 0.01736 -0.1033 0.02847 C -0.1033 0.04143 -0.11076 0.0463 -0.11528 0.04815 L -0.12083 0.05023 C -0.12535 0.05208 -0.13229 0.05718 -0.13229 0.07176 C -0.13229 0.08125 -0.12604 0.09259 -0.11806 0.09259 C -0.11024 0.09259 -0.1033 0.08125 -0.1033 0.07176 C -0.1033 0.05718 -0.11076 0.05208 -0.11528 0.05023 L -0.12083 0.04815 C -0.12535 0.0463 -0.13229 0.04143 -0.13229 0.02847 C -0.13229 0.01736 -0.12604 0.00856 -0.11806 0.00856 Z " pathEditMode="relative" rAng="0" ptsTypes="ffFffffFfff"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4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500"/>
                            </p:stCondLst>
                            <p:childTnLst>
                              <p:par>
                                <p:cTn id="3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6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Otevření souboru 4: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9036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Výběr programu pro otevření (spuštění) souboru</a:t>
            </a:r>
            <a:endParaRPr lang="pl-PL" sz="2400" dirty="0">
              <a:solidFill>
                <a:srgbClr val="0000CC"/>
              </a:solidFill>
              <a:cs typeface="Arial" pitchFamily="34" charset="0"/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5373216"/>
            <a:ext cx="847725" cy="828675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107504" y="1772816"/>
            <a:ext cx="27363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b="1" dirty="0" smtClean="0">
                <a:solidFill>
                  <a:srgbClr val="C00000"/>
                </a:solidFill>
                <a:cs typeface="Arial" pitchFamily="34" charset="0"/>
              </a:rPr>
              <a:t>Nalezení</a:t>
            </a:r>
            <a:r>
              <a:rPr lang="pl-PL" sz="2400" dirty="0" smtClean="0">
                <a:solidFill>
                  <a:srgbClr val="C00000"/>
                </a:solidFill>
                <a:cs typeface="Arial" pitchFamily="34" charset="0"/>
              </a:rPr>
              <a:t> požadovaného programu pro otevření souboru.</a:t>
            </a:r>
          </a:p>
        </p:txBody>
      </p:sp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16416" y="4221088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Vysvětlení možné změny asociace typu souboru volby programu pro otevření souboru = nemusí se soubor otevřít vždy shodným programem.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1700808"/>
            <a:ext cx="5514975" cy="4552950"/>
          </a:xfrm>
          <a:prstGeom prst="rect">
            <a:avLst/>
          </a:prstGeom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8500" y="980728"/>
            <a:ext cx="2095500" cy="77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4" name="Přímá spojnice se šipkou 23"/>
          <p:cNvCxnSpPr/>
          <p:nvPr/>
        </p:nvCxnSpPr>
        <p:spPr>
          <a:xfrm flipH="1">
            <a:off x="3995936" y="1628800"/>
            <a:ext cx="3240360" cy="2160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8646" y="3861048"/>
            <a:ext cx="27531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5100" indent="-165100" fontAlgn="t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Volba přiřazení asociace souboru k programu podle typu (přípona souboru)</a:t>
            </a:r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2195736" y="4941168"/>
            <a:ext cx="576064" cy="3600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44924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9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Přejmenování souboru: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5373216"/>
            <a:ext cx="847725" cy="828675"/>
          </a:xfrm>
          <a:prstGeom prst="rect">
            <a:avLst/>
          </a:prstGeom>
        </p:spPr>
      </p:pic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16416" y="4221088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7284" b="4853"/>
          <a:stretch/>
        </p:blipFill>
        <p:spPr>
          <a:xfrm>
            <a:off x="2699792" y="1052737"/>
            <a:ext cx="6048672" cy="520401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5496" y="1124744"/>
            <a:ext cx="28803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9400" indent="-279400">
              <a:buAutoNum type="arabicPeriod"/>
            </a:pPr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klik myší </a:t>
            </a: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do části ikony s názvem a pak </a:t>
            </a:r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ještě jedno kliknutí </a:t>
            </a: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(pozor na dvojklik), název se barevně vyznačí a lze jej přímo měnit (psát nový)</a:t>
            </a:r>
          </a:p>
          <a:p>
            <a:pPr marL="279400" indent="-279400">
              <a:buAutoNum type="arabicPeriod"/>
            </a:pPr>
            <a:endParaRPr lang="pl-PL" sz="2400" dirty="0" smtClean="0">
              <a:solidFill>
                <a:srgbClr val="0000CC"/>
              </a:solidFill>
              <a:cs typeface="Arial" pitchFamily="34" charset="0"/>
            </a:endParaRPr>
          </a:p>
          <a:p>
            <a:pPr marL="279400" indent="-279400">
              <a:buAutoNum type="arabicPeriod"/>
            </a:pPr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volba menu</a:t>
            </a: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, </a:t>
            </a:r>
          </a:p>
          <a:p>
            <a:pPr marL="268288" lvl="1"/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pravá myš – menu volba </a:t>
            </a:r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Přejmenovat</a:t>
            </a:r>
            <a:endParaRPr lang="pl-PL" sz="2400" b="1" dirty="0">
              <a:solidFill>
                <a:srgbClr val="0000CC"/>
              </a:solidFill>
              <a:cs typeface="Arial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Nácvik přejmenování oběma možnostmi.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2051720" y="4725144"/>
            <a:ext cx="5544616" cy="136815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916832"/>
            <a:ext cx="936104" cy="1292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4" name="Přímá spojnice se šipkou 23"/>
          <p:cNvCxnSpPr/>
          <p:nvPr/>
        </p:nvCxnSpPr>
        <p:spPr>
          <a:xfrm flipV="1">
            <a:off x="1979712" y="2924944"/>
            <a:ext cx="5616624" cy="9361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3785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9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Vymazání souboru: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5373216"/>
            <a:ext cx="847725" cy="828675"/>
          </a:xfrm>
          <a:prstGeom prst="rect">
            <a:avLst/>
          </a:prstGeom>
        </p:spPr>
      </p:pic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16416" y="4221088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7284" b="4853"/>
          <a:stretch/>
        </p:blipFill>
        <p:spPr>
          <a:xfrm>
            <a:off x="2699792" y="1052737"/>
            <a:ext cx="6048672" cy="520401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07504" y="1124744"/>
            <a:ext cx="273630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9400" indent="-279400">
              <a:buAutoNum type="arabicPeriod"/>
            </a:pP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klávesou </a:t>
            </a:r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DELETE</a:t>
            </a: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, označit soubor a stisknout </a:t>
            </a:r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Delete</a:t>
            </a:r>
          </a:p>
          <a:p>
            <a:pPr marL="279400" indent="-279400">
              <a:buAutoNum type="arabicPeriod"/>
            </a:pPr>
            <a:endParaRPr lang="pl-PL" sz="2400" dirty="0">
              <a:solidFill>
                <a:srgbClr val="0000CC"/>
              </a:solidFill>
              <a:cs typeface="Arial" pitchFamily="34" charset="0"/>
            </a:endParaRPr>
          </a:p>
          <a:p>
            <a:pPr marL="279400" indent="-279400">
              <a:buAutoNum type="arabicPeriod"/>
            </a:pPr>
            <a:endParaRPr lang="pl-PL" sz="2400" dirty="0" smtClean="0">
              <a:solidFill>
                <a:srgbClr val="0000CC"/>
              </a:solidFill>
              <a:cs typeface="Arial" pitchFamily="34" charset="0"/>
            </a:endParaRPr>
          </a:p>
          <a:p>
            <a:pPr marL="279400" indent="-279400">
              <a:buAutoNum type="arabicPeriod"/>
            </a:pPr>
            <a:endParaRPr lang="pl-PL" sz="2400" dirty="0">
              <a:solidFill>
                <a:srgbClr val="0000CC"/>
              </a:solidFill>
              <a:cs typeface="Arial" pitchFamily="34" charset="0"/>
            </a:endParaRPr>
          </a:p>
          <a:p>
            <a:pPr marL="279400" indent="-279400">
              <a:buAutoNum type="arabicPeriod"/>
            </a:pPr>
            <a:endParaRPr lang="pl-PL" sz="2400" dirty="0" smtClean="0">
              <a:solidFill>
                <a:srgbClr val="0000CC"/>
              </a:solidFill>
              <a:cs typeface="Arial" pitchFamily="34" charset="0"/>
            </a:endParaRPr>
          </a:p>
          <a:p>
            <a:pPr marL="279400" indent="-279400">
              <a:buAutoNum type="arabicPeriod"/>
            </a:pP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graficky myší, </a:t>
            </a:r>
          </a:p>
          <a:p>
            <a:pPr marL="268288" lvl="1"/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pravá myš – </a:t>
            </a:r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menu</a:t>
            </a: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 volba </a:t>
            </a:r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Odstranit</a:t>
            </a:r>
            <a:endParaRPr lang="pl-PL" sz="2400" b="1" dirty="0">
              <a:solidFill>
                <a:srgbClr val="0000CC"/>
              </a:solidFill>
              <a:cs typeface="Arial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Vysvětlení významu Stavového řádku a důležitost jeho sledování.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2411760" y="4653136"/>
            <a:ext cx="5328592" cy="129614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20888"/>
            <a:ext cx="1323975" cy="89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4" name="Přímá spojnice se šipkou 23"/>
          <p:cNvCxnSpPr/>
          <p:nvPr/>
        </p:nvCxnSpPr>
        <p:spPr>
          <a:xfrm flipH="1">
            <a:off x="1115616" y="2204864"/>
            <a:ext cx="576064" cy="64807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8442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9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Tisk souboru: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5373216"/>
            <a:ext cx="847725" cy="828675"/>
          </a:xfrm>
          <a:prstGeom prst="rect">
            <a:avLst/>
          </a:prstGeom>
        </p:spPr>
      </p:pic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16416" y="4221088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7284" b="4853"/>
          <a:stretch/>
        </p:blipFill>
        <p:spPr>
          <a:xfrm>
            <a:off x="2699792" y="1052737"/>
            <a:ext cx="6048672" cy="520401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07504" y="1124744"/>
            <a:ext cx="27363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9400" indent="-279400">
              <a:buAutoNum type="arabicPeriod"/>
            </a:pP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tisk otevřeného souboru v programu a tam záložka:</a:t>
            </a:r>
          </a:p>
          <a:p>
            <a:pPr lvl="1"/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 Soubor - Tisk</a:t>
            </a:r>
          </a:p>
          <a:p>
            <a:pPr marL="279400" indent="-279400">
              <a:buAutoNum type="arabicPeriod"/>
            </a:pPr>
            <a:endParaRPr lang="pl-PL" sz="2400" dirty="0">
              <a:solidFill>
                <a:srgbClr val="0000CC"/>
              </a:solidFill>
              <a:cs typeface="Arial" pitchFamily="34" charset="0"/>
            </a:endParaRPr>
          </a:p>
          <a:p>
            <a:pPr marL="279400" indent="-279400">
              <a:buAutoNum type="arabicPeriod"/>
            </a:pP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graficky myší, </a:t>
            </a:r>
          </a:p>
          <a:p>
            <a:pPr marL="268288" lvl="1"/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pravá myš – </a:t>
            </a:r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menu</a:t>
            </a: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 volba </a:t>
            </a:r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Tisk</a:t>
            </a:r>
            <a:endParaRPr lang="pl-PL" sz="2400" b="1" dirty="0">
              <a:solidFill>
                <a:srgbClr val="0000CC"/>
              </a:solidFill>
              <a:cs typeface="Arial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Ukázka volby tisku a komunikace volby tiskového nastavení.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 flipV="1">
            <a:off x="1835696" y="3212976"/>
            <a:ext cx="5832648" cy="108012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33036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8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Odeslání souboru: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5373216"/>
            <a:ext cx="847725" cy="828675"/>
          </a:xfrm>
          <a:prstGeom prst="rect">
            <a:avLst/>
          </a:prstGeom>
        </p:spPr>
      </p:pic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16416" y="4221088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7284" b="4853"/>
          <a:stretch/>
        </p:blipFill>
        <p:spPr>
          <a:xfrm>
            <a:off x="2699792" y="1052737"/>
            <a:ext cx="6048672" cy="520401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07504" y="1246108"/>
            <a:ext cx="273630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9400" indent="-279400">
              <a:buAutoNum type="arabicPeriod"/>
            </a:pP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pravá myš – menu a volba </a:t>
            </a:r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Odeslat</a:t>
            </a:r>
          </a:p>
          <a:p>
            <a:pPr marL="279400" indent="-279400">
              <a:buAutoNum type="arabicPeriod"/>
            </a:pPr>
            <a:endParaRPr lang="pl-PL" sz="2400" b="1" dirty="0" smtClean="0">
              <a:solidFill>
                <a:srgbClr val="0000CC"/>
              </a:solidFill>
              <a:cs typeface="Arial" pitchFamily="34" charset="0"/>
            </a:endParaRPr>
          </a:p>
          <a:p>
            <a:pPr marL="279400" indent="-279400">
              <a:buAutoNum type="arabicPeriod"/>
            </a:pP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Příloha</a:t>
            </a:r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 k e-mailu</a:t>
            </a:r>
          </a:p>
          <a:p>
            <a:pPr marL="279400" indent="-279400">
              <a:buAutoNum type="arabicPeriod"/>
            </a:pPr>
            <a:endParaRPr lang="pl-PL" sz="2400" b="1" dirty="0" smtClean="0">
              <a:solidFill>
                <a:srgbClr val="0000CC"/>
              </a:solidFill>
              <a:cs typeface="Arial" pitchFamily="34" charset="0"/>
            </a:endParaRPr>
          </a:p>
          <a:p>
            <a:pPr marL="279400" indent="-279400">
              <a:buAutoNum type="arabicPeriod"/>
            </a:pP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 </a:t>
            </a:r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www </a:t>
            </a: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služba</a:t>
            </a:r>
          </a:p>
          <a:p>
            <a:pPr marL="279400" indent="-279400">
              <a:buAutoNum type="arabicPeriod"/>
            </a:pPr>
            <a:endParaRPr lang="pl-PL" sz="2400" dirty="0" smtClean="0">
              <a:solidFill>
                <a:srgbClr val="0000CC"/>
              </a:solidFill>
              <a:cs typeface="Arial" pitchFamily="34" charset="0"/>
            </a:endParaRPr>
          </a:p>
          <a:p>
            <a:pPr marL="279400" indent="-279400">
              <a:buAutoNum type="arabicPeriod"/>
            </a:pP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 ...</a:t>
            </a:r>
            <a:endParaRPr lang="pl-PL" sz="2400" dirty="0">
              <a:solidFill>
                <a:srgbClr val="0000CC"/>
              </a:solidFill>
              <a:cs typeface="Arial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Ukázka volby tisku a komunikace volby tiskového nastavení.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2483768" y="1916832"/>
            <a:ext cx="5256584" cy="316835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6496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8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Další práce se soubory: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16416" y="4221088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9" y="2420888"/>
            <a:ext cx="2736303" cy="127803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271"/>
          <a:stretch/>
        </p:blipFill>
        <p:spPr>
          <a:xfrm>
            <a:off x="4860032" y="2224382"/>
            <a:ext cx="4248473" cy="3436866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07504" y="1124744"/>
            <a:ext cx="63367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9400" indent="-279400">
              <a:buAutoNum type="arabicPeriod"/>
            </a:pP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výběr všech souborů</a:t>
            </a:r>
          </a:p>
          <a:p>
            <a:pPr marL="279400" indent="-279400">
              <a:buAutoNum type="arabicPeriod"/>
            </a:pP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výběr souborů v souvislém celku (od-do)</a:t>
            </a:r>
          </a:p>
          <a:p>
            <a:pPr marL="279400" indent="-279400">
              <a:buAutoNum type="arabicPeriod"/>
            </a:pP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výběr více souborů označením („napřeskáčku”)</a:t>
            </a:r>
          </a:p>
          <a:p>
            <a:pPr marL="279400" indent="-279400">
              <a:buAutoNum type="arabicPeriod"/>
            </a:pPr>
            <a:endParaRPr lang="pl-PL" sz="2400" dirty="0">
              <a:solidFill>
                <a:srgbClr val="0000CC"/>
              </a:solidFill>
              <a:cs typeface="Arial" pitchFamily="34" charset="0"/>
            </a:endParaRPr>
          </a:p>
          <a:p>
            <a:pPr marL="279400" indent="-279400">
              <a:buAutoNum type="arabicPeriod"/>
            </a:pP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kopírování</a:t>
            </a:r>
          </a:p>
          <a:p>
            <a:pPr marL="279400" indent="-279400">
              <a:buAutoNum type="arabicPeriod"/>
            </a:pP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přesun</a:t>
            </a:r>
          </a:p>
          <a:p>
            <a:pPr marL="279400" indent="-279400">
              <a:buAutoNum type="arabicPeriod"/>
            </a:pPr>
            <a:endParaRPr lang="pl-PL" sz="2400" dirty="0" smtClean="0">
              <a:solidFill>
                <a:srgbClr val="0000CC"/>
              </a:solidFill>
              <a:cs typeface="Arial" pitchFamily="34" charset="0"/>
            </a:endParaRPr>
          </a:p>
          <a:p>
            <a:pPr marL="279400" indent="-279400">
              <a:buAutoNum type="arabicPeriod"/>
            </a:pPr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další operace, navazující na</a:t>
            </a:r>
          </a:p>
          <a:p>
            <a:pPr lvl="1"/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dosavadní znalosti a dovednosti</a:t>
            </a:r>
            <a:endParaRPr lang="pl-PL" sz="2400" dirty="0">
              <a:solidFill>
                <a:srgbClr val="0000CC"/>
              </a:solidFill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5373216"/>
            <a:ext cx="847725" cy="828675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Dokončení práce se soubory následuje.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4509120"/>
            <a:ext cx="5220072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66"/>
                </a:solidFill>
              </a:rPr>
              <a:t>Tyto navazující práce se soubory</a:t>
            </a:r>
          </a:p>
          <a:p>
            <a:r>
              <a:rPr lang="cs-CZ" sz="2400" dirty="0" smtClean="0">
                <a:solidFill>
                  <a:srgbClr val="FF0066"/>
                </a:solidFill>
              </a:rPr>
              <a:t>jsou obsahem dalšího </a:t>
            </a:r>
            <a:r>
              <a:rPr lang="cs-CZ" sz="2400" dirty="0" err="1" smtClean="0">
                <a:solidFill>
                  <a:srgbClr val="FF0066"/>
                </a:solidFill>
              </a:rPr>
              <a:t>DUMu</a:t>
            </a:r>
            <a:r>
              <a:rPr lang="cs-CZ" sz="2400" dirty="0" smtClean="0">
                <a:solidFill>
                  <a:srgbClr val="FF0066"/>
                </a:solidFill>
              </a:rPr>
              <a:t> </a:t>
            </a:r>
          </a:p>
          <a:p>
            <a:endParaRPr lang="cs-CZ" sz="1400" dirty="0" smtClean="0">
              <a:solidFill>
                <a:srgbClr val="FF0066"/>
              </a:solidFill>
            </a:endParaRPr>
          </a:p>
          <a:p>
            <a:r>
              <a:rPr lang="cs-CZ" sz="2400" b="1" dirty="0" smtClean="0">
                <a:solidFill>
                  <a:srgbClr val="FF0066"/>
                </a:solidFill>
              </a:rPr>
              <a:t>	</a:t>
            </a:r>
            <a:r>
              <a:rPr lang="cs-CZ" sz="2400" b="1" u="sng" dirty="0" smtClean="0">
                <a:solidFill>
                  <a:srgbClr val="FF0066"/>
                </a:solidFill>
              </a:rPr>
              <a:t>Windows – práce se soubory 2</a:t>
            </a:r>
          </a:p>
        </p:txBody>
      </p:sp>
    </p:spTree>
    <p:extLst>
      <p:ext uri="{BB962C8B-B14F-4D97-AF65-F5344CB8AC3E}">
        <p14:creationId xmlns:p14="http://schemas.microsoft.com/office/powerpoint/2010/main" xmlns="" val="3790826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9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- okna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764704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5814" y="742041"/>
            <a:ext cx="1455490" cy="382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23528" y="1268760"/>
            <a:ext cx="878651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znamená slovo „Asociace“ souborů?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se stane 1 kliknutím myši na soubor či složku a co poklepáním (dvojklikem)?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K čemu slouží levé a k čemu pravé tlačítko myši?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Natrénuj práci se soubory, jejich různé otevření, přejmenování a mazání </a:t>
            </a:r>
            <a:r>
              <a:rPr lang="cs-CZ" sz="2000" i="1" dirty="0" smtClean="0">
                <a:solidFill>
                  <a:srgbClr val="0070C0"/>
                </a:solidFill>
              </a:rPr>
              <a:t>(POZOR na funkci přípony při přejmenování).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Porovnej typy souboru s grafickými ikonami </a:t>
            </a:r>
            <a:r>
              <a:rPr lang="cs-CZ" dirty="0" smtClean="0">
                <a:solidFill>
                  <a:srgbClr val="0070C0"/>
                </a:solidFill>
              </a:rPr>
              <a:t>(a jejich různým zobrazením)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51486"/>
          <a:stretch/>
        </p:blipFill>
        <p:spPr bwMode="auto">
          <a:xfrm>
            <a:off x="3347864" y="5301208"/>
            <a:ext cx="2155825" cy="898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33056"/>
            <a:ext cx="7659357" cy="1345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Napište odpovědi písemně nebo elektronicky a odevzdejte učiteli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44" name="Picture 4" descr="http://bestpage.cz/gif/G180064.gif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301208"/>
            <a:ext cx="1000125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9034" b="2086"/>
          <a:stretch/>
        </p:blipFill>
        <p:spPr bwMode="auto">
          <a:xfrm>
            <a:off x="5508104" y="5301208"/>
            <a:ext cx="2155825" cy="90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144016" y="3933056"/>
            <a:ext cx="7884368" cy="1368152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3275856" y="5301208"/>
            <a:ext cx="3672408" cy="936104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2860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8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980728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484784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Vlastní zdroje a vytvořené materiály,</a:t>
            </a:r>
          </a:p>
          <a:p>
            <a:pPr lvl="1"/>
            <a:r>
              <a:rPr lang="cs-CZ" sz="1400" dirty="0" smtClean="0"/>
              <a:t>Soukup Jiří, Multimediální komponenty a prezentace v aplikacích, skripta UJEP Ústí n. L., 2008</a:t>
            </a:r>
          </a:p>
          <a:p>
            <a:pPr lvl="1"/>
            <a:r>
              <a:rPr lang="cs-CZ" sz="1400" dirty="0" smtClean="0"/>
              <a:t>Soukup Jiří a kol, Multimédia ve výuce, </a:t>
            </a:r>
            <a:r>
              <a:rPr lang="cs-CZ" sz="1400" dirty="0" err="1" smtClean="0"/>
              <a:t>skriptum</a:t>
            </a:r>
            <a:r>
              <a:rPr lang="cs-CZ" sz="1400" dirty="0" smtClean="0"/>
              <a:t> UJEP Ústí n. L.,2004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140968"/>
            <a:ext cx="864096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zdroje:</a:t>
            </a:r>
          </a:p>
          <a:p>
            <a:pPr marL="722313" indent="-366713"/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</a:t>
            </a:r>
            <a:r>
              <a:rPr lang="cs-CZ" sz="1400" dirty="0" smtClean="0">
                <a:hlinkClick r:id="rId5"/>
              </a:rPr>
              <a:t>windows.microsoft.com/cs-cz/windows/home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6"/>
              </a:rPr>
              <a:t>http://www.technobank.cz/dilensky-nabytek/skrine-policove-7600</a:t>
            </a:r>
            <a:r>
              <a:rPr lang="cs-CZ" sz="1400" dirty="0" smtClean="0">
                <a:hlinkClick r:id="rId6"/>
              </a:rPr>
              <a:t>/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7"/>
              </a:rPr>
              <a:t>http://www.zbozi.cz/vyrobek/pokladna-370x280x90mm-209</a:t>
            </a:r>
            <a:r>
              <a:rPr lang="cs-CZ" sz="1400" dirty="0" smtClean="0">
                <a:hlinkClick r:id="rId7"/>
              </a:rPr>
              <a:t>/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8"/>
              </a:rPr>
              <a:t>http</a:t>
            </a:r>
            <a:r>
              <a:rPr lang="cs-CZ" sz="1400" dirty="0">
                <a:hlinkClick r:id="rId8"/>
              </a:rPr>
              <a:t>://www.technobank.cz/dilensky-nabytek/sestavy-7733</a:t>
            </a:r>
            <a:r>
              <a:rPr lang="cs-CZ" sz="1400" dirty="0" smtClean="0">
                <a:hlinkClick r:id="rId8"/>
              </a:rPr>
              <a:t>/</a:t>
            </a:r>
          </a:p>
          <a:p>
            <a:pPr marL="722313" indent="-366713"/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www.technobank.cz/kartoteky-trezory/nabytkove-schranky-7606/</a:t>
            </a:r>
          </a:p>
          <a:p>
            <a:pPr marL="722313" indent="-366713"/>
            <a:r>
              <a:rPr lang="cs-CZ" sz="1400" dirty="0">
                <a:hlinkClick r:id="rId8"/>
              </a:rPr>
              <a:t>http://www.technobank.cz/kartoteky-trezory/nabytkove-schranky-7606/?</a:t>
            </a:r>
            <a:r>
              <a:rPr lang="cs-CZ" sz="1400" dirty="0" smtClean="0">
                <a:hlinkClick r:id="rId8"/>
              </a:rPr>
              <a:t>start=5</a:t>
            </a:r>
          </a:p>
          <a:p>
            <a:pPr marL="722313" indent="-366713"/>
            <a:r>
              <a:rPr lang="cs-CZ" sz="1400" dirty="0">
                <a:hlinkClick r:id="rId8"/>
              </a:rPr>
              <a:t>http://www.zbozi.cz/dum-byt-a-zahrada/bydleni-a-doplnky/postovni-schranky/?</a:t>
            </a:r>
            <a:r>
              <a:rPr lang="cs-CZ" sz="1400" dirty="0" smtClean="0">
                <a:hlinkClick r:id="rId8"/>
              </a:rPr>
              <a:t>strana=16</a:t>
            </a:r>
          </a:p>
          <a:p>
            <a:pPr marL="722313" indent="-366713"/>
            <a:r>
              <a:rPr lang="cs-CZ" sz="1400" dirty="0" smtClean="0">
                <a:hlinkClick r:id="rId8"/>
              </a:rPr>
              <a:t>http</a:t>
            </a:r>
            <a:r>
              <a:rPr lang="cs-CZ" sz="1400" dirty="0">
                <a:hlinkClick r:id="rId8"/>
              </a:rPr>
              <a:t>://</a:t>
            </a:r>
            <a:r>
              <a:rPr lang="cs-CZ" sz="1400" dirty="0" smtClean="0">
                <a:hlinkClick r:id="rId8"/>
              </a:rPr>
              <a:t>www.microsoft.com/cs-cz/default.aspx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www.rajsmichu.cz/detail.php?t=5&amp;cPath=5_223&amp;sort=nejnovejsi&amp;id=55819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10"/>
              </a:rPr>
              <a:t>http</a:t>
            </a:r>
            <a:r>
              <a:rPr lang="cs-CZ" sz="1400" dirty="0">
                <a:hlinkClick r:id="rId10"/>
              </a:rPr>
              <a:t>://</a:t>
            </a:r>
            <a:r>
              <a:rPr lang="cs-CZ" sz="1400" dirty="0" smtClean="0">
                <a:hlinkClick r:id="rId10"/>
              </a:rPr>
              <a:t>www.ri-okna.cz/plastova-okna-a-dvere</a:t>
            </a:r>
            <a:endParaRPr lang="cs-CZ" sz="1400" dirty="0" smtClean="0"/>
          </a:p>
          <a:p>
            <a:pPr marL="355600"/>
            <a:endParaRPr lang="cs-CZ" sz="1400" dirty="0" smtClean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1318" y="1556792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279194"/>
            <a:ext cx="803033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sz="1600" dirty="0" smtClean="0"/>
              <a:t> </a:t>
            </a:r>
            <a:r>
              <a:rPr lang="cs-CZ" sz="1400" dirty="0" err="1" smtClean="0"/>
              <a:t>emotikony</a:t>
            </a:r>
            <a:r>
              <a:rPr lang="cs-CZ" sz="1400" dirty="0" smtClean="0"/>
              <a:t> a kliparty sady MS-Office, dostupné také na</a:t>
            </a:r>
          </a:p>
          <a:p>
            <a:pPr lvl="1"/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office.microsoft.com/cs-cz/images/MC900442026.aspx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7904</TotalTime>
  <Words>1102</Words>
  <Application>Microsoft Office PowerPoint</Application>
  <PresentationFormat>Předvádění na obrazovce (4:3)</PresentationFormat>
  <Paragraphs>207</Paragraphs>
  <Slides>14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Windows – práce se soubory 1</vt:lpstr>
      <vt:lpstr>Windows – práce se soubory 1</vt:lpstr>
      <vt:lpstr>Windows – práce se soubory 1</vt:lpstr>
      <vt:lpstr>Windows – práce se soubory 1</vt:lpstr>
      <vt:lpstr>Windows – práce se soubory 1</vt:lpstr>
      <vt:lpstr>Windows – práce se soubory 1</vt:lpstr>
      <vt:lpstr>Windows – práce se soubory 1</vt:lpstr>
      <vt:lpstr>Windows – práce se soubory 1</vt:lpstr>
      <vt:lpstr>Windows – práce se soubory 1</vt:lpstr>
      <vt:lpstr>Windows – práce se soubory 1</vt:lpstr>
      <vt:lpstr>Windows – práce se soubory 1</vt:lpstr>
      <vt:lpstr>Windows - okna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432</cp:revision>
  <dcterms:created xsi:type="dcterms:W3CDTF">2010-11-01T23:40:31Z</dcterms:created>
  <dcterms:modified xsi:type="dcterms:W3CDTF">2014-02-11T07:32:40Z</dcterms:modified>
</cp:coreProperties>
</file>