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51" r:id="rId3"/>
    <p:sldId id="361" r:id="rId4"/>
    <p:sldId id="362" r:id="rId5"/>
    <p:sldId id="363" r:id="rId6"/>
    <p:sldId id="364" r:id="rId7"/>
    <p:sldId id="365" r:id="rId8"/>
    <p:sldId id="368" r:id="rId9"/>
    <p:sldId id="269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  <a:srgbClr val="006666"/>
    <a:srgbClr val="660066"/>
    <a:srgbClr val="006600"/>
    <a:srgbClr val="FF0066"/>
    <a:srgbClr val="FFFF99"/>
    <a:srgbClr val="FFCCFF"/>
    <a:srgbClr val="FF9966"/>
    <a:srgbClr val="FFFFCC"/>
    <a:srgbClr val="CC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11.2.2014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4" name="click.wav"/>
          </p:stSnd>
        </p:sndAc>
      </p:transition>
    </mc:Choice>
    <mc:Fallback>
      <p:transition spd="slow">
        <p:fade/>
        <p:sndAc>
          <p:stSnd>
            <p:snd r:embed="rId13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crosoft.com/cs-cz/default.aspx" TargetMode="External"/><Relationship Id="rId13" Type="http://schemas.openxmlformats.org/officeDocument/2006/relationships/hyperlink" Target="http://office.microsoft.com/cs-cz/images/MC900442026.aspx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www.zbozi.cz/vyrobek/pokladna-370x280x90mm-209/" TargetMode="External"/><Relationship Id="rId12" Type="http://schemas.openxmlformats.org/officeDocument/2006/relationships/image" Target="../media/image1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technobank.cz/dilensky-nabytek/skrine-policove-7600/" TargetMode="External"/><Relationship Id="rId11" Type="http://schemas.openxmlformats.org/officeDocument/2006/relationships/hyperlink" Target="http://www.ri-okna.cz/plastova-okna-a-dvere" TargetMode="External"/><Relationship Id="rId5" Type="http://schemas.openxmlformats.org/officeDocument/2006/relationships/hyperlink" Target="http://windows.microsoft.com/cs-cz/windows/home" TargetMode="External"/><Relationship Id="rId10" Type="http://schemas.openxmlformats.org/officeDocument/2006/relationships/hyperlink" Target="http://www.rajsmichu.cz/detail.php?t=5&amp;cPath=5_223&amp;sort=nejnovejsi&amp;id=55819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://www.tomados.cz/Kopirky/Konica-Minolta-Bizhub-215.html" TargetMode="External"/><Relationship Id="rId1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512811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Programové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vybavení počítačů, operační systém , Windows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Informatika, počítač, průzkumník, složky, soubory, název souboru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Informační a komunikační technologie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Jiří Soukup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dataprojektor, interaktivní tabule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PC učebna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distanční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autoevaluační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škola, učiliště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obor E,  žáci se speciálními vzdělávacími potřebami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zdroje a seznam - 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Windows – práce se soubory </a:t>
            </a:r>
            <a:r>
              <a:rPr lang="cs-CZ" sz="2400" b="1" dirty="0"/>
              <a:t>3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VY_32_INOVACE_32_647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Windows – práce se soubory 3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Výběr více souborů pro jednotné zpracování: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92697"/>
            <a:ext cx="1240597" cy="32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07504" y="1220559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>
              <a:buAutoNum type="arabicPeriod"/>
            </a:pP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výběr všech souborů ve složce</a:t>
            </a:r>
          </a:p>
          <a:p>
            <a:pPr marL="279400" indent="-279400">
              <a:buAutoNum type="arabicPeriod"/>
            </a:pP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výběr souborů v souvislé oblasti (od-do; od S1 </a:t>
            </a:r>
            <a:r>
              <a:rPr lang="pl-PL" sz="2400" b="1" i="1" u="sng" dirty="0" smtClean="0">
                <a:solidFill>
                  <a:srgbClr val="0000CC"/>
                </a:solidFill>
                <a:cs typeface="Arial" pitchFamily="34" charset="0"/>
              </a:rPr>
              <a:t>až 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do S...)</a:t>
            </a:r>
          </a:p>
          <a:p>
            <a:pPr marL="279400" indent="-279400">
              <a:buAutoNum type="arabicPeriod"/>
            </a:pP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výběr více souborů označením („napřeskáčku”; S1 </a:t>
            </a:r>
            <a:r>
              <a:rPr lang="pl-PL" sz="2400" b="1" i="1" u="sng" dirty="0" smtClean="0">
                <a:solidFill>
                  <a:srgbClr val="0000CC"/>
                </a:solidFill>
                <a:cs typeface="Arial" pitchFamily="34" charset="0"/>
              </a:rPr>
              <a:t>a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 S2 </a:t>
            </a:r>
            <a:r>
              <a:rPr lang="pl-PL" sz="2400" b="1" i="1" u="sng" dirty="0" smtClean="0">
                <a:solidFill>
                  <a:srgbClr val="0000CC"/>
                </a:solidFill>
                <a:cs typeface="Arial" pitchFamily="34" charset="0"/>
              </a:rPr>
              <a:t>a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 S3 </a:t>
            </a:r>
            <a:r>
              <a:rPr lang="pl-PL" sz="2400" b="1" i="1" u="sng" dirty="0" smtClean="0">
                <a:solidFill>
                  <a:srgbClr val="0000CC"/>
                </a:solidFill>
                <a:cs typeface="Arial" pitchFamily="34" charset="0"/>
              </a:rPr>
              <a:t>a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 ...)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7030A0"/>
                </a:solidFill>
              </a:rPr>
              <a:t>Vysvětlení způsobu práce a co je to kontextová nápověda</a:t>
            </a:r>
            <a:r>
              <a:rPr lang="cs-CZ" sz="2000" dirty="0" smtClean="0">
                <a:solidFill>
                  <a:srgbClr val="00B050"/>
                </a:solidFill>
              </a:rPr>
              <a:t>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7504" y="2492896"/>
            <a:ext cx="921702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C00000"/>
                </a:solidFill>
                <a:cs typeface="Arial" pitchFamily="34" charset="0"/>
              </a:rPr>
              <a:t>Pro snadné pochopení práce se soubory doporučuji používat volbu MENU pomocí pravé myši, kdy přesně volíme </a:t>
            </a:r>
            <a:r>
              <a:rPr lang="pl-PL" sz="2400" dirty="0" smtClean="0">
                <a:solidFill>
                  <a:srgbClr val="C00000"/>
                </a:solidFill>
                <a:cs typeface="Arial" pitchFamily="34" charset="0"/>
              </a:rPr>
              <a:t>nabídku, </a:t>
            </a:r>
            <a:r>
              <a:rPr lang="pl-PL" sz="2400" dirty="0" smtClean="0">
                <a:solidFill>
                  <a:srgbClr val="C00000"/>
                </a:solidFill>
                <a:cs typeface="Arial" pitchFamily="34" charset="0"/>
              </a:rPr>
              <a:t>kterou chceme.</a:t>
            </a:r>
          </a:p>
          <a:p>
            <a:endParaRPr lang="pl-PL" sz="1400" dirty="0" smtClean="0">
              <a:solidFill>
                <a:srgbClr val="660066"/>
              </a:solidFill>
              <a:cs typeface="Arial" pitchFamily="34" charset="0"/>
            </a:endParaRPr>
          </a:p>
          <a:p>
            <a:r>
              <a:rPr lang="pl-PL" sz="2400" dirty="0" smtClean="0">
                <a:solidFill>
                  <a:srgbClr val="660066"/>
                </a:solidFill>
                <a:cs typeface="Arial" pitchFamily="34" charset="0"/>
              </a:rPr>
              <a:t>Tyto nabídky obsahují kontextovou nápovědu, tedy nebudeme chybovat.</a:t>
            </a:r>
          </a:p>
          <a:p>
            <a:endParaRPr lang="pl-PL" sz="1400" dirty="0" smtClean="0">
              <a:solidFill>
                <a:srgbClr val="7030A0"/>
              </a:solidFill>
              <a:cs typeface="Arial" pitchFamily="34" charset="0"/>
            </a:endParaRPr>
          </a:p>
          <a:p>
            <a:r>
              <a:rPr lang="pl-PL" sz="2400" dirty="0" smtClean="0">
                <a:solidFill>
                  <a:srgbClr val="7030A0"/>
                </a:solidFill>
                <a:cs typeface="Arial" pitchFamily="34" charset="0"/>
              </a:rPr>
              <a:t>Postupně pak budeme přidávat klávesové zkratky, které práci usnadňují. </a:t>
            </a:r>
          </a:p>
          <a:p>
            <a:endParaRPr lang="pl-PL" sz="1400" dirty="0">
              <a:solidFill>
                <a:srgbClr val="7030A0"/>
              </a:solidFill>
              <a:cs typeface="Arial" pitchFamily="34" charset="0"/>
            </a:endParaRPr>
          </a:p>
          <a:p>
            <a:r>
              <a:rPr lang="pl-PL" sz="2400" dirty="0" smtClean="0">
                <a:solidFill>
                  <a:srgbClr val="006666"/>
                </a:solidFill>
                <a:cs typeface="Arial" pitchFamily="34" charset="0"/>
              </a:rPr>
              <a:t>Způsob „tahání” myši je vhodný pro znalé uživatele a nebo v systémech, </a:t>
            </a:r>
          </a:p>
          <a:p>
            <a:r>
              <a:rPr lang="pl-PL" sz="2400" dirty="0" smtClean="0">
                <a:solidFill>
                  <a:srgbClr val="006666"/>
                </a:solidFill>
                <a:cs typeface="Arial" pitchFamily="34" charset="0"/>
              </a:rPr>
              <a:t>které jsou pro „tahání” kurzoru již navrženy – dotyková </a:t>
            </a:r>
            <a:r>
              <a:rPr lang="pl-PL" sz="2400" dirty="0">
                <a:solidFill>
                  <a:srgbClr val="006666"/>
                </a:solidFill>
                <a:cs typeface="Arial" pitchFamily="34" charset="0"/>
              </a:rPr>
              <a:t>zařízení </a:t>
            </a:r>
            <a:r>
              <a:rPr lang="pl-PL" sz="2400" dirty="0" smtClean="0">
                <a:solidFill>
                  <a:srgbClr val="006666"/>
                </a:solidFill>
                <a:cs typeface="Arial" pitchFamily="34" charset="0"/>
              </a:rPr>
              <a:t>a </a:t>
            </a:r>
          </a:p>
          <a:p>
            <a:r>
              <a:rPr lang="pl-PL" sz="2400" dirty="0" smtClean="0">
                <a:solidFill>
                  <a:srgbClr val="006666"/>
                </a:solidFill>
                <a:cs typeface="Arial" pitchFamily="34" charset="0"/>
              </a:rPr>
              <a:t>operační systémy </a:t>
            </a:r>
            <a:r>
              <a:rPr lang="pl-PL" sz="2400" dirty="0" smtClean="0">
                <a:solidFill>
                  <a:srgbClr val="006666"/>
                </a:solidFill>
                <a:cs typeface="Arial" pitchFamily="34" charset="0"/>
              </a:rPr>
              <a:t>Windows </a:t>
            </a:r>
            <a:r>
              <a:rPr lang="pl-PL" sz="2400" dirty="0" smtClean="0">
                <a:solidFill>
                  <a:srgbClr val="006666"/>
                </a:solidFill>
                <a:cs typeface="Arial" pitchFamily="34" charset="0"/>
              </a:rPr>
              <a:t>mobile /8</a:t>
            </a:r>
            <a:r>
              <a:rPr lang="pl-PL" sz="2400" dirty="0">
                <a:solidFill>
                  <a:srgbClr val="006666"/>
                </a:solidFill>
                <a:cs typeface="Arial" pitchFamily="34" charset="0"/>
              </a:rPr>
              <a:t>, Android, </a:t>
            </a:r>
            <a:r>
              <a:rPr lang="pl-PL" sz="2400" dirty="0" smtClean="0">
                <a:solidFill>
                  <a:srgbClr val="006666"/>
                </a:solidFill>
                <a:cs typeface="Arial" pitchFamily="34" charset="0"/>
              </a:rPr>
              <a:t>BlackBerry, iPhone, ...</a:t>
            </a:r>
          </a:p>
        </p:txBody>
      </p:sp>
    </p:spTree>
    <p:extLst>
      <p:ext uri="{BB962C8B-B14F-4D97-AF65-F5344CB8AC3E}">
        <p14:creationId xmlns:p14="http://schemas.microsoft.com/office/powerpoint/2010/main" xmlns="" val="87913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práce se soubory 3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1. Výběr všech souborů: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92697"/>
            <a:ext cx="1240597" cy="32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07504" y="1124744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Zvolit složku a použít klávesovou zkratku </a:t>
            </a:r>
            <a:r>
              <a:rPr lang="pl-PL" sz="2400" b="1" dirty="0" smtClean="0">
                <a:solidFill>
                  <a:srgbClr val="0000CC"/>
                </a:solidFill>
                <a:cs typeface="Arial" pitchFamily="34" charset="0"/>
              </a:rPr>
              <a:t>Ctrl + A   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(control all)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07504" y="1790814"/>
            <a:ext cx="15841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rgbClr val="C00000"/>
                </a:solidFill>
                <a:cs typeface="Arial" pitchFamily="34" charset="0"/>
              </a:rPr>
              <a:t>Lze i tažením myši, ale pro mnoho souborů je to nevhodné (např. tisíce fotek v paměti přístroje).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79749" y="1916832"/>
            <a:ext cx="7528755" cy="4320479"/>
          </a:xfrm>
          <a:prstGeom prst="rect">
            <a:avLst/>
          </a:prstGeom>
        </p:spPr>
      </p:pic>
      <p:sp>
        <p:nvSpPr>
          <p:cNvPr id="16" name="Zaoblený obdélník 15"/>
          <p:cNvSpPr/>
          <p:nvPr/>
        </p:nvSpPr>
        <p:spPr>
          <a:xfrm>
            <a:off x="3563888" y="2636912"/>
            <a:ext cx="5580112" cy="352839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7030A0"/>
                </a:solidFill>
              </a:rPr>
              <a:t>Vyzkoušet označování dle popisu, zatím bez dalšího použití.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581128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8899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práce se soubory 3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2. Výběr oblasti souborů (</a:t>
            </a:r>
            <a:r>
              <a:rPr lang="cs-CZ" sz="2400" b="1" dirty="0" err="1" smtClean="0">
                <a:solidFill>
                  <a:srgbClr val="002060"/>
                </a:solidFill>
              </a:rPr>
              <a:t>S1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u="sng" dirty="0" smtClean="0">
                <a:solidFill>
                  <a:srgbClr val="002060"/>
                </a:solidFill>
              </a:rPr>
              <a:t>až</a:t>
            </a:r>
            <a:r>
              <a:rPr lang="cs-CZ" sz="2400" b="1" dirty="0" smtClean="0">
                <a:solidFill>
                  <a:srgbClr val="002060"/>
                </a:solidFill>
              </a:rPr>
              <a:t> S…):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92697"/>
            <a:ext cx="1240597" cy="32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221088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07504" y="1124744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Zvolit složku, vybrat první soubor </a:t>
            </a:r>
            <a:r>
              <a:rPr lang="pl-PL" sz="2400" b="1" dirty="0" smtClean="0">
                <a:solidFill>
                  <a:srgbClr val="0000CC"/>
                </a:solidFill>
                <a:cs typeface="Arial" pitchFamily="34" charset="0"/>
              </a:rPr>
              <a:t>kliknutím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, pak přejít na poslední požadovaný soubor, stisknout klávesu </a:t>
            </a:r>
            <a:r>
              <a:rPr lang="pl-PL" sz="2400" b="1" dirty="0" smtClean="0">
                <a:solidFill>
                  <a:srgbClr val="0000CC"/>
                </a:solidFill>
                <a:cs typeface="Arial" pitchFamily="34" charset="0"/>
              </a:rPr>
              <a:t>Shift a kliknout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, lze plynule měnit.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7150" y="1916832"/>
            <a:ext cx="7481354" cy="4277494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107504" y="2294870"/>
            <a:ext cx="17281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rgbClr val="C00000"/>
                </a:solidFill>
                <a:cs typeface="Arial" pitchFamily="34" charset="0"/>
              </a:rPr>
              <a:t>Lze i tažením myši, ale pro mnoho souborů a nerovnoměrný výběr to nelze použít.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4499992" y="2636912"/>
            <a:ext cx="3744416" cy="129614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509120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7030A0"/>
                </a:solidFill>
              </a:rPr>
              <a:t>Vyzkoušet označování dle popisu, zatím bez dalšího použití.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860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práce se soubory 3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3. Výběr jednotlivých požadovaných souborů (</a:t>
            </a:r>
            <a:r>
              <a:rPr lang="cs-CZ" sz="2400" b="1" dirty="0" err="1" smtClean="0">
                <a:solidFill>
                  <a:srgbClr val="002060"/>
                </a:solidFill>
              </a:rPr>
              <a:t>S1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u="sng" dirty="0" smtClean="0">
                <a:solidFill>
                  <a:srgbClr val="002060"/>
                </a:solidFill>
              </a:rPr>
              <a:t>a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err="1" smtClean="0">
                <a:solidFill>
                  <a:srgbClr val="002060"/>
                </a:solidFill>
              </a:rPr>
              <a:t>S2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u="sng" dirty="0" smtClean="0">
                <a:solidFill>
                  <a:srgbClr val="002060"/>
                </a:solidFill>
              </a:rPr>
              <a:t>a</a:t>
            </a:r>
            <a:r>
              <a:rPr lang="cs-CZ" sz="2400" b="1" dirty="0" smtClean="0">
                <a:solidFill>
                  <a:srgbClr val="002060"/>
                </a:solidFill>
              </a:rPr>
              <a:t> …):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92697"/>
            <a:ext cx="1240597" cy="32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221088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1984322"/>
            <a:ext cx="7432164" cy="425299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107504" y="1124744"/>
            <a:ext cx="878497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Zvolit složku, vybrat první soubor </a:t>
            </a:r>
            <a:r>
              <a:rPr lang="pl-PL" sz="2400" b="1" dirty="0" smtClean="0">
                <a:solidFill>
                  <a:srgbClr val="0000CC"/>
                </a:solidFill>
                <a:cs typeface="Arial" pitchFamily="34" charset="0"/>
              </a:rPr>
              <a:t>kliknutím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, pak postupně vybírat další požadovaný soubor, stisknout klávesu </a:t>
            </a:r>
            <a:r>
              <a:rPr lang="pl-PL" sz="2400" b="1" dirty="0" smtClean="0">
                <a:solidFill>
                  <a:srgbClr val="0000CC"/>
                </a:solidFill>
                <a:cs typeface="Arial" pitchFamily="34" charset="0"/>
              </a:rPr>
              <a:t>Ctrl a kliknout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, a tak dále, až vybereme</a:t>
            </a:r>
          </a:p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všechny</a:t>
            </a:r>
          </a:p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co chceme -</a:t>
            </a:r>
          </a:p>
          <a:p>
            <a:r>
              <a:rPr lang="pl-PL" sz="2800" b="1" dirty="0" smtClean="0">
                <a:solidFill>
                  <a:srgbClr val="0000CC"/>
                </a:solidFill>
                <a:cs typeface="Arial" pitchFamily="34" charset="0"/>
              </a:rPr>
              <a:t>!PŘEPÍNAČ!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4572000" y="2708920"/>
            <a:ext cx="2808312" cy="122413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07504" y="3446998"/>
            <a:ext cx="17281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C00000"/>
                </a:solidFill>
                <a:cs typeface="Arial" pitchFamily="34" charset="0"/>
              </a:rPr>
              <a:t>Nejužitečnější způsob výběru hlavně pro více souborů. </a:t>
            </a:r>
          </a:p>
          <a:p>
            <a:r>
              <a:rPr lang="pl-PL" sz="2000" b="1" dirty="0" smtClean="0">
                <a:solidFill>
                  <a:schemeClr val="accent6">
                    <a:lumMod val="50000"/>
                  </a:schemeClr>
                </a:solidFill>
                <a:cs typeface="Arial" pitchFamily="34" charset="0"/>
              </a:rPr>
              <a:t>Lze spojit s dalšími  možnostmi práce.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>
                <a:solidFill>
                  <a:srgbClr val="7030A0"/>
                </a:solidFill>
              </a:rPr>
              <a:t>Vyzkoušet </a:t>
            </a:r>
            <a:r>
              <a:rPr lang="cs-CZ" sz="2000" dirty="0" smtClean="0">
                <a:solidFill>
                  <a:srgbClr val="7030A0"/>
                </a:solidFill>
              </a:rPr>
              <a:t>označování, </a:t>
            </a:r>
            <a:r>
              <a:rPr lang="cs-CZ" sz="2000" dirty="0">
                <a:solidFill>
                  <a:srgbClr val="7030A0"/>
                </a:solidFill>
              </a:rPr>
              <a:t>zatím bez dalšího použití</a:t>
            </a:r>
            <a:r>
              <a:rPr lang="cs-CZ" sz="2000" dirty="0" smtClean="0">
                <a:solidFill>
                  <a:srgbClr val="7030A0"/>
                </a:solidFill>
              </a:rPr>
              <a:t>. Vysvětlit funkci Přepínač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635896" y="3789040"/>
            <a:ext cx="1080120" cy="11521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5436096" y="5013176"/>
            <a:ext cx="1080120" cy="11521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581128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9824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práce se soubory 3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4. Cvičení - Výběr souborů a jejich kopírování a další práce: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92697"/>
            <a:ext cx="1240597" cy="32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221088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07504" y="1124744"/>
            <a:ext cx="9036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Na počítači vyber libovolné soubory, např. ze složky Dokumenty či jiného média (flash disk apod. dle možností), ty kopíruj do své složky z kapitoly o struktuře dat a složek a dále s nimi pracuj s asistencí učitele. 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4572000" y="2708920"/>
            <a:ext cx="2808312" cy="122413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07504" y="2420888"/>
            <a:ext cx="244827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>
              <a:buFont typeface="+mj-lt"/>
              <a:buAutoNum type="arabicPeriod"/>
            </a:pPr>
            <a:r>
              <a:rPr lang="pl-PL" sz="2400" dirty="0" smtClean="0">
                <a:solidFill>
                  <a:srgbClr val="C00000"/>
                </a:solidFill>
                <a:cs typeface="Arial" pitchFamily="34" charset="0"/>
              </a:rPr>
              <a:t>zvolit složku</a:t>
            </a:r>
          </a:p>
          <a:p>
            <a:pPr marL="279400" indent="-279400">
              <a:buFont typeface="+mj-lt"/>
              <a:buAutoNum type="arabicPeriod"/>
            </a:pPr>
            <a:r>
              <a:rPr lang="pl-PL" sz="2400" dirty="0" smtClean="0">
                <a:solidFill>
                  <a:srgbClr val="C00000"/>
                </a:solidFill>
                <a:cs typeface="Arial" pitchFamily="34" charset="0"/>
              </a:rPr>
              <a:t>vybrat soubory</a:t>
            </a:r>
          </a:p>
          <a:p>
            <a:pPr marL="268288" lvl="1"/>
            <a:r>
              <a:rPr lang="pl-PL" sz="2000" i="1" dirty="0" smtClean="0">
                <a:solidFill>
                  <a:srgbClr val="C00000"/>
                </a:solidFill>
                <a:cs typeface="Arial" pitchFamily="34" charset="0"/>
              </a:rPr>
              <a:t>(např. motiv moře)</a:t>
            </a:r>
          </a:p>
          <a:p>
            <a:pPr marL="279400" indent="-279400">
              <a:buFont typeface="+mj-lt"/>
              <a:buAutoNum type="arabicPeriod"/>
            </a:pPr>
            <a:r>
              <a:rPr lang="pl-PL" sz="2400" dirty="0" smtClean="0">
                <a:solidFill>
                  <a:srgbClr val="C00000"/>
                </a:solidFill>
                <a:cs typeface="Arial" pitchFamily="34" charset="0"/>
              </a:rPr>
              <a:t>pravá myš </a:t>
            </a:r>
            <a:r>
              <a:rPr lang="pl-PL" sz="2400" b="1" dirty="0" smtClean="0">
                <a:solidFill>
                  <a:srgbClr val="C00000"/>
                </a:solidFill>
                <a:cs typeface="Arial" pitchFamily="34" charset="0"/>
              </a:rPr>
              <a:t>Kopírovat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3635896" y="3789040"/>
            <a:ext cx="1080120" cy="11521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5436096" y="5013176"/>
            <a:ext cx="1080120" cy="11521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lačítko akce: Dopředu nebo Další 20">
            <a:hlinkClick r:id="" action="ppaction://hlinkshowjump?jump=nextslide" highlightClick="1"/>
          </p:cNvPr>
          <p:cNvSpPr/>
          <p:nvPr/>
        </p:nvSpPr>
        <p:spPr>
          <a:xfrm>
            <a:off x="971600" y="5229200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2276872"/>
            <a:ext cx="6514107" cy="3944322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7030A0"/>
                </a:solidFill>
              </a:rPr>
              <a:t>Tento příklad reálně prakticky procvičit s kopírováním do své složky.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2339752" y="2636912"/>
            <a:ext cx="36004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2411760" y="3068960"/>
            <a:ext cx="5616624" cy="11521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429000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8804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21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práce se soubory 3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4. Cvičení 2: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92697"/>
            <a:ext cx="1240597" cy="32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221088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07504" y="1124744"/>
            <a:ext cx="9036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Na počítači vyber libovolné soubory, např. ze složky Dokumenty či jiného média (flash disk apod. dle možností), ty kopíruj do své složky z kapitoly o struktuře dat a složek a dále s nimi pracuj s asistencí učitele. 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4572000" y="2708920"/>
            <a:ext cx="2808312" cy="122413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3635896" y="3789040"/>
            <a:ext cx="1080120" cy="11521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5436096" y="5013176"/>
            <a:ext cx="1080120" cy="11521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0381" y="2276872"/>
            <a:ext cx="6514107" cy="3935784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7030A0"/>
                </a:solidFill>
              </a:rPr>
              <a:t>Tento příklad reálně prakticky procvičit s kopírováním do své složky.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07504" y="2420888"/>
            <a:ext cx="2592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>
              <a:buFont typeface="+mj-lt"/>
              <a:buAutoNum type="arabicPeriod"/>
            </a:pPr>
            <a:r>
              <a:rPr lang="pl-PL" sz="2400" dirty="0" smtClean="0">
                <a:solidFill>
                  <a:srgbClr val="C00000"/>
                </a:solidFill>
                <a:cs typeface="Arial" pitchFamily="34" charset="0"/>
              </a:rPr>
              <a:t>zvolit svojí složku</a:t>
            </a:r>
          </a:p>
          <a:p>
            <a:pPr marL="279400" indent="-279400">
              <a:buFont typeface="+mj-lt"/>
              <a:buAutoNum type="arabicPeriod"/>
            </a:pPr>
            <a:r>
              <a:rPr lang="pl-PL" sz="2400" dirty="0" smtClean="0">
                <a:solidFill>
                  <a:srgbClr val="C00000"/>
                </a:solidFill>
                <a:cs typeface="Arial" pitchFamily="34" charset="0"/>
              </a:rPr>
              <a:t>pravá myš </a:t>
            </a:r>
            <a:r>
              <a:rPr lang="pl-PL" sz="2400" b="1" dirty="0" smtClean="0">
                <a:solidFill>
                  <a:srgbClr val="C00000"/>
                </a:solidFill>
                <a:cs typeface="Arial" pitchFamily="34" charset="0"/>
              </a:rPr>
              <a:t>Vložit</a:t>
            </a:r>
          </a:p>
          <a:p>
            <a:pPr marL="279400" indent="-279400">
              <a:buFont typeface="+mj-lt"/>
              <a:buAutoNum type="arabicPeriod"/>
            </a:pPr>
            <a:endParaRPr lang="pl-PL" sz="1200" b="1" dirty="0">
              <a:solidFill>
                <a:srgbClr val="C00000"/>
              </a:solidFill>
              <a:cs typeface="Arial" pitchFamily="34" charset="0"/>
            </a:endParaRPr>
          </a:p>
          <a:p>
            <a:pPr marL="279400" indent="-279400">
              <a:buFont typeface="+mj-lt"/>
              <a:buAutoNum type="arabicPeriod"/>
            </a:pPr>
            <a:r>
              <a:rPr lang="pl-PL" sz="2400" b="1" dirty="0" smtClean="0">
                <a:solidFill>
                  <a:srgbClr val="C00000"/>
                </a:solidFill>
                <a:cs typeface="Arial" pitchFamily="34" charset="0"/>
              </a:rPr>
              <a:t>HOTOVO</a:t>
            </a:r>
          </a:p>
          <a:p>
            <a:pPr marL="279400" indent="-279400">
              <a:buFont typeface="+mj-lt"/>
              <a:buAutoNum type="arabicPeriod"/>
            </a:pPr>
            <a:endParaRPr lang="pl-PL" sz="12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415" t="17514"/>
          <a:stretch/>
        </p:blipFill>
        <p:spPr>
          <a:xfrm>
            <a:off x="5352571" y="3501008"/>
            <a:ext cx="2569822" cy="2714539"/>
          </a:xfrm>
          <a:prstGeom prst="rect">
            <a:avLst/>
          </a:prstGeom>
        </p:spPr>
      </p:pic>
      <p:cxnSp>
        <p:nvCxnSpPr>
          <p:cNvPr id="22" name="Přímá spojnice se šipkou 21"/>
          <p:cNvCxnSpPr/>
          <p:nvPr/>
        </p:nvCxnSpPr>
        <p:spPr>
          <a:xfrm>
            <a:off x="2555776" y="2780928"/>
            <a:ext cx="216024" cy="29523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971600" y="5229200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2411760" y="3212976"/>
            <a:ext cx="3240360" cy="15121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2513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8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práce se soubory 3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4. Cvičení 3: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92697"/>
            <a:ext cx="1240597" cy="32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221088"/>
            <a:ext cx="288032" cy="44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07504" y="1124744"/>
            <a:ext cx="9036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HOTOVO - </a:t>
            </a:r>
            <a:endParaRPr lang="pl-PL" sz="2400" dirty="0">
              <a:solidFill>
                <a:srgbClr val="0000CC"/>
              </a:solidFill>
              <a:cs typeface="Arial" pitchFamily="34" charset="0"/>
            </a:endParaRPr>
          </a:p>
          <a:p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Takto lze dále pracovat </a:t>
            </a:r>
            <a:r>
              <a:rPr lang="pl-PL" sz="2400" dirty="0">
                <a:solidFill>
                  <a:srgbClr val="0000CC"/>
                </a:solidFill>
                <a:cs typeface="Arial" pitchFamily="34" charset="0"/>
              </a:rPr>
              <a:t>a procvičovat beze strachu, že poničíme </a:t>
            </a:r>
            <a:r>
              <a:rPr lang="pl-PL" sz="2400" dirty="0" smtClean="0">
                <a:solidFill>
                  <a:srgbClr val="0000CC"/>
                </a:solidFill>
                <a:cs typeface="Arial" pitchFamily="34" charset="0"/>
              </a:rPr>
              <a:t>nebo smažeme cizí soubory. 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4572000" y="2708920"/>
            <a:ext cx="2808312" cy="122413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3635896" y="3789040"/>
            <a:ext cx="1080120" cy="11521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79512" y="242088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C00000"/>
                </a:solidFill>
                <a:cs typeface="Arial" pitchFamily="34" charset="0"/>
              </a:rPr>
              <a:t>HOTOVO</a:t>
            </a:r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415" t="17514"/>
          <a:stretch/>
        </p:blipFill>
        <p:spPr>
          <a:xfrm>
            <a:off x="5352571" y="3501008"/>
            <a:ext cx="2569822" cy="2714539"/>
          </a:xfrm>
          <a:prstGeom prst="rect">
            <a:avLst/>
          </a:prstGeom>
        </p:spPr>
      </p:pic>
      <p:cxnSp>
        <p:nvCxnSpPr>
          <p:cNvPr id="22" name="Přímá spojnice se šipkou 21"/>
          <p:cNvCxnSpPr/>
          <p:nvPr/>
        </p:nvCxnSpPr>
        <p:spPr>
          <a:xfrm>
            <a:off x="2555776" y="2780928"/>
            <a:ext cx="216024" cy="29523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2411760" y="3212976"/>
            <a:ext cx="3240360" cy="15121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Obrázek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78373" y="2276872"/>
            <a:ext cx="6514107" cy="3961397"/>
          </a:xfrm>
          <a:prstGeom prst="rect">
            <a:avLst/>
          </a:prstGeom>
        </p:spPr>
      </p:pic>
      <p:sp>
        <p:nvSpPr>
          <p:cNvPr id="17" name="Zaoblený obdélník 16"/>
          <p:cNvSpPr/>
          <p:nvPr/>
        </p:nvSpPr>
        <p:spPr>
          <a:xfrm>
            <a:off x="107504" y="2420888"/>
            <a:ext cx="1368152" cy="5040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7030A0"/>
                </a:solidFill>
              </a:rPr>
              <a:t>Upozornit na důležitost pořadí stisku – napřed Shift či Ctrl a pak až klik.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971600" y="5229200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609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8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práce se soubory 3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51520" y="764704"/>
            <a:ext cx="863187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cs-CZ" sz="2800" b="1" u="sng" dirty="0" err="1" smtClean="0">
                <a:solidFill>
                  <a:srgbClr val="00B050"/>
                </a:solidFill>
              </a:rPr>
              <a:t>Autotest</a:t>
            </a:r>
            <a:r>
              <a:rPr lang="cs-CZ" sz="2800" b="1" u="sng" dirty="0" smtClean="0">
                <a:solidFill>
                  <a:srgbClr val="00B050"/>
                </a:solidFill>
              </a:rPr>
              <a:t> – otázky a úkoly:</a:t>
            </a:r>
            <a:endParaRPr lang="cs-CZ" sz="2400" b="1" u="sng" dirty="0" smtClean="0">
              <a:solidFill>
                <a:srgbClr val="00B05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chemeClr val="tx2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5814" y="742041"/>
            <a:ext cx="1455490" cy="382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79512" y="1427292"/>
            <a:ext cx="907300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</a:rPr>
              <a:t>Jaké jsou základní způsoby výběru více souborů?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</a:rPr>
              <a:t>Jak je dobré si slovně zapamatovat funkci (Shift + klik) a (Ctrl + klik)?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</a:rPr>
              <a:t>Zamysli se a popiš, kdy se může v různých případech činnosti hodit pracovat shodným způsobem s více soubory (objekty) najednou?</a:t>
            </a:r>
          </a:p>
          <a:p>
            <a:pPr lvl="1"/>
            <a:r>
              <a:rPr lang="cs-CZ" sz="2000" i="1" dirty="0" smtClean="0">
                <a:solidFill>
                  <a:srgbClr val="0070C0"/>
                </a:solidFill>
              </a:rPr>
              <a:t>A to obecně jak s počítačem, tak i jinde v běžném životě a činnostech (sport, bydlení, koníčky, práce, cestování, zábava, …).</a:t>
            </a:r>
          </a:p>
        </p:txBody>
      </p:sp>
      <p:pic>
        <p:nvPicPr>
          <p:cNvPr id="10244" name="Picture 4" descr="http://bestpage.cz/gif/G180064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501008"/>
            <a:ext cx="1152128" cy="87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1024" y="3645024"/>
            <a:ext cx="2822944" cy="2598026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4268572" y="4581128"/>
            <a:ext cx="368780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/>
                <a:solidFill>
                  <a:srgbClr val="0000CC"/>
                </a:solidFill>
              </a:rPr>
              <a:t>snad už jsi na tom lépe,</a:t>
            </a:r>
          </a:p>
          <a:p>
            <a:pPr algn="ctr"/>
            <a:r>
              <a:rPr lang="cs-CZ" sz="2400" b="1" dirty="0" smtClean="0">
                <a:ln/>
                <a:solidFill>
                  <a:srgbClr val="0000CC"/>
                </a:solidFill>
              </a:rPr>
              <a:t>než jen hrát hry jako křeček</a:t>
            </a:r>
          </a:p>
          <a:p>
            <a:pPr algn="ctr"/>
            <a:r>
              <a:rPr lang="cs-CZ" sz="2400" b="1" dirty="0" smtClean="0">
                <a:ln/>
                <a:solidFill>
                  <a:srgbClr val="0000CC"/>
                </a:solidFill>
              </a:rPr>
              <a:t>a pouze „pařit“</a:t>
            </a:r>
          </a:p>
          <a:p>
            <a:pPr algn="ctr"/>
            <a:r>
              <a:rPr lang="cs-CZ" sz="2400" b="1" dirty="0" smtClean="0">
                <a:ln/>
                <a:solidFill>
                  <a:schemeClr val="tx2">
                    <a:lumMod val="60000"/>
                    <a:lumOff val="40000"/>
                  </a:schemeClr>
                </a:solidFill>
              </a:rPr>
              <a:t>ano - ne</a:t>
            </a:r>
            <a:endParaRPr lang="cs-CZ" sz="2400" b="1" dirty="0">
              <a:ln/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570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Napište odpovědi písemně nebo elektronicky a odevzdejte učiteli</a:t>
            </a:r>
            <a:r>
              <a:rPr lang="cs-CZ" sz="2000" b="1" i="1" dirty="0" smtClean="0">
                <a:solidFill>
                  <a:srgbClr val="C00000"/>
                </a:solidFill>
              </a:rPr>
              <a:t>.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2860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980728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1484784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smtClean="0"/>
              <a:t>Vlastní zdroje a vytvořené materiály,</a:t>
            </a:r>
          </a:p>
          <a:p>
            <a:pPr lvl="1"/>
            <a:r>
              <a:rPr lang="cs-CZ" sz="1400" dirty="0" smtClean="0"/>
              <a:t>Soukup Jiří, Multimediální komponenty a prezentace v aplikacích, skripta UJEP Ústí n. L., 2008</a:t>
            </a:r>
          </a:p>
          <a:p>
            <a:pPr lvl="1"/>
            <a:r>
              <a:rPr lang="cs-CZ" sz="1400" dirty="0" smtClean="0"/>
              <a:t>Soukup Jiří a kol, Multimédia ve výuce, </a:t>
            </a:r>
            <a:r>
              <a:rPr lang="cs-CZ" sz="1400" dirty="0" err="1" smtClean="0"/>
              <a:t>skriptum</a:t>
            </a:r>
            <a:r>
              <a:rPr lang="cs-CZ" sz="1400" dirty="0" smtClean="0"/>
              <a:t> UJEP Ústí n. L.,2004</a:t>
            </a:r>
            <a:endParaRPr lang="cs-CZ" sz="1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3140968"/>
            <a:ext cx="864096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smtClean="0"/>
              <a:t>Webové zdroje:</a:t>
            </a:r>
          </a:p>
          <a:p>
            <a:pPr marL="722313" indent="-366713"/>
            <a:r>
              <a:rPr lang="cs-CZ" sz="1400" dirty="0" smtClean="0">
                <a:hlinkClick r:id="rId5"/>
              </a:rPr>
              <a:t>http</a:t>
            </a:r>
            <a:r>
              <a:rPr lang="cs-CZ" sz="1400" dirty="0">
                <a:hlinkClick r:id="rId5"/>
              </a:rPr>
              <a:t>://</a:t>
            </a:r>
            <a:r>
              <a:rPr lang="cs-CZ" sz="1400" dirty="0" smtClean="0">
                <a:hlinkClick r:id="rId5"/>
              </a:rPr>
              <a:t>windows.microsoft.com/cs-cz/windows/home</a:t>
            </a:r>
            <a:endParaRPr lang="cs-CZ" sz="1400" dirty="0" smtClean="0"/>
          </a:p>
          <a:p>
            <a:pPr marL="722313" indent="-366713"/>
            <a:r>
              <a:rPr lang="cs-CZ" sz="1400" dirty="0">
                <a:hlinkClick r:id="rId6"/>
              </a:rPr>
              <a:t>http://www.technobank.cz/dilensky-nabytek/skrine-policove-7600</a:t>
            </a:r>
            <a:r>
              <a:rPr lang="cs-CZ" sz="1400" dirty="0" smtClean="0">
                <a:hlinkClick r:id="rId6"/>
              </a:rPr>
              <a:t>/</a:t>
            </a:r>
            <a:endParaRPr lang="cs-CZ" sz="1400" dirty="0" smtClean="0"/>
          </a:p>
          <a:p>
            <a:pPr marL="722313" indent="-366713"/>
            <a:r>
              <a:rPr lang="cs-CZ" sz="1400" dirty="0">
                <a:hlinkClick r:id="rId7"/>
              </a:rPr>
              <a:t>http://www.zbozi.cz/vyrobek/pokladna-370x280x90mm-209</a:t>
            </a:r>
            <a:r>
              <a:rPr lang="cs-CZ" sz="1400" dirty="0" smtClean="0">
                <a:hlinkClick r:id="rId7"/>
              </a:rPr>
              <a:t>/</a:t>
            </a:r>
            <a:endParaRPr lang="cs-CZ" sz="1400" dirty="0" smtClean="0"/>
          </a:p>
          <a:p>
            <a:pPr marL="722313" indent="-366713"/>
            <a:r>
              <a:rPr lang="cs-CZ" sz="1400" dirty="0" smtClean="0">
                <a:hlinkClick r:id="rId8"/>
              </a:rPr>
              <a:t>http</a:t>
            </a:r>
            <a:r>
              <a:rPr lang="cs-CZ" sz="1400" dirty="0">
                <a:hlinkClick r:id="rId8"/>
              </a:rPr>
              <a:t>://www.technobank.cz/dilensky-nabytek/sestavy-7733</a:t>
            </a:r>
            <a:r>
              <a:rPr lang="cs-CZ" sz="1400" dirty="0" smtClean="0">
                <a:hlinkClick r:id="rId8"/>
              </a:rPr>
              <a:t>/</a:t>
            </a:r>
          </a:p>
          <a:p>
            <a:pPr marL="722313" indent="-366713"/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www.technobank.cz/kartoteky-trezory/nabytkove-schranky-7606/</a:t>
            </a:r>
          </a:p>
          <a:p>
            <a:pPr marL="722313" indent="-366713"/>
            <a:r>
              <a:rPr lang="cs-CZ" sz="1400" dirty="0">
                <a:hlinkClick r:id="rId8"/>
              </a:rPr>
              <a:t>http://www.technobank.cz/kartoteky-trezory/nabytkove-schranky-7606/?</a:t>
            </a:r>
            <a:r>
              <a:rPr lang="cs-CZ" sz="1400" dirty="0" smtClean="0">
                <a:hlinkClick r:id="rId8"/>
              </a:rPr>
              <a:t>start=5</a:t>
            </a:r>
          </a:p>
          <a:p>
            <a:pPr marL="722313" indent="-366713"/>
            <a:r>
              <a:rPr lang="cs-CZ" sz="1400" dirty="0">
                <a:hlinkClick r:id="rId8"/>
              </a:rPr>
              <a:t>http://www.zbozi.cz/dum-byt-a-zahrada/bydleni-a-doplnky/postovni-schranky/?</a:t>
            </a:r>
            <a:r>
              <a:rPr lang="cs-CZ" sz="1400" dirty="0" smtClean="0">
                <a:hlinkClick r:id="rId8"/>
              </a:rPr>
              <a:t>strana=16</a:t>
            </a:r>
          </a:p>
          <a:p>
            <a:pPr marL="722313" indent="-366713"/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www.tomados.cz/Kopirky/Konica-Minolta-Bizhub-215.html</a:t>
            </a:r>
            <a:endParaRPr lang="cs-CZ" sz="1400" dirty="0" smtClean="0"/>
          </a:p>
          <a:p>
            <a:pPr marL="722313" indent="-366713"/>
            <a:r>
              <a:rPr lang="cs-CZ" sz="1400" dirty="0" smtClean="0">
                <a:hlinkClick r:id="rId10"/>
              </a:rPr>
              <a:t>http</a:t>
            </a:r>
            <a:r>
              <a:rPr lang="cs-CZ" sz="1400" dirty="0">
                <a:hlinkClick r:id="rId10"/>
              </a:rPr>
              <a:t>://</a:t>
            </a:r>
            <a:r>
              <a:rPr lang="cs-CZ" sz="1400" dirty="0" smtClean="0">
                <a:hlinkClick r:id="rId10"/>
              </a:rPr>
              <a:t>www.rajsmichu.cz/detail.php?t=5&amp;cPath=5_223&amp;sort=nejnovejsi&amp;id=55819</a:t>
            </a:r>
            <a:endParaRPr lang="cs-CZ" sz="1400" dirty="0" smtClean="0"/>
          </a:p>
          <a:p>
            <a:pPr marL="722313" indent="-366713"/>
            <a:r>
              <a:rPr lang="cs-CZ" sz="1400" dirty="0" smtClean="0">
                <a:hlinkClick r:id="rId11"/>
              </a:rPr>
              <a:t>http</a:t>
            </a:r>
            <a:r>
              <a:rPr lang="cs-CZ" sz="1400" dirty="0">
                <a:hlinkClick r:id="rId11"/>
              </a:rPr>
              <a:t>://</a:t>
            </a:r>
            <a:r>
              <a:rPr lang="cs-CZ" sz="1400" dirty="0" smtClean="0">
                <a:hlinkClick r:id="rId11"/>
              </a:rPr>
              <a:t>www.ri-okna.cz/plastova-okna-a-dvere</a:t>
            </a:r>
            <a:endParaRPr lang="cs-CZ" sz="1400" dirty="0" smtClean="0"/>
          </a:p>
          <a:p>
            <a:pPr marL="355600"/>
            <a:endParaRPr lang="cs-CZ" sz="1400" dirty="0" smtClean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39552" y="4262362"/>
            <a:ext cx="8229600" cy="2262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800" dirty="0" smtClean="0"/>
          </a:p>
        </p:txBody>
      </p:sp>
      <p:pic>
        <p:nvPicPr>
          <p:cNvPr id="13" name="Picture 2" descr="C:\Users\Jirka\Pictures\pocitac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1318" y="1556792"/>
            <a:ext cx="141517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323528" y="2279194"/>
            <a:ext cx="80303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err="1" smtClean="0"/>
              <a:t>Emotikony</a:t>
            </a:r>
            <a:r>
              <a:rPr lang="cs-CZ" b="1" dirty="0" smtClean="0"/>
              <a:t> – kliparty programu MS Office:</a:t>
            </a:r>
          </a:p>
          <a:p>
            <a:pPr marL="342900" lvl="1" indent="22225">
              <a:buFont typeface="Calibri" pitchFamily="34" charset="0"/>
              <a:buChar char="-"/>
            </a:pPr>
            <a:r>
              <a:rPr lang="cs-CZ" sz="1600" dirty="0" smtClean="0"/>
              <a:t> </a:t>
            </a:r>
            <a:r>
              <a:rPr lang="cs-CZ" sz="1400" dirty="0" err="1" smtClean="0"/>
              <a:t>emotikony</a:t>
            </a:r>
            <a:r>
              <a:rPr lang="cs-CZ" sz="1400" dirty="0" smtClean="0"/>
              <a:t> a kliparty sady MS-Office, dostupné také na</a:t>
            </a:r>
          </a:p>
          <a:p>
            <a:pPr lvl="1"/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office.microsoft.com/cs-cz/images/MC900442026.aspx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xmlns="" val="104546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4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8486</TotalTime>
  <Words>1080</Words>
  <Application>Microsoft Office PowerPoint</Application>
  <PresentationFormat>Předvádění na obrazovce (4:3)</PresentationFormat>
  <Paragraphs>149</Paragraphs>
  <Slides>10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Windows – práce se soubory 3</vt:lpstr>
      <vt:lpstr>Windows – práce se soubory 3</vt:lpstr>
      <vt:lpstr>Windows – práce se soubory 3</vt:lpstr>
      <vt:lpstr>Windows – práce se soubory 3</vt:lpstr>
      <vt:lpstr>Windows – práce se soubory 3</vt:lpstr>
      <vt:lpstr>Windows – práce se soubory 3</vt:lpstr>
      <vt:lpstr>Windows – práce se soubory 3</vt:lpstr>
      <vt:lpstr>Windows – práce se soubory 3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471</cp:revision>
  <dcterms:created xsi:type="dcterms:W3CDTF">2010-11-01T23:40:31Z</dcterms:created>
  <dcterms:modified xsi:type="dcterms:W3CDTF">2014-02-11T07:40:30Z</dcterms:modified>
</cp:coreProperties>
</file>