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90" r:id="rId3"/>
    <p:sldId id="289" r:id="rId4"/>
    <p:sldId id="293" r:id="rId5"/>
    <p:sldId id="304" r:id="rId6"/>
    <p:sldId id="292" r:id="rId7"/>
    <p:sldId id="305" r:id="rId8"/>
    <p:sldId id="306" r:id="rId9"/>
    <p:sldId id="308" r:id="rId10"/>
    <p:sldId id="307" r:id="rId11"/>
    <p:sldId id="309" r:id="rId12"/>
    <p:sldId id="310" r:id="rId13"/>
    <p:sldId id="302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00"/>
    <a:srgbClr val="FF0000"/>
    <a:srgbClr val="006600"/>
    <a:srgbClr val="0033CC"/>
    <a:srgbClr val="02283F"/>
    <a:srgbClr val="CC0066"/>
    <a:srgbClr val="EA851B"/>
    <a:srgbClr val="FFE1B9"/>
    <a:srgbClr val="FFFAF0"/>
    <a:srgbClr val="FFFAF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audio" Target="../media/audio1.wav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3.png"/><Relationship Id="rId9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15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7.jpe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.jpeg"/><Relationship Id="rId7" Type="http://schemas.openxmlformats.org/officeDocument/2006/relationships/hyperlink" Target="http://mp3s.nadruhou.net/crazy-frog/we-are-the-champions-56719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loupak.cz/" TargetMode="External"/><Relationship Id="rId5" Type="http://schemas.openxmlformats.org/officeDocument/2006/relationships/hyperlink" Target="http://cs.wikipedia.org/wiki/Malov%C3%A1n%C3%AD_ve_Windows" TargetMode="External"/><Relationship Id="rId10" Type="http://schemas.openxmlformats.org/officeDocument/2006/relationships/audio" Target="../media/audio11.wav"/><Relationship Id="rId4" Type="http://schemas.openxmlformats.org/officeDocument/2006/relationships/image" Target="../media/image2.jpeg"/><Relationship Id="rId9" Type="http://schemas.openxmlformats.org/officeDocument/2006/relationships/hyperlink" Target="http://office.microsoft.com/cs-cz/images/MC900442026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3463144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Programové aplikace ve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aplikace, Windows, Malování, grafika, obrázek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příklady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Malování 1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VY_32_INOVACE_32_650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</a:t>
            </a:r>
            <a:r>
              <a:rPr lang="cs-CZ" sz="2000" dirty="0" smtClean="0">
                <a:solidFill>
                  <a:srgbClr val="00B050"/>
                </a:solidFill>
              </a:rPr>
              <a:t>současnou </a:t>
            </a:r>
            <a:r>
              <a:rPr lang="cs-CZ" sz="2000" dirty="0" smtClean="0">
                <a:solidFill>
                  <a:srgbClr val="00B050"/>
                </a:solidFill>
              </a:rPr>
              <a:t>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268759"/>
            <a:ext cx="9012480" cy="4248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grafikou na PC je dvojí:</a:t>
            </a: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sz="2200" dirty="0" smtClean="0">
                <a:solidFill>
                  <a:srgbClr val="0033CC"/>
                </a:solidFill>
              </a:rPr>
              <a:t>s </a:t>
            </a:r>
            <a:r>
              <a:rPr lang="cs-CZ" sz="2200" b="1" dirty="0" smtClean="0">
                <a:solidFill>
                  <a:srgbClr val="0033CC"/>
                </a:solidFill>
              </a:rPr>
              <a:t>body</a:t>
            </a:r>
            <a:r>
              <a:rPr lang="cs-CZ" sz="2200" dirty="0" smtClean="0">
                <a:solidFill>
                  <a:srgbClr val="0033CC"/>
                </a:solidFill>
              </a:rPr>
              <a:t> na listu „papíru“, jako když kreslíš pastelkami či vodovými barvami;</a:t>
            </a: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sz="2200" dirty="0" smtClean="0">
                <a:solidFill>
                  <a:srgbClr val="0033CC"/>
                </a:solidFill>
              </a:rPr>
              <a:t>s </a:t>
            </a:r>
            <a:r>
              <a:rPr lang="cs-CZ" sz="2200" b="1" dirty="0" smtClean="0">
                <a:solidFill>
                  <a:srgbClr val="0033CC"/>
                </a:solidFill>
              </a:rPr>
              <a:t>objekty</a:t>
            </a:r>
            <a:r>
              <a:rPr lang="cs-CZ" sz="2200" dirty="0" smtClean="0">
                <a:solidFill>
                  <a:srgbClr val="0033CC"/>
                </a:solidFill>
              </a:rPr>
              <a:t> – čáry a plochy </a:t>
            </a:r>
            <a:r>
              <a:rPr lang="cs-CZ" sz="2400" dirty="0" smtClean="0">
                <a:solidFill>
                  <a:srgbClr val="0033CC"/>
                </a:solidFill>
              </a:rPr>
              <a:t>ve formě vrstvení do  koláže (leták);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Bodová je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bitmapová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= mapa bitů (mapa informací o obrázku)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Objektová je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vektorová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= popisná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2283F"/>
                </a:solidFill>
              </a:rPr>
              <a:t>Malování</a:t>
            </a:r>
            <a:r>
              <a:rPr lang="cs-CZ" sz="2400" dirty="0" smtClean="0">
                <a:solidFill>
                  <a:srgbClr val="02283F"/>
                </a:solidFill>
              </a:rPr>
              <a:t> je práce </a:t>
            </a:r>
            <a:r>
              <a:rPr lang="cs-CZ" sz="2400" b="1" dirty="0" smtClean="0">
                <a:solidFill>
                  <a:srgbClr val="02283F"/>
                </a:solidFill>
              </a:rPr>
              <a:t>bodová</a:t>
            </a:r>
            <a:r>
              <a:rPr lang="cs-CZ" sz="2400" dirty="0" smtClean="0">
                <a:solidFill>
                  <a:srgbClr val="02283F"/>
                </a:solidFill>
              </a:rPr>
              <a:t>, tedy bitmapová, např. fotografie;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0070C0"/>
                </a:solidFill>
              </a:rPr>
              <a:t>Vektorovou grafiku použijeme až v další aplikaci, práce s textem a grafikou – Word, apo</a:t>
            </a:r>
            <a:r>
              <a:rPr lang="cs-CZ" sz="2400" i="1" dirty="0">
                <a:solidFill>
                  <a:srgbClr val="0070C0"/>
                </a:solidFill>
              </a:rPr>
              <a:t>d.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ve </a:t>
            </a:r>
            <a:r>
              <a:rPr lang="cs-CZ" sz="2800" b="1" u="sng" dirty="0" smtClean="0">
                <a:solidFill>
                  <a:srgbClr val="002060"/>
                </a:solidFill>
              </a:rPr>
              <a:t>Windows (</a:t>
            </a:r>
            <a:r>
              <a:rPr lang="cs-CZ" sz="2800" b="1" u="sng" dirty="0" smtClean="0">
                <a:solidFill>
                  <a:srgbClr val="002060"/>
                </a:solidFill>
              </a:rPr>
              <a:t>do XP) úvod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0234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9121000" cy="302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jednoduchý program pro malování obrázků</a:t>
            </a:r>
            <a:r>
              <a:rPr lang="cs-CZ" sz="2400" dirty="0" smtClean="0">
                <a:solidFill>
                  <a:srgbClr val="0033CC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Jeho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ovládání je jednoduché a poměrně snadno pochopitelné.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u="sng" dirty="0" smtClean="0">
                <a:solidFill>
                  <a:srgbClr val="FF0000"/>
                </a:solidFill>
              </a:rPr>
              <a:t>Pokud jsi se zatím doposavad alespoň trochu učil, tak uvidíš, že základ práce s PC se stále jen opakuje</a:t>
            </a:r>
            <a:r>
              <a:rPr lang="cs-CZ" sz="2400" dirty="0" smtClean="0">
                <a:solidFill>
                  <a:srgbClr val="FF0000"/>
                </a:solidFill>
              </a:rPr>
              <a:t>: </a:t>
            </a:r>
            <a:r>
              <a:rPr lang="cs-CZ" sz="2400" dirty="0" smtClean="0">
                <a:solidFill>
                  <a:srgbClr val="C00000"/>
                </a:solidFill>
              </a:rPr>
              <a:t>např. změna velikosti </a:t>
            </a:r>
            <a:r>
              <a:rPr lang="cs-CZ" sz="2400" dirty="0">
                <a:solidFill>
                  <a:srgbClr val="C00000"/>
                </a:solidFill>
              </a:rPr>
              <a:t>pracovní </a:t>
            </a:r>
            <a:r>
              <a:rPr lang="cs-CZ" sz="2400" dirty="0" smtClean="0">
                <a:solidFill>
                  <a:srgbClr val="C00000"/>
                </a:solidFill>
              </a:rPr>
              <a:t>plochy, kresby, objektu, fotografie, je stejná činnost,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jako změna velikosti okna = tažení za roh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objektu, (případně za rám - hranu), volba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barvy z palety dle nabídky, apod.</a:t>
            </a:r>
            <a:endParaRPr lang="cs-CZ" sz="2400" dirty="0">
              <a:solidFill>
                <a:srgbClr val="C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i="1" u="sng" dirty="0">
              <a:solidFill>
                <a:srgbClr val="0033CC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Příslušenství OS Windows – </a:t>
            </a:r>
            <a:r>
              <a:rPr lang="cs-CZ" sz="2800" b="1" u="sng" dirty="0" smtClean="0">
                <a:solidFill>
                  <a:srgbClr val="002060"/>
                </a:solidFill>
              </a:rPr>
              <a:t>MALOVÁNÍ</a:t>
            </a:r>
            <a:r>
              <a:rPr lang="cs-CZ" sz="2800" b="1" dirty="0" smtClean="0">
                <a:solidFill>
                  <a:srgbClr val="002060"/>
                </a:solidFill>
              </a:rPr>
              <a:t> - úvod: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6650" y="4149080"/>
            <a:ext cx="4349326" cy="2024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u="sng" dirty="0" smtClean="0">
                <a:solidFill>
                  <a:srgbClr val="02283F"/>
                </a:solidFill>
              </a:rPr>
              <a:t>Postup spuštění programu</a:t>
            </a:r>
            <a:r>
              <a:rPr lang="cs-CZ" sz="2800" dirty="0" smtClean="0">
                <a:solidFill>
                  <a:srgbClr val="02283F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Start  -  Programy  -  Příslušenství 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cs-CZ" sz="2400" i="1" dirty="0">
              <a:solidFill>
                <a:srgbClr val="7030A0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Výběr -&gt; </a:t>
            </a:r>
            <a:r>
              <a:rPr lang="cs-CZ" sz="2400" b="1" i="1" dirty="0" smtClean="0">
                <a:solidFill>
                  <a:srgbClr val="7030A0"/>
                </a:solidFill>
              </a:rPr>
              <a:t>Malování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5766864" y="2666198"/>
            <a:ext cx="2837584" cy="3572287"/>
            <a:chOff x="5436096" y="2666198"/>
            <a:chExt cx="2837584" cy="3572287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47202" r="66452"/>
            <a:stretch/>
          </p:blipFill>
          <p:spPr bwMode="auto">
            <a:xfrm>
              <a:off x="5436096" y="2666198"/>
              <a:ext cx="2837584" cy="3572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545" t="82303" r="58848" b="11699"/>
            <a:stretch/>
          </p:blipFill>
          <p:spPr bwMode="auto">
            <a:xfrm>
              <a:off x="5508104" y="5406080"/>
              <a:ext cx="1440160" cy="2168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2061" name="Přímá spojnice se šipkou 2060"/>
          <p:cNvCxnSpPr/>
          <p:nvPr/>
        </p:nvCxnSpPr>
        <p:spPr>
          <a:xfrm>
            <a:off x="683568" y="5013176"/>
            <a:ext cx="5184576" cy="1008112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2195736" y="5013176"/>
            <a:ext cx="3816424" cy="504056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4211960" y="2996952"/>
            <a:ext cx="1656184" cy="1944216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se šipkou 2068"/>
          <p:cNvCxnSpPr/>
          <p:nvPr/>
        </p:nvCxnSpPr>
        <p:spPr>
          <a:xfrm flipV="1">
            <a:off x="3419872" y="3356992"/>
            <a:ext cx="2520280" cy="2664296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35641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50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5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4"/>
            <a:ext cx="9012480" cy="4320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u="sng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zobrazení: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1 – do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Win</a:t>
            </a:r>
            <a:r>
              <a:rPr lang="cs-CZ" sz="2800" b="1" u="sng" dirty="0" smtClean="0">
                <a:solidFill>
                  <a:srgbClr val="002060"/>
                </a:solidFill>
              </a:rPr>
              <a:t> XP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1673" y="1772816"/>
            <a:ext cx="6622775" cy="4479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79512" y="1700808"/>
            <a:ext cx="1656184" cy="648072"/>
          </a:xfrm>
          <a:prstGeom prst="wedgeRoundRectCallout">
            <a:avLst>
              <a:gd name="adj1" fmla="val 59369"/>
              <a:gd name="adj2" fmla="val -14731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panel nabídek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179512" y="2348880"/>
            <a:ext cx="1656184" cy="648072"/>
          </a:xfrm>
          <a:prstGeom prst="wedgeRoundRectCallout">
            <a:avLst>
              <a:gd name="adj1" fmla="val 59369"/>
              <a:gd name="adj2" fmla="val -14731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panel nástrojů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179512" y="3645024"/>
            <a:ext cx="1656184" cy="648072"/>
          </a:xfrm>
          <a:prstGeom prst="wedgeRoundRectCallout">
            <a:avLst>
              <a:gd name="adj1" fmla="val 112837"/>
              <a:gd name="adj2" fmla="val 13488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pracovní plocha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179512" y="5517232"/>
            <a:ext cx="1656184" cy="648072"/>
          </a:xfrm>
          <a:prstGeom prst="wedgeRoundRectCallout">
            <a:avLst>
              <a:gd name="adj1" fmla="val 58207"/>
              <a:gd name="adj2" fmla="val 10518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panel paleta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2852936"/>
            <a:ext cx="46805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</a:rPr>
              <a:t>rozměr pracovní plochy lze změnit:</a:t>
            </a:r>
          </a:p>
          <a:p>
            <a:r>
              <a:rPr lang="cs-CZ" sz="2400" i="1" dirty="0" smtClean="0">
                <a:solidFill>
                  <a:srgbClr val="C00000"/>
                </a:solidFill>
              </a:rPr>
              <a:t>myší najet do dolního pravého rohu, kurzor se změní na „rozměr“, dále tažením upravíme velikost pracovního pole (kreslícího listu)</a:t>
            </a:r>
            <a:endParaRPr lang="cs-CZ" sz="2400" i="1" dirty="0">
              <a:solidFill>
                <a:srgbClr val="C0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7668344" y="4581128"/>
            <a:ext cx="792088" cy="10801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30058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Panel nástrojů: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29940"/>
            <a:ext cx="1368152" cy="4707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6761"/>
          <a:stretch/>
        </p:blipFill>
        <p:spPr bwMode="auto">
          <a:xfrm>
            <a:off x="8128522" y="1340768"/>
            <a:ext cx="979982" cy="261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79512" y="1556792"/>
            <a:ext cx="2952328" cy="432048"/>
          </a:xfrm>
          <a:prstGeom prst="wedgeRoundRectCallout">
            <a:avLst>
              <a:gd name="adj1" fmla="val 65031"/>
              <a:gd name="adj2" fmla="val -11697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výběr části kresby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179512" y="1988840"/>
            <a:ext cx="2952328" cy="432048"/>
          </a:xfrm>
          <a:prstGeom prst="wedgeRoundRectCallout">
            <a:avLst>
              <a:gd name="adj1" fmla="val 67029"/>
              <a:gd name="adj2" fmla="val -15489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Guma </a:t>
            </a:r>
            <a:r>
              <a:rPr lang="cs-CZ" sz="2000" b="1" dirty="0" smtClean="0">
                <a:solidFill>
                  <a:srgbClr val="0033CC"/>
                </a:solidFill>
              </a:rPr>
              <a:t>(pozor na barvu)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179512" y="2852936"/>
            <a:ext cx="2952328" cy="432048"/>
          </a:xfrm>
          <a:prstGeom prst="wedgeRoundRectCallout">
            <a:avLst>
              <a:gd name="adj1" fmla="val 67212"/>
              <a:gd name="adj2" fmla="val -14579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Tužka – tenká čára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5148064" y="1556792"/>
            <a:ext cx="2952328" cy="432048"/>
          </a:xfrm>
          <a:prstGeom prst="wedgeRoundRectCallout">
            <a:avLst>
              <a:gd name="adj1" fmla="val -66851"/>
              <a:gd name="adj2" fmla="val -7145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výběr obdélníkový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5148064" y="1988840"/>
            <a:ext cx="2952328" cy="432048"/>
          </a:xfrm>
          <a:prstGeom prst="wedgeRoundRectCallout">
            <a:avLst>
              <a:gd name="adj1" fmla="val -66518"/>
              <a:gd name="adj2" fmla="val -13972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Plechovka </a:t>
            </a:r>
            <a:r>
              <a:rPr lang="cs-CZ" sz="1600" b="1" dirty="0" smtClean="0">
                <a:solidFill>
                  <a:srgbClr val="0033CC"/>
                </a:solidFill>
              </a:rPr>
              <a:t>(barevná výplň)</a:t>
            </a:r>
            <a:endParaRPr lang="cs-CZ" sz="1600" b="1" dirty="0">
              <a:solidFill>
                <a:srgbClr val="0033CC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5148064" y="2852936"/>
            <a:ext cx="2952328" cy="432048"/>
          </a:xfrm>
          <a:prstGeom prst="wedgeRoundRectCallout">
            <a:avLst>
              <a:gd name="adj1" fmla="val -67667"/>
              <a:gd name="adj2" fmla="val -14580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Štětec – volba síly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4" name="Zaoblený obdélníkový popisek 23"/>
          <p:cNvSpPr/>
          <p:nvPr/>
        </p:nvSpPr>
        <p:spPr>
          <a:xfrm>
            <a:off x="179512" y="2420888"/>
            <a:ext cx="2952328" cy="432048"/>
          </a:xfrm>
          <a:prstGeom prst="wedgeRoundRectCallout">
            <a:avLst>
              <a:gd name="adj1" fmla="val 66030"/>
              <a:gd name="adj2" fmla="val -14731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Kapátko </a:t>
            </a:r>
            <a:r>
              <a:rPr lang="cs-CZ" sz="2000" b="1" dirty="0" smtClean="0">
                <a:solidFill>
                  <a:srgbClr val="0033CC"/>
                </a:solidFill>
              </a:rPr>
              <a:t>(načtení barvy)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5148064" y="2420888"/>
            <a:ext cx="2952328" cy="432048"/>
          </a:xfrm>
          <a:prstGeom prst="wedgeRoundRectCallout">
            <a:avLst>
              <a:gd name="adj1" fmla="val -66518"/>
              <a:gd name="adj2" fmla="val -13213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Lupa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179512" y="3284984"/>
            <a:ext cx="2952328" cy="432048"/>
          </a:xfrm>
          <a:prstGeom prst="wedgeRoundRectCallout">
            <a:avLst>
              <a:gd name="adj1" fmla="val 65031"/>
              <a:gd name="adj2" fmla="val -11697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CC"/>
                </a:solidFill>
              </a:rPr>
              <a:t>Spray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179512" y="3717032"/>
            <a:ext cx="2952328" cy="432048"/>
          </a:xfrm>
          <a:prstGeom prst="wedgeRoundRectCallout">
            <a:avLst>
              <a:gd name="adj1" fmla="val 67029"/>
              <a:gd name="adj2" fmla="val -15489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Úsečka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179512" y="4581128"/>
            <a:ext cx="2952328" cy="432048"/>
          </a:xfrm>
          <a:prstGeom prst="wedgeRoundRectCallout">
            <a:avLst>
              <a:gd name="adj1" fmla="val 67212"/>
              <a:gd name="adj2" fmla="val -14579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Elipsa, Kruh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9" name="Zaoblený obdélníkový popisek 28"/>
          <p:cNvSpPr/>
          <p:nvPr/>
        </p:nvSpPr>
        <p:spPr>
          <a:xfrm>
            <a:off x="5148064" y="3284984"/>
            <a:ext cx="2952328" cy="432048"/>
          </a:xfrm>
          <a:prstGeom prst="wedgeRoundRectCallout">
            <a:avLst>
              <a:gd name="adj1" fmla="val -66851"/>
              <a:gd name="adj2" fmla="val -7145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Text </a:t>
            </a:r>
            <a:r>
              <a:rPr lang="cs-CZ" sz="2000" b="1" dirty="0" smtClean="0">
                <a:solidFill>
                  <a:srgbClr val="0033CC"/>
                </a:solidFill>
              </a:rPr>
              <a:t>(vložení textu)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30" name="Zaoblený obdélníkový popisek 29"/>
          <p:cNvSpPr/>
          <p:nvPr/>
        </p:nvSpPr>
        <p:spPr>
          <a:xfrm>
            <a:off x="5148064" y="3717032"/>
            <a:ext cx="2952328" cy="432048"/>
          </a:xfrm>
          <a:prstGeom prst="wedgeRoundRectCallout">
            <a:avLst>
              <a:gd name="adj1" fmla="val -66518"/>
              <a:gd name="adj2" fmla="val -13972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Křivka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31" name="Zaoblený obdélníkový popisek 30"/>
          <p:cNvSpPr/>
          <p:nvPr/>
        </p:nvSpPr>
        <p:spPr>
          <a:xfrm>
            <a:off x="5148064" y="4581128"/>
            <a:ext cx="2952328" cy="432048"/>
          </a:xfrm>
          <a:prstGeom prst="wedgeRoundRectCallout">
            <a:avLst>
              <a:gd name="adj1" fmla="val -67667"/>
              <a:gd name="adj2" fmla="val -14580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Zaoblený obdélník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179512" y="4149080"/>
            <a:ext cx="2952328" cy="432048"/>
          </a:xfrm>
          <a:prstGeom prst="wedgeRoundRectCallout">
            <a:avLst>
              <a:gd name="adj1" fmla="val 66030"/>
              <a:gd name="adj2" fmla="val -14731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Obdélník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5148064" y="4149080"/>
            <a:ext cx="2952328" cy="432048"/>
          </a:xfrm>
          <a:prstGeom prst="wedgeRoundRectCallout">
            <a:avLst>
              <a:gd name="adj1" fmla="val -66518"/>
              <a:gd name="adj2" fmla="val -13213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Mnohoúhelník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179512" y="5301208"/>
            <a:ext cx="2952328" cy="720080"/>
          </a:xfrm>
          <a:prstGeom prst="wedgeRoundRectCallout">
            <a:avLst>
              <a:gd name="adj1" fmla="val 68516"/>
              <a:gd name="adj2" fmla="val -14579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dílčí možnosti zvoleného nástroje</a:t>
            </a:r>
            <a:endParaRPr lang="cs-CZ" sz="2400" b="1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5442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2"/>
            <a:ext cx="1368152" cy="4707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 </a:t>
            </a:r>
            <a:r>
              <a:rPr lang="cs-CZ" sz="2800" u="sng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Tužka </a:t>
            </a: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2800" u="sng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Štětec</a:t>
            </a: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</p:txBody>
      </p:sp>
      <p:sp>
        <p:nvSpPr>
          <p:cNvPr id="26" name="Zaoblený obdélníkový popisek 25"/>
          <p:cNvSpPr/>
          <p:nvPr/>
        </p:nvSpPr>
        <p:spPr>
          <a:xfrm>
            <a:off x="1763688" y="2636912"/>
            <a:ext cx="2376264" cy="432048"/>
          </a:xfrm>
          <a:prstGeom prst="wedgeRoundRectCallout">
            <a:avLst>
              <a:gd name="adj1" fmla="val -95698"/>
              <a:gd name="adj2" fmla="val 52910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Tužka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1706" y="1628800"/>
            <a:ext cx="1234430" cy="4640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Zaoblený obdélníkový popisek 26"/>
          <p:cNvSpPr/>
          <p:nvPr/>
        </p:nvSpPr>
        <p:spPr>
          <a:xfrm>
            <a:off x="6084168" y="2636912"/>
            <a:ext cx="2376264" cy="432048"/>
          </a:xfrm>
          <a:prstGeom prst="wedgeRoundRectCallout">
            <a:avLst>
              <a:gd name="adj1" fmla="val -71906"/>
              <a:gd name="adj2" fmla="val 58029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Štětec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29" name="Zaoblený obdélníkový popisek 28"/>
          <p:cNvSpPr/>
          <p:nvPr/>
        </p:nvSpPr>
        <p:spPr>
          <a:xfrm>
            <a:off x="1763688" y="5013176"/>
            <a:ext cx="2376264" cy="720080"/>
          </a:xfrm>
          <a:prstGeom prst="wedgeRoundRectCallout">
            <a:avLst>
              <a:gd name="adj1" fmla="val -72678"/>
              <a:gd name="adj2" fmla="val -6711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33CC"/>
                </a:solidFill>
              </a:rPr>
              <a:t>Tužka nám nenabízí </a:t>
            </a:r>
            <a:r>
              <a:rPr lang="cs-CZ" sz="2000" b="1" dirty="0" smtClean="0">
                <a:solidFill>
                  <a:srgbClr val="0033CC"/>
                </a:solidFill>
              </a:rPr>
              <a:t>žádný výběr tvaru.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30" name="Zaoblený obdélníkový popisek 29"/>
          <p:cNvSpPr/>
          <p:nvPr/>
        </p:nvSpPr>
        <p:spPr>
          <a:xfrm>
            <a:off x="6012160" y="5013176"/>
            <a:ext cx="2376264" cy="720080"/>
          </a:xfrm>
          <a:prstGeom prst="wedgeRoundRectCallout">
            <a:avLst>
              <a:gd name="adj1" fmla="val -70248"/>
              <a:gd name="adj2" fmla="val -9384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33CC"/>
                </a:solidFill>
              </a:rPr>
              <a:t>Volba tvaru štětce a </a:t>
            </a:r>
            <a:r>
              <a:rPr lang="cs-CZ" sz="2000" b="1" dirty="0" err="1" smtClean="0">
                <a:solidFill>
                  <a:srgbClr val="0033CC"/>
                </a:solidFill>
              </a:rPr>
              <a:t>redispera</a:t>
            </a:r>
            <a:r>
              <a:rPr lang="cs-CZ" sz="2000" b="1" dirty="0" smtClean="0">
                <a:solidFill>
                  <a:srgbClr val="0033CC"/>
                </a:solidFill>
              </a:rPr>
              <a:t>.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9053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3687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 </a:t>
            </a:r>
            <a:r>
              <a:rPr lang="cs-CZ" sz="2800" u="sng" dirty="0" err="1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Spray</a:t>
            </a:r>
            <a:r>
              <a:rPr lang="cs-CZ" sz="2800" u="sng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Text:</a:t>
            </a:r>
            <a:endParaRPr lang="cs-CZ" sz="2800" u="sng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6792"/>
            <a:ext cx="1240882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9053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1484784"/>
            <a:ext cx="1263976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Zaoblený obdélníkový popisek 25"/>
          <p:cNvSpPr/>
          <p:nvPr/>
        </p:nvSpPr>
        <p:spPr>
          <a:xfrm>
            <a:off x="1763688" y="2996952"/>
            <a:ext cx="2376264" cy="432048"/>
          </a:xfrm>
          <a:prstGeom prst="wedgeRoundRectCallout">
            <a:avLst>
              <a:gd name="adj1" fmla="val -95698"/>
              <a:gd name="adj2" fmla="val 52910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CC"/>
                </a:solidFill>
              </a:rPr>
              <a:t>Spray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6084168" y="2996952"/>
            <a:ext cx="2376264" cy="432048"/>
          </a:xfrm>
          <a:prstGeom prst="wedgeRoundRectCallout">
            <a:avLst>
              <a:gd name="adj1" fmla="val -69071"/>
              <a:gd name="adj2" fmla="val 49118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Text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29" name="Zaoblený obdélníkový popisek 28"/>
          <p:cNvSpPr/>
          <p:nvPr/>
        </p:nvSpPr>
        <p:spPr>
          <a:xfrm>
            <a:off x="1763688" y="5013176"/>
            <a:ext cx="2376264" cy="720080"/>
          </a:xfrm>
          <a:prstGeom prst="wedgeRoundRectCallout">
            <a:avLst>
              <a:gd name="adj1" fmla="val -75919"/>
              <a:gd name="adj2" fmla="val -8047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33CC"/>
                </a:solidFill>
              </a:rPr>
              <a:t>Velikost </a:t>
            </a:r>
            <a:r>
              <a:rPr lang="cs-CZ" sz="2000" b="1" dirty="0" err="1" smtClean="0">
                <a:solidFill>
                  <a:srgbClr val="0033CC"/>
                </a:solidFill>
              </a:rPr>
              <a:t>Spraye</a:t>
            </a:r>
            <a:r>
              <a:rPr lang="cs-CZ" sz="2000" b="1" dirty="0" smtClean="0">
                <a:solidFill>
                  <a:srgbClr val="0033CC"/>
                </a:solidFill>
              </a:rPr>
              <a:t>.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30" name="Zaoblený obdélníkový popisek 29"/>
          <p:cNvSpPr/>
          <p:nvPr/>
        </p:nvSpPr>
        <p:spPr>
          <a:xfrm>
            <a:off x="6012160" y="5013176"/>
            <a:ext cx="2376264" cy="720080"/>
          </a:xfrm>
          <a:prstGeom prst="wedgeRoundRectCallout">
            <a:avLst>
              <a:gd name="adj1" fmla="val -70248"/>
              <a:gd name="adj2" fmla="val -9384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33CC"/>
                </a:solidFill>
              </a:rPr>
              <a:t>?</a:t>
            </a:r>
            <a:endParaRPr lang="cs-CZ" sz="2000" b="1" dirty="0">
              <a:solidFill>
                <a:srgbClr val="0033CC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01008"/>
            <a:ext cx="2880321" cy="150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0038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9053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 </a:t>
            </a:r>
            <a:r>
              <a:rPr lang="cs-CZ" sz="2800" u="sng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Úsečka a Křivka:</a:t>
            </a:r>
            <a:endParaRPr lang="cs-CZ" sz="2800" u="sng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16797"/>
            <a:ext cx="1152128" cy="4620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1225674" cy="4417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1763688" y="5013176"/>
            <a:ext cx="2376264" cy="720080"/>
          </a:xfrm>
          <a:prstGeom prst="wedgeRoundRectCallout">
            <a:avLst>
              <a:gd name="adj1" fmla="val -70248"/>
              <a:gd name="adj2" fmla="val -9384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33CC"/>
                </a:solidFill>
              </a:rPr>
              <a:t>Tužka nám nenabízí </a:t>
            </a:r>
            <a:r>
              <a:rPr lang="cs-CZ" sz="2000" b="1" dirty="0" smtClean="0">
                <a:solidFill>
                  <a:srgbClr val="0033CC"/>
                </a:solidFill>
              </a:rPr>
              <a:t>žádný výběr tvaru.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30" name="Zaoblený obdélníkový popisek 29"/>
          <p:cNvSpPr/>
          <p:nvPr/>
        </p:nvSpPr>
        <p:spPr>
          <a:xfrm>
            <a:off x="6012160" y="5013176"/>
            <a:ext cx="2376264" cy="720080"/>
          </a:xfrm>
          <a:prstGeom prst="wedgeRoundRectCallout">
            <a:avLst>
              <a:gd name="adj1" fmla="val -70248"/>
              <a:gd name="adj2" fmla="val -9384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33CC"/>
                </a:solidFill>
              </a:rPr>
              <a:t>Volba tvaru štětce a </a:t>
            </a:r>
            <a:r>
              <a:rPr lang="cs-CZ" sz="2000" b="1" dirty="0" err="1" smtClean="0">
                <a:solidFill>
                  <a:srgbClr val="0033CC"/>
                </a:solidFill>
              </a:rPr>
              <a:t>redispera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1763688" y="3356992"/>
            <a:ext cx="2376264" cy="432048"/>
          </a:xfrm>
          <a:prstGeom prst="wedgeRoundRectCallout">
            <a:avLst>
              <a:gd name="adj1" fmla="val -95698"/>
              <a:gd name="adj2" fmla="val 52910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Úsečka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6084168" y="3356992"/>
            <a:ext cx="2376264" cy="432048"/>
          </a:xfrm>
          <a:prstGeom prst="wedgeRoundRectCallout">
            <a:avLst>
              <a:gd name="adj1" fmla="val -68666"/>
              <a:gd name="adj2" fmla="val 40206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Křivka</a:t>
            </a:r>
            <a:endParaRPr lang="cs-CZ" sz="2000" b="1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3253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9053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 </a:t>
            </a:r>
            <a:r>
              <a:rPr lang="cs-CZ" sz="2800" u="sng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uzavřené tvary - objekty:</a:t>
            </a:r>
            <a:endParaRPr lang="cs-CZ" sz="2800" u="sng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16797"/>
            <a:ext cx="1152128" cy="4620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1225674" cy="4417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1763688" y="5013176"/>
            <a:ext cx="2376264" cy="720080"/>
          </a:xfrm>
          <a:prstGeom prst="wedgeRoundRectCallout">
            <a:avLst>
              <a:gd name="adj1" fmla="val -70248"/>
              <a:gd name="adj2" fmla="val -9384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33CC"/>
                </a:solidFill>
              </a:rPr>
              <a:t>Tužka nám nenabízí </a:t>
            </a:r>
            <a:r>
              <a:rPr lang="cs-CZ" sz="2000" b="1" dirty="0" smtClean="0">
                <a:solidFill>
                  <a:srgbClr val="0033CC"/>
                </a:solidFill>
              </a:rPr>
              <a:t>žádný výběr tvaru.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30" name="Zaoblený obdélníkový popisek 29"/>
          <p:cNvSpPr/>
          <p:nvPr/>
        </p:nvSpPr>
        <p:spPr>
          <a:xfrm>
            <a:off x="6012160" y="5013176"/>
            <a:ext cx="2376264" cy="720080"/>
          </a:xfrm>
          <a:prstGeom prst="wedgeRoundRectCallout">
            <a:avLst>
              <a:gd name="adj1" fmla="val -70248"/>
              <a:gd name="adj2" fmla="val -9384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33CC"/>
                </a:solidFill>
              </a:rPr>
              <a:t>Volba tvaru štětce a </a:t>
            </a:r>
            <a:r>
              <a:rPr lang="cs-CZ" sz="2000" b="1" dirty="0" err="1" smtClean="0">
                <a:solidFill>
                  <a:srgbClr val="0033CC"/>
                </a:solidFill>
              </a:rPr>
              <a:t>redispera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1763688" y="3789040"/>
            <a:ext cx="2376264" cy="432048"/>
          </a:xfrm>
          <a:prstGeom prst="wedgeRoundRectCallout">
            <a:avLst>
              <a:gd name="adj1" fmla="val -95698"/>
              <a:gd name="adj2" fmla="val 52910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Obdélník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6084168" y="3789040"/>
            <a:ext cx="2376264" cy="432048"/>
          </a:xfrm>
          <a:prstGeom prst="wedgeRoundRectCallout">
            <a:avLst>
              <a:gd name="adj1" fmla="val -68666"/>
              <a:gd name="adj2" fmla="val 40206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mnohoúhelník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1763688" y="4221088"/>
            <a:ext cx="2376264" cy="432048"/>
          </a:xfrm>
          <a:prstGeom prst="wedgeRoundRectCallout">
            <a:avLst>
              <a:gd name="adj1" fmla="val -95698"/>
              <a:gd name="adj2" fmla="val 52910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Elipsa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6084168" y="4221088"/>
            <a:ext cx="2376264" cy="432048"/>
          </a:xfrm>
          <a:prstGeom prst="wedgeRoundRectCallout">
            <a:avLst>
              <a:gd name="adj1" fmla="val -68666"/>
              <a:gd name="adj2" fmla="val 40206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rgbClr val="0033CC"/>
                </a:solidFill>
              </a:rPr>
              <a:t>zaoblený obdélník</a:t>
            </a:r>
            <a:endParaRPr lang="cs-CZ" sz="2200" b="1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407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 </a:t>
            </a:r>
            <a:r>
              <a:rPr lang="cs-CZ" sz="2800" u="sng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Paleta barev:</a:t>
            </a:r>
            <a:endParaRPr lang="cs-CZ" sz="2800" u="sng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97152"/>
            <a:ext cx="5653935" cy="858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96752"/>
            <a:ext cx="9121000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Zvolenou barvou kreslíme pomocí kreslících nástrojů</a:t>
            </a:r>
            <a:r>
              <a:rPr lang="cs-CZ" sz="2400" dirty="0" smtClean="0">
                <a:solidFill>
                  <a:srgbClr val="0033CC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cs-CZ" sz="1400" dirty="0">
              <a:solidFill>
                <a:srgbClr val="0033CC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Máme barvu PRIMÁRNÍ a SEKUNDÁRNÍ (také POPŘEDÍ a POZADÍ)</a:t>
            </a:r>
          </a:p>
          <a:p>
            <a:pPr marL="0" indent="0">
              <a:spcBef>
                <a:spcPts val="0"/>
              </a:spcBef>
              <a:buNone/>
            </a:pPr>
            <a:endParaRPr lang="cs-CZ" sz="1400" dirty="0">
              <a:solidFill>
                <a:srgbClr val="0033CC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</a:rPr>
              <a:t>Primární barvu používá levé tlačítko myši a sekundární pravé tlačítko.</a:t>
            </a:r>
          </a:p>
          <a:p>
            <a:pPr marL="0" indent="0">
              <a:spcBef>
                <a:spcPts val="0"/>
              </a:spcBef>
              <a:buNone/>
            </a:pPr>
            <a:endParaRPr lang="cs-CZ" sz="1400" dirty="0">
              <a:solidFill>
                <a:srgbClr val="0033CC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990000"/>
                </a:solidFill>
              </a:rPr>
              <a:t>Pozor na použití Guma (gumuje do barvy pozadí</a:t>
            </a:r>
            <a:r>
              <a:rPr lang="cs-CZ" sz="2400" dirty="0" smtClean="0">
                <a:solidFill>
                  <a:srgbClr val="990000"/>
                </a:solidFill>
              </a:rPr>
              <a:t>) a </a:t>
            </a:r>
            <a:r>
              <a:rPr lang="cs-CZ" sz="2400" dirty="0" smtClean="0">
                <a:solidFill>
                  <a:srgbClr val="990000"/>
                </a:solidFill>
              </a:rPr>
              <a:t>uzavřené tvary;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990000"/>
                </a:solidFill>
              </a:rPr>
              <a:t>	</a:t>
            </a:r>
            <a:r>
              <a:rPr lang="cs-CZ" sz="2400" dirty="0" smtClean="0">
                <a:solidFill>
                  <a:srgbClr val="990000"/>
                </a:solidFill>
              </a:rPr>
              <a:t>- např. Obdélník – Obrys, Obrys a výplň, Výplň </a:t>
            </a:r>
            <a:endParaRPr lang="cs-CZ" sz="2400" dirty="0">
              <a:solidFill>
                <a:srgbClr val="990000"/>
              </a:solidFill>
            </a:endParaRPr>
          </a:p>
        </p:txBody>
      </p:sp>
      <p:sp>
        <p:nvSpPr>
          <p:cNvPr id="29" name="Zaoblený obdélníkový popisek 28"/>
          <p:cNvSpPr/>
          <p:nvPr/>
        </p:nvSpPr>
        <p:spPr>
          <a:xfrm>
            <a:off x="5364088" y="3861048"/>
            <a:ext cx="2808312" cy="864096"/>
          </a:xfrm>
          <a:prstGeom prst="wedgeRoundRectCallout">
            <a:avLst>
              <a:gd name="adj1" fmla="val -20893"/>
              <a:gd name="adj2" fmla="val 70818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33CC"/>
                </a:solidFill>
              </a:rPr>
              <a:t>Volba barvy</a:t>
            </a:r>
          </a:p>
          <a:p>
            <a:pPr algn="ctr"/>
            <a:r>
              <a:rPr lang="cs-CZ" sz="2000" b="1" dirty="0" smtClean="0">
                <a:solidFill>
                  <a:srgbClr val="0033CC"/>
                </a:solidFill>
              </a:rPr>
              <a:t>levá myš – primární</a:t>
            </a:r>
          </a:p>
          <a:p>
            <a:pPr algn="ctr"/>
            <a:r>
              <a:rPr lang="cs-CZ" sz="2000" b="1" dirty="0" smtClean="0">
                <a:solidFill>
                  <a:srgbClr val="0033CC"/>
                </a:solidFill>
              </a:rPr>
              <a:t>pravá myš - sekundární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1187624" y="4293096"/>
            <a:ext cx="2448272" cy="432048"/>
          </a:xfrm>
          <a:prstGeom prst="wedgeRoundRectCallout">
            <a:avLst>
              <a:gd name="adj1" fmla="val 18707"/>
              <a:gd name="adj2" fmla="val 124201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Primární barva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1187624" y="5733256"/>
            <a:ext cx="2448272" cy="432048"/>
          </a:xfrm>
          <a:prstGeom prst="wedgeRoundRectCallout">
            <a:avLst>
              <a:gd name="adj1" fmla="val 27953"/>
              <a:gd name="adj2" fmla="val -135792"/>
              <a:gd name="adj3" fmla="val 16667"/>
            </a:avLst>
          </a:prstGeom>
          <a:blipFill>
            <a:blip r:embed="rId6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Sekundární barva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9053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7360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6" grpId="0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9053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 </a:t>
            </a:r>
            <a:r>
              <a:rPr lang="cs-CZ" sz="2800" u="sng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Guma a Plechovka:</a:t>
            </a:r>
            <a:endParaRPr lang="cs-CZ" sz="2800" u="sng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16797"/>
            <a:ext cx="1152128" cy="4620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1225674" cy="4417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1763688" y="5013176"/>
            <a:ext cx="2376264" cy="720080"/>
          </a:xfrm>
          <a:prstGeom prst="wedgeRoundRectCallout">
            <a:avLst>
              <a:gd name="adj1" fmla="val -70248"/>
              <a:gd name="adj2" fmla="val -9384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33CC"/>
                </a:solidFill>
              </a:rPr>
              <a:t>Tužka nám nenabízí </a:t>
            </a:r>
            <a:r>
              <a:rPr lang="cs-CZ" sz="2000" b="1" dirty="0" smtClean="0">
                <a:solidFill>
                  <a:srgbClr val="0033CC"/>
                </a:solidFill>
              </a:rPr>
              <a:t>žádný výběr tvaru.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30" name="Zaoblený obdélníkový popisek 29"/>
          <p:cNvSpPr/>
          <p:nvPr/>
        </p:nvSpPr>
        <p:spPr>
          <a:xfrm>
            <a:off x="6012160" y="5013176"/>
            <a:ext cx="2376264" cy="720080"/>
          </a:xfrm>
          <a:prstGeom prst="wedgeRoundRectCallout">
            <a:avLst>
              <a:gd name="adj1" fmla="val -70248"/>
              <a:gd name="adj2" fmla="val -9384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33CC"/>
                </a:solidFill>
              </a:rPr>
              <a:t>Volba tvaru štětce a </a:t>
            </a:r>
            <a:r>
              <a:rPr lang="cs-CZ" sz="2000" b="1" dirty="0" err="1" smtClean="0">
                <a:solidFill>
                  <a:srgbClr val="0033CC"/>
                </a:solidFill>
              </a:rPr>
              <a:t>redispera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1763688" y="1916832"/>
            <a:ext cx="2376264" cy="432048"/>
          </a:xfrm>
          <a:prstGeom prst="wedgeRoundRectCallout">
            <a:avLst>
              <a:gd name="adj1" fmla="val -95698"/>
              <a:gd name="adj2" fmla="val 52910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Guma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6084168" y="1916832"/>
            <a:ext cx="2376264" cy="432048"/>
          </a:xfrm>
          <a:prstGeom prst="wedgeRoundRectCallout">
            <a:avLst>
              <a:gd name="adj1" fmla="val -68666"/>
              <a:gd name="adj2" fmla="val 40206"/>
              <a:gd name="adj3" fmla="val 16667"/>
            </a:avLst>
          </a:prstGeom>
          <a:blipFill>
            <a:blip r:embed="rId7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Plechovka </a:t>
            </a:r>
            <a:r>
              <a:rPr lang="cs-CZ" sz="2000" b="1" dirty="0" smtClean="0">
                <a:solidFill>
                  <a:srgbClr val="0033CC"/>
                </a:solidFill>
              </a:rPr>
              <a:t>(barva)</a:t>
            </a:r>
            <a:endParaRPr lang="cs-CZ" sz="2000" b="1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5698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9053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u="sng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 </a:t>
            </a:r>
            <a:r>
              <a:rPr lang="cs-CZ" sz="2800" u="sng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Výběr (Výřez):</a:t>
            </a:r>
            <a:endParaRPr lang="cs-CZ" sz="2800" u="sng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Zaoblený obdélníkový popisek 28"/>
          <p:cNvSpPr/>
          <p:nvPr/>
        </p:nvSpPr>
        <p:spPr>
          <a:xfrm>
            <a:off x="1763688" y="5013176"/>
            <a:ext cx="2376264" cy="720080"/>
          </a:xfrm>
          <a:prstGeom prst="wedgeRoundRectCallout">
            <a:avLst>
              <a:gd name="adj1" fmla="val -70248"/>
              <a:gd name="adj2" fmla="val -9384"/>
              <a:gd name="adj3" fmla="val 16667"/>
            </a:avLst>
          </a:prstGeom>
          <a:blipFill>
            <a:blip r:embed="rId5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33CC"/>
                </a:solidFill>
              </a:rPr>
              <a:t>Tužka nám nenabízí </a:t>
            </a:r>
            <a:r>
              <a:rPr lang="cs-CZ" sz="2000" b="1" dirty="0" smtClean="0">
                <a:solidFill>
                  <a:srgbClr val="0033CC"/>
                </a:solidFill>
              </a:rPr>
              <a:t>žádný výběr tvaru.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1763688" y="1340768"/>
            <a:ext cx="2376264" cy="432048"/>
          </a:xfrm>
          <a:prstGeom prst="wedgeRoundRectCallout">
            <a:avLst>
              <a:gd name="adj1" fmla="val -95698"/>
              <a:gd name="adj2" fmla="val 52910"/>
              <a:gd name="adj3" fmla="val 16667"/>
            </a:avLst>
          </a:prstGeom>
          <a:blipFill>
            <a:blip r:embed="rId5" cstate="print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Výběr</a:t>
            </a:r>
            <a:endParaRPr lang="cs-CZ" sz="2400" b="1" dirty="0">
              <a:solidFill>
                <a:srgbClr val="0033CC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1080120" cy="4581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20344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36512" y="6239053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8904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487816" y="5157192"/>
            <a:ext cx="1656184" cy="360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2945" tIns="41473" rIns="82945" bIns="41473">
            <a:spAutoFit/>
          </a:bodyPr>
          <a:lstStyle/>
          <a:p>
            <a:r>
              <a:rPr lang="cs-CZ" altLang="cs-CZ" dirty="0">
                <a:solidFill>
                  <a:srgbClr val="000000"/>
                </a:solidFill>
              </a:rPr>
              <a:t>Poznáte rozdíl?</a:t>
            </a:r>
            <a:endParaRPr lang="cs-CZ" altLang="cs-CZ" dirty="0"/>
          </a:p>
        </p:txBody>
      </p:sp>
      <p:sp>
        <p:nvSpPr>
          <p:cNvPr id="24" name="Text Box 1"/>
          <p:cNvSpPr txBox="1">
            <a:spLocks noChangeArrowheads="1"/>
          </p:cNvSpPr>
          <p:nvPr/>
        </p:nvSpPr>
        <p:spPr bwMode="auto">
          <a:xfrm>
            <a:off x="107504" y="692696"/>
            <a:ext cx="2449440" cy="397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81639" tIns="60021" rIns="81639" bIns="40820"/>
          <a:lstStyle>
            <a:lvl1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Lucida Sans Unicode" charset="0"/>
                <a:cs typeface="Lucida Sans Unicode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Lucida Sans Unicode" charset="0"/>
                <a:cs typeface="Lucida Sans Unicode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Lucida Sans Unicode" charset="0"/>
                <a:cs typeface="Lucida Sans Unicode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Lucida Sans Unicode" charset="0"/>
                <a:cs typeface="Lucida Sans Unicode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Lucida Sans Unicode" charset="0"/>
                <a:cs typeface="Lucida Sans Unicode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Lucida Sans Unicode" charset="0"/>
                <a:cs typeface="Lucida Sans Unicode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Lucida Sans Unicode" charset="0"/>
                <a:cs typeface="Lucida Sans Unicode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Lucida Sans Unicode" charset="0"/>
                <a:cs typeface="Lucida Sans Unicode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Lucida Sans Unicode" charset="0"/>
                <a:cs typeface="Lucida Sans Unicode" charset="0"/>
              </a:defRPr>
            </a:lvl9pPr>
          </a:lstStyle>
          <a:p>
            <a:pPr eaLnBrk="1"/>
            <a:r>
              <a:rPr lang="cs-CZ" altLang="cs-CZ" sz="2200" b="1" dirty="0">
                <a:solidFill>
                  <a:srgbClr val="000000"/>
                </a:solidFill>
              </a:rPr>
              <a:t>Nástroj štětec</a:t>
            </a:r>
          </a:p>
        </p:txBody>
      </p:sp>
      <p:pic>
        <p:nvPicPr>
          <p:cNvPr id="26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53" r="94199" b="60236"/>
          <a:stretch/>
        </p:blipFill>
        <p:spPr bwMode="auto">
          <a:xfrm>
            <a:off x="1115616" y="2060848"/>
            <a:ext cx="1000168" cy="398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29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9292" y="2132856"/>
            <a:ext cx="5118229" cy="4111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89113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Aplikace 1 - Kalkulačka a Poznámkový blok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 algn="ctr">
              <a:spcBef>
                <a:spcPts val="0"/>
              </a:spcBef>
              <a:buNone/>
            </a:pPr>
            <a:r>
              <a:rPr lang="cs-CZ" sz="2000" b="1" i="1" dirty="0">
                <a:solidFill>
                  <a:srgbClr val="00B050"/>
                </a:solidFill>
              </a:rPr>
              <a:t>Pochvala za trpělivost a snahu při výkladu a </a:t>
            </a:r>
            <a:r>
              <a:rPr lang="cs-CZ" sz="2000" b="1" i="1" dirty="0" smtClean="0">
                <a:solidFill>
                  <a:srgbClr val="00B050"/>
                </a:solidFill>
              </a:rPr>
              <a:t>cvičení</a:t>
            </a:r>
            <a:r>
              <a:rPr lang="cs-CZ" sz="2000" b="1" i="1" dirty="0">
                <a:solidFill>
                  <a:srgbClr val="00B050"/>
                </a:solidFill>
              </a:rPr>
              <a:t>.</a:t>
            </a:r>
            <a:endParaRPr lang="cs-CZ" sz="1800" b="1" i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302433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i="1" u="sng" dirty="0" smtClean="0">
                <a:solidFill>
                  <a:srgbClr val="002060"/>
                </a:solidFill>
              </a:rPr>
              <a:t>Úkol:</a:t>
            </a:r>
            <a:endParaRPr lang="cs-CZ" sz="2800" b="1" i="1" u="sng" dirty="0">
              <a:solidFill>
                <a:srgbClr val="00206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206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2060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1628800"/>
            <a:ext cx="73083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Zvolte si vlastní námět pro kresbu – obrázek, (příroda, doprava, město, chalupy, zvířátka, …) podle svých zájmů či fantazie.</a:t>
            </a:r>
          </a:p>
          <a:p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Nakreslete svůj obrázek a pokuste se využít všechny typy kreslících nástrojů a hodně barevnosti.</a:t>
            </a:r>
          </a:p>
          <a:p>
            <a:endParaRPr lang="cs-CZ" sz="2800" b="1" i="1" dirty="0" smtClean="0">
              <a:solidFill>
                <a:srgbClr val="7030A0"/>
              </a:solidFill>
            </a:endParaRPr>
          </a:p>
          <a:p>
            <a:r>
              <a:rPr lang="cs-CZ" sz="2800" b="1" i="1" dirty="0" smtClean="0">
                <a:solidFill>
                  <a:srgbClr val="0070C0"/>
                </a:solidFill>
              </a:rPr>
              <a:t>Splnění úkolu ohodnotí učitel.</a:t>
            </a: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19261" y="3645024"/>
            <a:ext cx="1736725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62860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948770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463840"/>
            <a:ext cx="80624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65125"/>
            <a:r>
              <a:rPr lang="cs-CZ" smtClean="0">
                <a:hlinkClick r:id="rId5"/>
              </a:rPr>
              <a:t>http</a:t>
            </a:r>
            <a:r>
              <a:rPr lang="cs-CZ" smtClean="0">
                <a:hlinkClick r:id="rId5"/>
              </a:rPr>
              <a:t>://</a:t>
            </a:r>
            <a:r>
              <a:rPr lang="cs-CZ" smtClean="0">
                <a:hlinkClick r:id="rId5"/>
              </a:rPr>
              <a:t>cs.wikipedia.org/wiki/Malov%C3%A1n%C3%AD_ve_Windows</a:t>
            </a:r>
            <a:endParaRPr lang="cs-CZ" smtClean="0"/>
          </a:p>
          <a:p>
            <a:pPr marL="365125"/>
            <a:r>
              <a:rPr lang="cs-CZ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www.komik.cz/</a:t>
            </a:r>
            <a:endParaRPr lang="cs-CZ" dirty="0" smtClean="0"/>
          </a:p>
          <a:p>
            <a:pPr marL="365125"/>
            <a:r>
              <a:rPr lang="cs-CZ" dirty="0">
                <a:hlinkClick r:id="rId7"/>
              </a:rPr>
              <a:t>http://mp3s.nadruhou.net/crazy-frog/we-are-the-champions-56719</a:t>
            </a:r>
            <a:r>
              <a:rPr lang="cs-CZ" dirty="0" smtClean="0">
                <a:hlinkClick r:id="rId7"/>
              </a:rPr>
              <a:t>/</a:t>
            </a:r>
            <a:endParaRPr lang="cs-CZ" dirty="0"/>
          </a:p>
          <a:p>
            <a:pPr marL="365125"/>
            <a:r>
              <a:rPr lang="cs-CZ" dirty="0"/>
              <a:t>	</a:t>
            </a:r>
            <a:r>
              <a:rPr lang="cs-CZ" i="1" dirty="0" smtClean="0"/>
              <a:t>výřez ukázky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7046" y="1844824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433662"/>
            <a:ext cx="8030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dirty="0" err="1" smtClean="0"/>
              <a:t>emotikony</a:t>
            </a:r>
            <a:r>
              <a:rPr lang="cs-CZ" dirty="0" smtClean="0"/>
              <a:t> a kliparty sady MS-Office, dostupné také na</a:t>
            </a:r>
          </a:p>
          <a:p>
            <a:pPr lvl="1"/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office.microsoft.com/cs-cz/images/MC900442026.aspx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0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6449</TotalTime>
  <Words>1124</Words>
  <Application>Microsoft Office PowerPoint</Application>
  <PresentationFormat>Předvádění na obrazovce (4:3)</PresentationFormat>
  <Paragraphs>215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Windows – Malování 1</vt:lpstr>
      <vt:lpstr>Windows – Malování 1</vt:lpstr>
      <vt:lpstr>Windows – Malování 1</vt:lpstr>
      <vt:lpstr>Windows – Malování 1</vt:lpstr>
      <vt:lpstr>Windows – Malování 1</vt:lpstr>
      <vt:lpstr>Windows – Malování 1</vt:lpstr>
      <vt:lpstr>Windows – Malování 1</vt:lpstr>
      <vt:lpstr>Windows – Malování 1</vt:lpstr>
      <vt:lpstr>Windows – Malování 1</vt:lpstr>
      <vt:lpstr>Windows – Malování 1</vt:lpstr>
      <vt:lpstr>Windows – Malování 1</vt:lpstr>
      <vt:lpstr>Windows – Malování 1</vt:lpstr>
      <vt:lpstr>Aplikace 1 - Kalkulačka a Poznámkový blok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267</cp:revision>
  <dcterms:created xsi:type="dcterms:W3CDTF">2010-11-01T23:40:31Z</dcterms:created>
  <dcterms:modified xsi:type="dcterms:W3CDTF">2014-02-11T07:46:22Z</dcterms:modified>
</cp:coreProperties>
</file>