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90" r:id="rId3"/>
    <p:sldId id="289" r:id="rId4"/>
    <p:sldId id="293" r:id="rId5"/>
    <p:sldId id="311" r:id="rId6"/>
    <p:sldId id="313" r:id="rId7"/>
    <p:sldId id="314" r:id="rId8"/>
    <p:sldId id="319" r:id="rId9"/>
    <p:sldId id="333" r:id="rId10"/>
    <p:sldId id="320" r:id="rId11"/>
    <p:sldId id="323" r:id="rId12"/>
    <p:sldId id="322" r:id="rId13"/>
    <p:sldId id="321" r:id="rId14"/>
    <p:sldId id="324" r:id="rId15"/>
    <p:sldId id="269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66"/>
    <a:srgbClr val="CCCC00"/>
    <a:srgbClr val="0033CC"/>
    <a:srgbClr val="FF6699"/>
    <a:srgbClr val="02283F"/>
    <a:srgbClr val="990000"/>
    <a:srgbClr val="FF0000"/>
    <a:srgbClr val="006600"/>
    <a:srgbClr val="EA851B"/>
    <a:srgbClr val="FFE1B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Doplnit do výkladu ukázky používání ICT v reálném prostředí lidského osobního, odborného a společenského života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EA98F-D660-446F-9E56-BFB5AB1CF9FA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5458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3" name="click.wav"/>
          </p:stSnd>
        </p:sndAc>
      </p:transition>
    </mc:Choice>
    <mc:Fallback>
      <p:transition spd="slow">
        <p:fade/>
        <p:sndAc>
          <p:stSnd>
            <p:snd r:embed="rId1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4" name="click.wav"/>
          </p:stSnd>
        </p:sndAc>
      </p:transition>
    </mc:Choice>
    <mc:Fallback>
      <p:transition spd="slow">
        <p:fade/>
        <p:sndAc>
          <p:stSnd>
            <p:snd r:embed="rId13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12.png"/><Relationship Id="rId12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microsoft.com/office/2007/relationships/hdphoto" Target="../media/hdphoto1.wdp"/><Relationship Id="rId5" Type="http://schemas.openxmlformats.org/officeDocument/2006/relationships/image" Target="../media/image3.jpe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audio" Target="../media/audio11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audio" Target="../media/audio1.wav"/><Relationship Id="rId7" Type="http://schemas.openxmlformats.org/officeDocument/2006/relationships/image" Target="../media/image3.jpe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0.png"/><Relationship Id="rId15" Type="http://schemas.openxmlformats.org/officeDocument/2006/relationships/audio" Target="../media/audio11.wav"/><Relationship Id="rId10" Type="http://schemas.openxmlformats.org/officeDocument/2006/relationships/image" Target="../media/image22.png"/><Relationship Id="rId4" Type="http://schemas.openxmlformats.org/officeDocument/2006/relationships/image" Target="../media/image18.jpe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audio" Target="../media/audio1.wav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10.pn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audio1.wav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11" Type="http://schemas.openxmlformats.org/officeDocument/2006/relationships/audio" Target="../media/audio11.wav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4" Type="http://schemas.openxmlformats.org/officeDocument/2006/relationships/image" Target="../media/image28.jpe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audio" Target="../media/audio1.wav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audio" Target="../media/audio11.wav"/><Relationship Id="rId5" Type="http://schemas.openxmlformats.org/officeDocument/2006/relationships/image" Target="../media/image3.jpeg"/><Relationship Id="rId10" Type="http://schemas.openxmlformats.org/officeDocument/2006/relationships/image" Target="../media/image38.png"/><Relationship Id="rId4" Type="http://schemas.openxmlformats.org/officeDocument/2006/relationships/image" Target="../media/image10.png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audio" Target="../media/audio1.wav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39.png"/><Relationship Id="rId10" Type="http://schemas.openxmlformats.org/officeDocument/2006/relationships/audio" Target="../media/audio11.wav"/><Relationship Id="rId4" Type="http://schemas.openxmlformats.org/officeDocument/2006/relationships/image" Target="../media/image29.png"/><Relationship Id="rId9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1.wav"/><Relationship Id="rId4" Type="http://schemas.openxmlformats.org/officeDocument/2006/relationships/image" Target="../media/image43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gif"/><Relationship Id="rId3" Type="http://schemas.openxmlformats.org/officeDocument/2006/relationships/image" Target="../media/image1.jpeg"/><Relationship Id="rId7" Type="http://schemas.openxmlformats.org/officeDocument/2006/relationships/hyperlink" Target="http://mp3s.nadruhou.net/crazy-frog/we-are-the-champions-56719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oupak.cz/" TargetMode="External"/><Relationship Id="rId5" Type="http://schemas.openxmlformats.org/officeDocument/2006/relationships/hyperlink" Target="http://cs.wikipedia.org/wiki/Windows_7" TargetMode="External"/><Relationship Id="rId10" Type="http://schemas.openxmlformats.org/officeDocument/2006/relationships/audio" Target="../media/audio11.wav"/><Relationship Id="rId4" Type="http://schemas.openxmlformats.org/officeDocument/2006/relationships/image" Target="../media/image2.jpeg"/><Relationship Id="rId9" Type="http://schemas.openxmlformats.org/officeDocument/2006/relationships/hyperlink" Target="http://office.microsoft.com/cs-cz/images/MC900442026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3463144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Programové aplikace ve Windows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Informatika, software, aplikace, Windows, Malování, grafika, obrázek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Informační a komunikační technologie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Jiří Soukup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výklad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samostudium,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autotest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dataprojektor, interaktivní tabule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PC učebna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distanční samostudium, příklady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škola, učiliště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obor E,  žáci se speciálními vzdělávacími potřebami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zdroje a seznam - 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Windows – Malování 2 – </a:t>
            </a:r>
            <a:r>
              <a:rPr lang="cs-CZ" sz="2400" b="1" dirty="0" err="1" smtClean="0"/>
              <a:t>Win7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VY_32_INOVACE_32_651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 smtClean="0">
                <a:solidFill>
                  <a:schemeClr val="tx2"/>
                </a:solidFill>
              </a:rPr>
              <a:t>Windows – Malování 2</a:t>
            </a:r>
            <a:endParaRPr lang="cs-CZ" sz="3000" b="1" i="1" u="sng" dirty="0">
              <a:solidFill>
                <a:schemeClr val="tx2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31520" y="1268759"/>
            <a:ext cx="9012480" cy="4248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grafikou - připomenutí: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33CC"/>
                </a:solidFill>
              </a:rPr>
              <a:t>body</a:t>
            </a:r>
            <a:r>
              <a:rPr lang="cs-CZ" sz="2200" dirty="0" smtClean="0">
                <a:solidFill>
                  <a:srgbClr val="0033CC"/>
                </a:solidFill>
              </a:rPr>
              <a:t> na listu „papíru“, jako když kreslíš pastelkami či vodovými barvami;</a:t>
            </a:r>
          </a:p>
          <a:p>
            <a:pPr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200" b="1" dirty="0" smtClean="0">
                <a:solidFill>
                  <a:srgbClr val="0033CC"/>
                </a:solidFill>
              </a:rPr>
              <a:t>objekty</a:t>
            </a:r>
            <a:r>
              <a:rPr lang="cs-CZ" sz="2200" dirty="0" smtClean="0">
                <a:solidFill>
                  <a:srgbClr val="0033CC"/>
                </a:solidFill>
              </a:rPr>
              <a:t> – čáry a plochy </a:t>
            </a:r>
            <a:r>
              <a:rPr lang="cs-CZ" sz="2400" dirty="0" smtClean="0">
                <a:solidFill>
                  <a:srgbClr val="0033CC"/>
                </a:solidFill>
              </a:rPr>
              <a:t>ve formě vrstvení do  koláže (leták);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Bodová je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bitmapová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 = mapa bitů (mapa informací o obrázku)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Objektová je </a:t>
            </a:r>
            <a:r>
              <a:rPr lang="cs-CZ" sz="2400" b="1" dirty="0" smtClean="0">
                <a:solidFill>
                  <a:schemeClr val="accent3">
                    <a:lumMod val="50000"/>
                  </a:schemeClr>
                </a:solidFill>
              </a:rPr>
              <a:t>vektorová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 = popisná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rgbClr val="02283F"/>
                </a:solidFill>
              </a:rPr>
              <a:t>Malování</a:t>
            </a:r>
            <a:r>
              <a:rPr lang="cs-CZ" sz="2400" dirty="0" smtClean="0">
                <a:solidFill>
                  <a:srgbClr val="02283F"/>
                </a:solidFill>
              </a:rPr>
              <a:t> je práce </a:t>
            </a:r>
            <a:r>
              <a:rPr lang="cs-CZ" sz="2400" b="1" dirty="0" smtClean="0">
                <a:solidFill>
                  <a:srgbClr val="02283F"/>
                </a:solidFill>
              </a:rPr>
              <a:t>bodová</a:t>
            </a:r>
            <a:r>
              <a:rPr lang="cs-CZ" sz="2400" dirty="0" smtClean="0">
                <a:solidFill>
                  <a:srgbClr val="02283F"/>
                </a:solidFill>
              </a:rPr>
              <a:t>, tedy bitmapová, např. fotografie;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i="1" dirty="0" smtClean="0">
                <a:solidFill>
                  <a:srgbClr val="0070C0"/>
                </a:solidFill>
              </a:rPr>
              <a:t>Vektorovou grafiku použijeme až v další aplikaci, práce s textem a grafikou – Word, apo</a:t>
            </a:r>
            <a:r>
              <a:rPr lang="cs-CZ" sz="2400" i="1" dirty="0">
                <a:solidFill>
                  <a:srgbClr val="0070C0"/>
                </a:solidFill>
              </a:rPr>
              <a:t>d.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2 - </a:t>
            </a:r>
            <a:r>
              <a:rPr lang="cs-CZ" sz="2800" b="1" u="sng" dirty="0" err="1" smtClean="0">
                <a:solidFill>
                  <a:srgbClr val="002060"/>
                </a:solidFill>
              </a:rPr>
              <a:t>Win7</a:t>
            </a:r>
            <a:r>
              <a:rPr lang="cs-CZ" sz="2800" b="1" u="sng" dirty="0" smtClean="0">
                <a:solidFill>
                  <a:srgbClr val="002060"/>
                </a:solidFill>
              </a:rPr>
              <a:t> - úvod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6023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 bwMode="auto">
          <a:xfrm>
            <a:off x="131520" y="1230618"/>
            <a:ext cx="9121000" cy="302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Jedná se o jednoduchý program pro malování obrázků</a:t>
            </a:r>
            <a:r>
              <a:rPr lang="cs-CZ" sz="2400" dirty="0" smtClean="0">
                <a:solidFill>
                  <a:srgbClr val="0033CC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>
                <a:solidFill>
                  <a:schemeClr val="accent3">
                    <a:lumMod val="50000"/>
                  </a:schemeClr>
                </a:solidFill>
              </a:rPr>
              <a:t>Jeho </a:t>
            </a:r>
            <a:r>
              <a:rPr lang="cs-CZ" sz="2400" dirty="0" smtClean="0">
                <a:solidFill>
                  <a:schemeClr val="accent3">
                    <a:lumMod val="50000"/>
                  </a:schemeClr>
                </a:solidFill>
              </a:rPr>
              <a:t>ovládání je jednoduché a poměrně snadno pochopitelné.</a:t>
            </a:r>
          </a:p>
          <a:p>
            <a:pPr marL="0" indent="0">
              <a:spcBef>
                <a:spcPts val="0"/>
              </a:spcBef>
              <a:buNone/>
            </a:pPr>
            <a:endParaRPr lang="cs-CZ" sz="1200" u="sng" dirty="0" smtClean="0">
              <a:solidFill>
                <a:srgbClr val="FF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400" u="sng" dirty="0" smtClean="0">
                <a:solidFill>
                  <a:srgbClr val="FF0000"/>
                </a:solidFill>
              </a:rPr>
              <a:t>Malování ve verzi Windows 7 doznalo výrazné změny a vylepšení</a:t>
            </a:r>
            <a:r>
              <a:rPr lang="cs-CZ" sz="2400" dirty="0" smtClean="0">
                <a:solidFill>
                  <a:srgbClr val="C00000"/>
                </a:solidFill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Podstata vlastní práce je však podobná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>
                <a:solidFill>
                  <a:srgbClr val="C00000"/>
                </a:solidFill>
              </a:rPr>
              <a:t>	</a:t>
            </a:r>
            <a:r>
              <a:rPr lang="cs-CZ" sz="2400" dirty="0" smtClean="0">
                <a:solidFill>
                  <a:srgbClr val="C00000"/>
                </a:solidFill>
              </a:rPr>
              <a:t>jako jednodušší starší verze.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sz="2400" dirty="0">
                <a:solidFill>
                  <a:srgbClr val="C00000"/>
                </a:solidFill>
              </a:rPr>
              <a:t>	</a:t>
            </a:r>
            <a:r>
              <a:rPr lang="cs-CZ" sz="2000" i="1" dirty="0" smtClean="0">
                <a:solidFill>
                  <a:srgbClr val="C00000"/>
                </a:solidFill>
              </a:rPr>
              <a:t>(viz Windows - Malování 1)</a:t>
            </a:r>
            <a:endParaRPr lang="cs-CZ" sz="2000" i="1" dirty="0">
              <a:solidFill>
                <a:srgbClr val="C0000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cs-CZ" sz="2400" b="1" i="1" u="sng" dirty="0">
              <a:solidFill>
                <a:srgbClr val="0033CC"/>
              </a:solidFill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  <a:tabLst>
                <a:tab pos="446088" algn="l"/>
              </a:tabLst>
            </a:pPr>
            <a:r>
              <a:rPr lang="cs-CZ" sz="2800" b="1" dirty="0" smtClean="0">
                <a:solidFill>
                  <a:srgbClr val="002060"/>
                </a:solidFill>
              </a:rPr>
              <a:t>Příslušenství OS Windows – </a:t>
            </a:r>
            <a:r>
              <a:rPr lang="cs-CZ" sz="2800" b="1" u="sng" dirty="0" smtClean="0">
                <a:solidFill>
                  <a:srgbClr val="002060"/>
                </a:solidFill>
              </a:rPr>
              <a:t>MALOVÁNÍ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17" name="Zástupný symbol pro obsah 2"/>
          <p:cNvSpPr txBox="1">
            <a:spLocks/>
          </p:cNvSpPr>
          <p:nvPr/>
        </p:nvSpPr>
        <p:spPr bwMode="auto">
          <a:xfrm>
            <a:off x="6650" y="4149080"/>
            <a:ext cx="4349326" cy="2024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cs-CZ" sz="2800" u="sng" dirty="0" smtClean="0">
                <a:solidFill>
                  <a:srgbClr val="02283F"/>
                </a:solidFill>
              </a:rPr>
              <a:t>Postup spuštění programu</a:t>
            </a:r>
            <a:r>
              <a:rPr lang="cs-CZ" sz="2800" dirty="0" smtClean="0">
                <a:solidFill>
                  <a:srgbClr val="02283F"/>
                </a:solidFill>
              </a:rPr>
              <a:t>: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rgbClr val="7030A0"/>
                </a:solidFill>
              </a:rPr>
              <a:t>Start  -  Programy  -  Příslušenství  </a:t>
            </a:r>
          </a:p>
          <a:p>
            <a:pPr marL="0" indent="0">
              <a:spcBef>
                <a:spcPts val="0"/>
              </a:spcBef>
              <a:buNone/>
            </a:pPr>
            <a:endParaRPr lang="cs-CZ" sz="2400" i="1" dirty="0" smtClean="0">
              <a:solidFill>
                <a:srgbClr val="7030A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cs-CZ" sz="2400" i="1" dirty="0">
              <a:solidFill>
                <a:srgbClr val="7030A0"/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cs-CZ" sz="2400" i="1" dirty="0" smtClean="0">
                <a:solidFill>
                  <a:srgbClr val="7030A0"/>
                </a:solidFill>
              </a:rPr>
              <a:t>Výběr -&gt; </a:t>
            </a:r>
            <a:r>
              <a:rPr lang="cs-CZ" sz="2400" b="1" i="1" dirty="0" smtClean="0">
                <a:solidFill>
                  <a:srgbClr val="7030A0"/>
                </a:solidFill>
              </a:rPr>
              <a:t>Malování</a:t>
            </a:r>
            <a:endParaRPr lang="cs-CZ" sz="2400" b="1" i="1" dirty="0">
              <a:solidFill>
                <a:srgbClr val="7030A0"/>
              </a:solidFill>
            </a:endParaRPr>
          </a:p>
        </p:txBody>
      </p:sp>
      <p:grpSp>
        <p:nvGrpSpPr>
          <p:cNvPr id="2063" name="Skupina 2062"/>
          <p:cNvGrpSpPr/>
          <p:nvPr/>
        </p:nvGrpSpPr>
        <p:grpSpPr>
          <a:xfrm>
            <a:off x="5766864" y="2666198"/>
            <a:ext cx="2837584" cy="3572287"/>
            <a:chOff x="5436096" y="2666198"/>
            <a:chExt cx="2837584" cy="357228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47202" r="66452"/>
            <a:stretch/>
          </p:blipFill>
          <p:spPr bwMode="auto">
            <a:xfrm>
              <a:off x="5436096" y="2666198"/>
              <a:ext cx="2837584" cy="3572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545" t="82303" r="58848" b="11699"/>
            <a:stretch/>
          </p:blipFill>
          <p:spPr bwMode="auto">
            <a:xfrm>
              <a:off x="5508104" y="5406080"/>
              <a:ext cx="1440160" cy="21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2061" name="Přímá spojnice se šipkou 2060"/>
          <p:cNvCxnSpPr/>
          <p:nvPr/>
        </p:nvCxnSpPr>
        <p:spPr>
          <a:xfrm>
            <a:off x="683568" y="5013176"/>
            <a:ext cx="5184576" cy="1008112"/>
          </a:xfrm>
          <a:prstGeom prst="straightConnector1">
            <a:avLst/>
          </a:prstGeom>
          <a:ln w="28575">
            <a:solidFill>
              <a:srgbClr val="EA851B"/>
            </a:solidFill>
            <a:tailEnd type="arrow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>
            <a:off x="2195736" y="5013176"/>
            <a:ext cx="3816424" cy="504056"/>
          </a:xfrm>
          <a:prstGeom prst="straightConnector1">
            <a:avLst/>
          </a:prstGeom>
          <a:ln w="28575">
            <a:solidFill>
              <a:srgbClr val="EA851B"/>
            </a:solidFill>
            <a:tailEnd type="arrow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/>
          <p:nvPr/>
        </p:nvCxnSpPr>
        <p:spPr>
          <a:xfrm flipV="1">
            <a:off x="4211960" y="2996952"/>
            <a:ext cx="1656184" cy="1944216"/>
          </a:xfrm>
          <a:prstGeom prst="straightConnector1">
            <a:avLst/>
          </a:prstGeom>
          <a:ln w="28575">
            <a:solidFill>
              <a:srgbClr val="EA851B"/>
            </a:solidFill>
            <a:tailEnd type="arrow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9" name="Přímá spojnice se šipkou 2068"/>
          <p:cNvCxnSpPr/>
          <p:nvPr/>
        </p:nvCxnSpPr>
        <p:spPr>
          <a:xfrm flipV="1">
            <a:off x="3419872" y="3356992"/>
            <a:ext cx="2520280" cy="266429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564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/>
      <p:bldP spid="11" grpId="0" build="p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665" y="1412777"/>
            <a:ext cx="7311026" cy="48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Malování 2 </a:t>
            </a:r>
            <a:r>
              <a:rPr lang="cs-CZ" sz="2800" b="1" u="sng" dirty="0" smtClean="0">
                <a:solidFill>
                  <a:srgbClr val="002060"/>
                </a:solidFill>
              </a:rPr>
              <a:t>– </a:t>
            </a:r>
            <a:r>
              <a:rPr lang="cs-CZ" sz="2800" b="1" u="sng" dirty="0">
                <a:solidFill>
                  <a:srgbClr val="002060"/>
                </a:solidFill>
              </a:rPr>
              <a:t>z</a:t>
            </a:r>
            <a:r>
              <a:rPr lang="cs-CZ" sz="2800" b="1" u="sng" dirty="0" smtClean="0">
                <a:solidFill>
                  <a:srgbClr val="002060"/>
                </a:solidFill>
              </a:rPr>
              <a:t>ákladní záložka –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Domů </a:t>
            </a:r>
            <a:r>
              <a:rPr lang="cs-CZ" sz="2800" u="sng" dirty="0" smtClean="0">
                <a:solidFill>
                  <a:srgbClr val="002060"/>
                </a:solidFill>
              </a:rPr>
              <a:t>- popis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179512" y="1412776"/>
            <a:ext cx="1332656" cy="648072"/>
          </a:xfrm>
          <a:prstGeom prst="wedgeRoundRectCallout">
            <a:avLst>
              <a:gd name="adj1" fmla="val 58647"/>
              <a:gd name="adj2" fmla="val -5819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záložky nabídek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3068960"/>
            <a:ext cx="46805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i="1" dirty="0" smtClean="0">
                <a:solidFill>
                  <a:srgbClr val="C00000"/>
                </a:solidFill>
              </a:rPr>
              <a:t>rozměr pracovní plochy lze změnit:</a:t>
            </a:r>
          </a:p>
          <a:p>
            <a:r>
              <a:rPr lang="cs-CZ" sz="2200" i="1" dirty="0" smtClean="0">
                <a:solidFill>
                  <a:srgbClr val="C00000"/>
                </a:solidFill>
              </a:rPr>
              <a:t>myší najet do dolního pravého rohu, nebo doprostřed hran - kurzor se změní na „rozměr“, dále tažením upravíme požadovanou velikost pracovního pole (kreslícího listu)</a:t>
            </a:r>
            <a:endParaRPr lang="cs-CZ" sz="2200" i="1" dirty="0">
              <a:solidFill>
                <a:srgbClr val="C00000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788024" y="4797152"/>
            <a:ext cx="2160240" cy="100811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aoblený obdélníkový popisek 12"/>
          <p:cNvSpPr/>
          <p:nvPr/>
        </p:nvSpPr>
        <p:spPr>
          <a:xfrm>
            <a:off x="179512" y="2348880"/>
            <a:ext cx="1368152" cy="1080120"/>
          </a:xfrm>
          <a:prstGeom prst="wedgeRoundRectCallout">
            <a:avLst>
              <a:gd name="adj1" fmla="val 117761"/>
              <a:gd name="adj2" fmla="val -36118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panel nástrojů (karty)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15" name="Zaoblený obdélníkový popisek 14"/>
          <p:cNvSpPr/>
          <p:nvPr/>
        </p:nvSpPr>
        <p:spPr>
          <a:xfrm>
            <a:off x="179512" y="3717032"/>
            <a:ext cx="1368152" cy="648072"/>
          </a:xfrm>
          <a:prstGeom prst="wedgeRoundRectCallout">
            <a:avLst>
              <a:gd name="adj1" fmla="val 91731"/>
              <a:gd name="adj2" fmla="val -23642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pracovní plocha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Zaoblený obdélníkový popisek 16"/>
          <p:cNvSpPr/>
          <p:nvPr/>
        </p:nvSpPr>
        <p:spPr>
          <a:xfrm>
            <a:off x="7092280" y="2852936"/>
            <a:ext cx="1368152" cy="648072"/>
          </a:xfrm>
          <a:prstGeom prst="wedgeRoundRectCallout">
            <a:avLst>
              <a:gd name="adj1" fmla="val -22698"/>
              <a:gd name="adj2" fmla="val -108299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barevná paleta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0" name="Obousměrná vodorovná šipka 19"/>
          <p:cNvSpPr/>
          <p:nvPr/>
        </p:nvSpPr>
        <p:spPr>
          <a:xfrm>
            <a:off x="6804248" y="4221088"/>
            <a:ext cx="360040" cy="144016"/>
          </a:xfrm>
          <a:prstGeom prst="left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ousměrná vodorovná šipka 21"/>
          <p:cNvSpPr/>
          <p:nvPr/>
        </p:nvSpPr>
        <p:spPr>
          <a:xfrm rot="2475150">
            <a:off x="6879057" y="5690070"/>
            <a:ext cx="360040" cy="144016"/>
          </a:xfrm>
          <a:prstGeom prst="left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ousměrná vodorovná šipka 22"/>
          <p:cNvSpPr/>
          <p:nvPr/>
        </p:nvSpPr>
        <p:spPr>
          <a:xfrm rot="5400000">
            <a:off x="4031940" y="5769260"/>
            <a:ext cx="360040" cy="144016"/>
          </a:xfrm>
          <a:prstGeom prst="leftRight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ný popisek 24"/>
          <p:cNvSpPr/>
          <p:nvPr/>
        </p:nvSpPr>
        <p:spPr>
          <a:xfrm>
            <a:off x="1835696" y="1484784"/>
            <a:ext cx="864096" cy="360040"/>
          </a:xfrm>
          <a:prstGeom prst="wedgeEllipseCallout">
            <a:avLst>
              <a:gd name="adj1" fmla="val 262100"/>
              <a:gd name="adj2" fmla="val -15137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005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12776"/>
            <a:ext cx="4248150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Malování 2 </a:t>
            </a:r>
            <a:r>
              <a:rPr lang="cs-CZ" sz="2800" b="1" u="sng" dirty="0" smtClean="0">
                <a:solidFill>
                  <a:srgbClr val="002060"/>
                </a:solidFill>
              </a:rPr>
              <a:t>– pomocná záložka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Zobrazit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5" y="4587119"/>
            <a:ext cx="6954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i="1" dirty="0" smtClean="0">
                <a:solidFill>
                  <a:srgbClr val="C00000"/>
                </a:solidFill>
              </a:rPr>
              <a:t>Zobrazit:</a:t>
            </a:r>
          </a:p>
          <a:p>
            <a:r>
              <a:rPr lang="cs-CZ" sz="2400" i="1" dirty="0" smtClean="0">
                <a:solidFill>
                  <a:srgbClr val="C00000"/>
                </a:solidFill>
              </a:rPr>
              <a:t>je možnost volby, jak detailně vidíme kreslený obrázek a umožňuje zarovnávat kresby podle Pravítka a Mřížky</a:t>
            </a:r>
            <a:endParaRPr lang="cs-CZ" sz="2400" i="1" dirty="0">
              <a:solidFill>
                <a:srgbClr val="C00000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7" name="Zaoblený obdélníkový popisek 16"/>
          <p:cNvSpPr/>
          <p:nvPr/>
        </p:nvSpPr>
        <p:spPr>
          <a:xfrm>
            <a:off x="6588224" y="2492896"/>
            <a:ext cx="1440160" cy="648072"/>
          </a:xfrm>
          <a:prstGeom prst="wedgeRoundRectCallout">
            <a:avLst>
              <a:gd name="adj1" fmla="val -121613"/>
              <a:gd name="adj2" fmla="val -31068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roztažení obrázku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1" name="Zaoblený obdélníkový popisek 20"/>
          <p:cNvSpPr/>
          <p:nvPr/>
        </p:nvSpPr>
        <p:spPr>
          <a:xfrm>
            <a:off x="3131840" y="3429000"/>
            <a:ext cx="2592288" cy="720080"/>
          </a:xfrm>
          <a:prstGeom prst="wedgeRoundRectCallout">
            <a:avLst>
              <a:gd name="adj1" fmla="val -22246"/>
              <a:gd name="adj2" fmla="val -142161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pomocné nabídky pro detailní práci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4" name="Zaoblený obdélníkový popisek 23"/>
          <p:cNvSpPr/>
          <p:nvPr/>
        </p:nvSpPr>
        <p:spPr>
          <a:xfrm>
            <a:off x="323528" y="2492896"/>
            <a:ext cx="1368152" cy="432048"/>
          </a:xfrm>
          <a:prstGeom prst="wedgeRoundRectCallout">
            <a:avLst>
              <a:gd name="adj1" fmla="val 113540"/>
              <a:gd name="adj2" fmla="val -27206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Lupa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3131840" y="1628800"/>
            <a:ext cx="864096" cy="360040"/>
          </a:xfrm>
          <a:prstGeom prst="wedgeEllipseCallout">
            <a:avLst>
              <a:gd name="adj1" fmla="val 112836"/>
              <a:gd name="adj2" fmla="val -191472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576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4"/>
            <a:ext cx="3393297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Malování 2 </a:t>
            </a:r>
            <a:r>
              <a:rPr lang="cs-CZ" sz="2800" b="1" u="sng" dirty="0" smtClean="0">
                <a:solidFill>
                  <a:srgbClr val="002060"/>
                </a:solidFill>
              </a:rPr>
              <a:t>– řídící záložka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Malování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3203848" y="1628800"/>
            <a:ext cx="5760640" cy="360040"/>
          </a:xfrm>
          <a:prstGeom prst="wedgeRoundRectCallout">
            <a:avLst>
              <a:gd name="adj1" fmla="val -68583"/>
              <a:gd name="adj2" fmla="val 2498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rgbClr val="0033CC"/>
                </a:solidFill>
              </a:rPr>
              <a:t>N</a:t>
            </a:r>
            <a:r>
              <a:rPr lang="cs-CZ" sz="2400" b="1" dirty="0" smtClean="0">
                <a:solidFill>
                  <a:srgbClr val="0033CC"/>
                </a:solidFill>
              </a:rPr>
              <a:t>ový soubor – vytvoří novou kreslící plochu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4" name="Oválný popisek 23"/>
          <p:cNvSpPr/>
          <p:nvPr/>
        </p:nvSpPr>
        <p:spPr>
          <a:xfrm>
            <a:off x="0" y="1340768"/>
            <a:ext cx="864096" cy="360040"/>
          </a:xfrm>
          <a:prstGeom prst="wedgeEllipseCallout">
            <a:avLst>
              <a:gd name="adj1" fmla="val 393542"/>
              <a:gd name="adj2" fmla="val -113944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ový popisek 24"/>
          <p:cNvSpPr/>
          <p:nvPr/>
        </p:nvSpPr>
        <p:spPr>
          <a:xfrm>
            <a:off x="3203848" y="1988840"/>
            <a:ext cx="5760640" cy="360040"/>
          </a:xfrm>
          <a:prstGeom prst="wedgeRoundRectCallout">
            <a:avLst>
              <a:gd name="adj1" fmla="val -68417"/>
              <a:gd name="adj2" fmla="val 13192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rgbClr val="0033CC"/>
                </a:solidFill>
              </a:rPr>
              <a:t>Otevřít existující soubor 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6" name="Zaoblený obdélníkový popisek 25"/>
          <p:cNvSpPr/>
          <p:nvPr/>
        </p:nvSpPr>
        <p:spPr>
          <a:xfrm>
            <a:off x="3203848" y="2348880"/>
            <a:ext cx="5760640" cy="360040"/>
          </a:xfrm>
          <a:prstGeom prst="wedgeRoundRectCallout">
            <a:avLst>
              <a:gd name="adj1" fmla="val -68245"/>
              <a:gd name="adj2" fmla="val 24230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rgbClr val="0033CC"/>
                </a:solidFill>
              </a:rPr>
              <a:t>Uložit vytvořený obrázek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7" name="Zaoblený obdélníkový popisek 26"/>
          <p:cNvSpPr/>
          <p:nvPr/>
        </p:nvSpPr>
        <p:spPr>
          <a:xfrm>
            <a:off x="3203848" y="2708920"/>
            <a:ext cx="5760640" cy="360040"/>
          </a:xfrm>
          <a:prstGeom prst="wedgeRoundRectCallout">
            <a:avLst>
              <a:gd name="adj1" fmla="val -68249"/>
              <a:gd name="adj2" fmla="val 37538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rgbClr val="0033CC"/>
                </a:solidFill>
              </a:rPr>
              <a:t>Uložit obrázek do vybrané paměti - Jméno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8" name="Zaoblený obdélníkový popisek 27"/>
          <p:cNvSpPr/>
          <p:nvPr/>
        </p:nvSpPr>
        <p:spPr>
          <a:xfrm>
            <a:off x="3203848" y="3068960"/>
            <a:ext cx="5760640" cy="360040"/>
          </a:xfrm>
          <a:prstGeom prst="wedgeRoundRectCallout">
            <a:avLst>
              <a:gd name="adj1" fmla="val -67919"/>
              <a:gd name="adj2" fmla="val 37826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rgbClr val="0033CC"/>
                </a:solidFill>
              </a:rPr>
              <a:t>Tisk vytvořeného obrázku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9" name="Zaoblený obdélníkový popisek 28"/>
          <p:cNvSpPr/>
          <p:nvPr/>
        </p:nvSpPr>
        <p:spPr>
          <a:xfrm>
            <a:off x="3203848" y="4149080"/>
            <a:ext cx="5760640" cy="1512168"/>
          </a:xfrm>
          <a:prstGeom prst="wedgeRoundRectCallout">
            <a:avLst>
              <a:gd name="adj1" fmla="val -65409"/>
              <a:gd name="adj2" fmla="val 19981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>
                <a:solidFill>
                  <a:srgbClr val="0033CC"/>
                </a:solidFill>
              </a:rPr>
              <a:t>Další možnosti zpracování grafiky</a:t>
            </a:r>
          </a:p>
          <a:p>
            <a:r>
              <a:rPr lang="cs-CZ" sz="2400" b="1" dirty="0" smtClean="0">
                <a:solidFill>
                  <a:srgbClr val="0033CC"/>
                </a:solidFill>
              </a:rPr>
              <a:t>skenování, odeslání, nastavení jako pozadí,</a:t>
            </a:r>
          </a:p>
          <a:p>
            <a:r>
              <a:rPr lang="cs-CZ" sz="2400" b="1" dirty="0" smtClean="0">
                <a:solidFill>
                  <a:srgbClr val="0033CC"/>
                </a:solidFill>
              </a:rPr>
              <a:t>…</a:t>
            </a:r>
            <a:endParaRPr lang="cs-CZ" sz="2400" b="1" dirty="0">
              <a:solidFill>
                <a:srgbClr val="0033CC"/>
              </a:solidFill>
            </a:endParaRPr>
          </a:p>
          <a:p>
            <a:r>
              <a:rPr lang="cs-CZ" sz="2400" b="1" dirty="0" smtClean="0">
                <a:solidFill>
                  <a:srgbClr val="0033CC"/>
                </a:solidFill>
              </a:rPr>
              <a:t>Konec programu</a:t>
            </a:r>
            <a:endParaRPr lang="cs-CZ" sz="24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10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242"/>
          <a:stretch/>
        </p:blipFill>
        <p:spPr bwMode="auto">
          <a:xfrm>
            <a:off x="0" y="1103048"/>
            <a:ext cx="9144000" cy="105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Malování 2 </a:t>
            </a:r>
            <a:r>
              <a:rPr lang="cs-CZ" sz="2800" b="1" u="sng" dirty="0" smtClean="0">
                <a:solidFill>
                  <a:srgbClr val="002060"/>
                </a:solidFill>
              </a:rPr>
              <a:t>– práce s programem -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Domů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2492896"/>
            <a:ext cx="61926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 smtClean="0">
                <a:solidFill>
                  <a:srgbClr val="C00000"/>
                </a:solidFill>
              </a:rPr>
              <a:t>Panel nástrojů obsahuje pracovní karty s nástroji pro pohodlné kreslení vlastních obrázků, nebo úpravu fotografií, tvorbu kombinací obrázků do pohlednice – koláže, apod.</a:t>
            </a:r>
            <a:endParaRPr lang="cs-CZ" sz="2200" dirty="0">
              <a:solidFill>
                <a:srgbClr val="C00000"/>
              </a:solidFill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107504" y="2564904"/>
            <a:ext cx="1368152" cy="1080120"/>
          </a:xfrm>
          <a:prstGeom prst="wedgeRoundRectCallout">
            <a:avLst>
              <a:gd name="adj1" fmla="val -20129"/>
              <a:gd name="adj2" fmla="val -86021"/>
              <a:gd name="adj3" fmla="val 16667"/>
            </a:avLst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33CC"/>
                </a:solidFill>
              </a:rPr>
              <a:t>panel nástrojů (karty)</a:t>
            </a:r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5" name="Oválný popisek 24"/>
          <p:cNvSpPr/>
          <p:nvPr/>
        </p:nvSpPr>
        <p:spPr>
          <a:xfrm>
            <a:off x="467544" y="1052736"/>
            <a:ext cx="648072" cy="360040"/>
          </a:xfrm>
          <a:prstGeom prst="wedgeEllipseCallout">
            <a:avLst>
              <a:gd name="adj1" fmla="val 642687"/>
              <a:gd name="adj2" fmla="val -28395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107504" y="3936130"/>
            <a:ext cx="89289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i="1" dirty="0" smtClean="0">
                <a:solidFill>
                  <a:srgbClr val="0033CC"/>
                </a:solidFill>
              </a:rPr>
              <a:t>Postup práce:</a:t>
            </a:r>
          </a:p>
          <a:p>
            <a:pPr marL="342900" indent="-342900">
              <a:buFontTx/>
              <a:buChar char="-"/>
            </a:pPr>
            <a:r>
              <a:rPr lang="cs-CZ" sz="2200" i="1" dirty="0" smtClean="0">
                <a:solidFill>
                  <a:srgbClr val="0033CC"/>
                </a:solidFill>
              </a:rPr>
              <a:t>zvolíme kreslící nástroj, jeho parametry (tvar, velikost) a barvu 1 – popředí</a:t>
            </a:r>
          </a:p>
          <a:p>
            <a:pPr marL="342900" indent="-342900">
              <a:buFontTx/>
              <a:buChar char="-"/>
            </a:pPr>
            <a:r>
              <a:rPr lang="cs-CZ" sz="2200" i="1" dirty="0" smtClean="0">
                <a:solidFill>
                  <a:srgbClr val="0033CC"/>
                </a:solidFill>
              </a:rPr>
              <a:t>namalujeme část obrázku</a:t>
            </a:r>
          </a:p>
          <a:p>
            <a:pPr marL="342900" indent="-342900">
              <a:buFontTx/>
              <a:buChar char="-"/>
            </a:pPr>
            <a:r>
              <a:rPr lang="cs-CZ" sz="2200" i="1" dirty="0" smtClean="0">
                <a:solidFill>
                  <a:srgbClr val="0033CC"/>
                </a:solidFill>
              </a:rPr>
              <a:t>můžeme vložit </a:t>
            </a:r>
            <a:r>
              <a:rPr lang="cs-CZ" sz="2200" i="1" dirty="0" smtClean="0">
                <a:solidFill>
                  <a:srgbClr val="0033CC"/>
                </a:solidFill>
              </a:rPr>
              <a:t>obrázek, </a:t>
            </a:r>
            <a:r>
              <a:rPr lang="cs-CZ" sz="2200" i="1" dirty="0" smtClean="0">
                <a:solidFill>
                  <a:srgbClr val="0033CC"/>
                </a:solidFill>
              </a:rPr>
              <a:t>již existující z </a:t>
            </a:r>
            <a:r>
              <a:rPr lang="cs-CZ" sz="2200" i="1" dirty="0" smtClean="0">
                <a:solidFill>
                  <a:srgbClr val="0033CC"/>
                </a:solidFill>
              </a:rPr>
              <a:t>disku </a:t>
            </a:r>
            <a:r>
              <a:rPr lang="cs-CZ" sz="2200" i="1" dirty="0" smtClean="0">
                <a:solidFill>
                  <a:srgbClr val="0033CC"/>
                </a:solidFill>
              </a:rPr>
              <a:t>nebo </a:t>
            </a:r>
            <a:r>
              <a:rPr lang="cs-CZ" sz="2200" i="1" dirty="0" smtClean="0">
                <a:solidFill>
                  <a:srgbClr val="0033CC"/>
                </a:solidFill>
              </a:rPr>
              <a:t>internetu, </a:t>
            </a:r>
            <a:r>
              <a:rPr lang="cs-CZ" sz="2200" i="1" dirty="0" smtClean="0">
                <a:solidFill>
                  <a:srgbClr val="0033CC"/>
                </a:solidFill>
              </a:rPr>
              <a:t>a upravit ho</a:t>
            </a:r>
          </a:p>
          <a:p>
            <a:pPr marL="342900" indent="-342900">
              <a:buFontTx/>
              <a:buChar char="-"/>
            </a:pPr>
            <a:r>
              <a:rPr lang="cs-CZ" sz="2200" i="1" dirty="0" smtClean="0">
                <a:solidFill>
                  <a:srgbClr val="0033CC"/>
                </a:solidFill>
              </a:rPr>
              <a:t>a tak dále kombinovat malování a korekce obrázku gumou či vybráním části a jejím přesunutím či kopírováním, apod.</a:t>
            </a:r>
            <a:endParaRPr lang="cs-CZ" sz="2200" i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386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7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242"/>
          <a:stretch/>
        </p:blipFill>
        <p:spPr bwMode="auto">
          <a:xfrm>
            <a:off x="0" y="1103048"/>
            <a:ext cx="9144000" cy="105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– karta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Kreslící nástroje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aoblený obdélníkový popisek 12"/>
          <p:cNvSpPr/>
          <p:nvPr/>
        </p:nvSpPr>
        <p:spPr>
          <a:xfrm>
            <a:off x="2483768" y="1340768"/>
            <a:ext cx="792088" cy="792088"/>
          </a:xfrm>
          <a:prstGeom prst="wedgeRoundRectCallout">
            <a:avLst>
              <a:gd name="adj1" fmla="val 20714"/>
              <a:gd name="adj2" fmla="val -7665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256" r="8030" b="11403"/>
          <a:stretch/>
        </p:blipFill>
        <p:spPr bwMode="auto">
          <a:xfrm>
            <a:off x="270411" y="2276872"/>
            <a:ext cx="2329314" cy="172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30" r="2427" b="1256"/>
          <a:stretch/>
        </p:blipFill>
        <p:spPr bwMode="auto">
          <a:xfrm>
            <a:off x="3131840" y="2204864"/>
            <a:ext cx="2627697" cy="2212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96" r="2447" b="12289"/>
          <a:stretch/>
        </p:blipFill>
        <p:spPr bwMode="auto">
          <a:xfrm>
            <a:off x="6233176" y="2276872"/>
            <a:ext cx="2646947" cy="1489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24" r="1311" b="8141"/>
          <a:stretch/>
        </p:blipFill>
        <p:spPr bwMode="auto">
          <a:xfrm>
            <a:off x="246528" y="4221088"/>
            <a:ext cx="2512194" cy="1871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51" r="1903" b="10076"/>
          <a:stretch/>
        </p:blipFill>
        <p:spPr bwMode="auto">
          <a:xfrm>
            <a:off x="3131840" y="4437112"/>
            <a:ext cx="2608446" cy="180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7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0" b="4830"/>
          <a:stretch/>
        </p:blipFill>
        <p:spPr bwMode="auto">
          <a:xfrm>
            <a:off x="6134744" y="4122160"/>
            <a:ext cx="2762728" cy="153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88761" y="2271562"/>
            <a:ext cx="2319689" cy="172292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277530" y="4244741"/>
            <a:ext cx="2484923" cy="1856071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3144252" y="2202581"/>
            <a:ext cx="2602030" cy="222504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6233959" y="2289210"/>
            <a:ext cx="2640532" cy="1483894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6118456" y="4108384"/>
            <a:ext cx="2784910" cy="1580148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3144252" y="4426017"/>
            <a:ext cx="2602030" cy="1791903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Zaoblený obdélníkový popisek 26"/>
          <p:cNvSpPr/>
          <p:nvPr/>
        </p:nvSpPr>
        <p:spPr>
          <a:xfrm>
            <a:off x="270411" y="2276872"/>
            <a:ext cx="360040" cy="360040"/>
          </a:xfrm>
          <a:prstGeom prst="wedgeRoundRectCallout">
            <a:avLst>
              <a:gd name="adj1" fmla="val 20715"/>
              <a:gd name="adj2" fmla="val 225440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30" name="Zaoblený obdélníkový popisek 29"/>
          <p:cNvSpPr/>
          <p:nvPr/>
        </p:nvSpPr>
        <p:spPr>
          <a:xfrm>
            <a:off x="246528" y="4653136"/>
            <a:ext cx="360040" cy="360040"/>
          </a:xfrm>
          <a:prstGeom prst="wedgeRoundRectCallout">
            <a:avLst>
              <a:gd name="adj1" fmla="val 15368"/>
              <a:gd name="adj2" fmla="val 123851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8" name="Zaoblený obdélníkový popisek 27"/>
          <p:cNvSpPr/>
          <p:nvPr/>
        </p:nvSpPr>
        <p:spPr>
          <a:xfrm>
            <a:off x="6665224" y="4482200"/>
            <a:ext cx="360040" cy="360040"/>
          </a:xfrm>
          <a:prstGeom prst="wedgeRoundRectCallout">
            <a:avLst>
              <a:gd name="adj1" fmla="val 23389"/>
              <a:gd name="adj2" fmla="val 123851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32" name="Zaoblený obdélníkový popisek 31"/>
          <p:cNvSpPr/>
          <p:nvPr/>
        </p:nvSpPr>
        <p:spPr>
          <a:xfrm>
            <a:off x="6737232" y="2276872"/>
            <a:ext cx="360040" cy="360040"/>
          </a:xfrm>
          <a:prstGeom prst="wedgeRoundRectCallout">
            <a:avLst>
              <a:gd name="adj1" fmla="val 20715"/>
              <a:gd name="adj2" fmla="val 225440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9" name="Zaoblený obdélníkový popisek 28"/>
          <p:cNvSpPr/>
          <p:nvPr/>
        </p:nvSpPr>
        <p:spPr>
          <a:xfrm>
            <a:off x="3419872" y="4869160"/>
            <a:ext cx="360040" cy="360040"/>
          </a:xfrm>
          <a:prstGeom prst="wedgeRoundRectCallout">
            <a:avLst>
              <a:gd name="adj1" fmla="val 20715"/>
              <a:gd name="adj2" fmla="val 118504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31" name="Zaoblený obdélníkový popisek 30"/>
          <p:cNvSpPr/>
          <p:nvPr/>
        </p:nvSpPr>
        <p:spPr>
          <a:xfrm>
            <a:off x="3419872" y="2204864"/>
            <a:ext cx="360040" cy="360040"/>
          </a:xfrm>
          <a:prstGeom prst="wedgeRoundRectCallout">
            <a:avLst>
              <a:gd name="adj1" fmla="val 20715"/>
              <a:gd name="adj2" fmla="val 225440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28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4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242"/>
          <a:stretch/>
        </p:blipFill>
        <p:spPr bwMode="auto">
          <a:xfrm>
            <a:off x="0" y="1103048"/>
            <a:ext cx="9144000" cy="105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– karta Kreslící nástroje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Text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aoblený obdélníkový popisek 12"/>
          <p:cNvSpPr/>
          <p:nvPr/>
        </p:nvSpPr>
        <p:spPr>
          <a:xfrm>
            <a:off x="2483768" y="1340768"/>
            <a:ext cx="792088" cy="792088"/>
          </a:xfrm>
          <a:prstGeom prst="wedgeRoundRectCallout">
            <a:avLst>
              <a:gd name="adj1" fmla="val 20714"/>
              <a:gd name="adj2" fmla="val -7665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852636" y="2209495"/>
            <a:ext cx="2646947" cy="1496232"/>
            <a:chOff x="6156176" y="2276872"/>
            <a:chExt cx="2646947" cy="1496232"/>
          </a:xfrm>
        </p:grpSpPr>
        <p:pic>
          <p:nvPicPr>
            <p:cNvPr id="20" name="Picture 4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996" r="2447" b="12289"/>
            <a:stretch/>
          </p:blipFill>
          <p:spPr bwMode="auto">
            <a:xfrm>
              <a:off x="6156176" y="2276872"/>
              <a:ext cx="2646947" cy="14894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5" name="Obdélník 34"/>
            <p:cNvSpPr/>
            <p:nvPr/>
          </p:nvSpPr>
          <p:spPr>
            <a:xfrm>
              <a:off x="6156959" y="2289210"/>
              <a:ext cx="2640532" cy="1483894"/>
            </a:xfrm>
            <a:prstGeom prst="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Zaoblený obdélníkový popisek 31"/>
            <p:cNvSpPr/>
            <p:nvPr/>
          </p:nvSpPr>
          <p:spPr>
            <a:xfrm>
              <a:off x="6660232" y="2276872"/>
              <a:ext cx="360040" cy="360040"/>
            </a:xfrm>
            <a:prstGeom prst="wedgeRoundRectCallout">
              <a:avLst>
                <a:gd name="adj1" fmla="val 20715"/>
                <a:gd name="adj2" fmla="val 225440"/>
                <a:gd name="adj3" fmla="val 16667"/>
              </a:avLst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 b="1" dirty="0">
                <a:solidFill>
                  <a:srgbClr val="0033CC"/>
                </a:solidFill>
              </a:endParaRPr>
            </a:p>
          </p:txBody>
        </p:sp>
      </p:grp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373"/>
          <a:stretch/>
        </p:blipFill>
        <p:spPr bwMode="auto">
          <a:xfrm>
            <a:off x="2993443" y="2218074"/>
            <a:ext cx="5611521" cy="4009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7377" y="4023353"/>
            <a:ext cx="28779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2060"/>
                </a:solidFill>
              </a:rPr>
              <a:t>Vložení Textu </a:t>
            </a:r>
            <a:r>
              <a:rPr lang="cs-CZ" sz="2000" dirty="0" smtClean="0">
                <a:solidFill>
                  <a:srgbClr val="002060"/>
                </a:solidFill>
              </a:rPr>
              <a:t>je specifickým prvkem práce </a:t>
            </a:r>
            <a:r>
              <a:rPr lang="cs-CZ" sz="2000" b="1" dirty="0" smtClean="0">
                <a:solidFill>
                  <a:srgbClr val="002060"/>
                </a:solidFill>
              </a:rPr>
              <a:t>s grafikou – s obrázky</a:t>
            </a:r>
            <a:r>
              <a:rPr lang="cs-CZ" sz="2000" dirty="0" smtClean="0">
                <a:solidFill>
                  <a:srgbClr val="002060"/>
                </a:solidFill>
              </a:rPr>
              <a:t>. 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Proto je potřeba  více </a:t>
            </a:r>
            <a:r>
              <a:rPr lang="cs-CZ" sz="2000" b="1" dirty="0" smtClean="0">
                <a:solidFill>
                  <a:srgbClr val="002060"/>
                </a:solidFill>
              </a:rPr>
              <a:t>procvičování</a:t>
            </a:r>
            <a:r>
              <a:rPr lang="cs-CZ" sz="2000" dirty="0" smtClean="0">
                <a:solidFill>
                  <a:srgbClr val="002060"/>
                </a:solidFill>
              </a:rPr>
              <a:t> a pokusů pro správné použití. </a:t>
            </a:r>
            <a:endParaRPr lang="cs-CZ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5515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8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9154" y="2132856"/>
            <a:ext cx="7267262" cy="404656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242"/>
          <a:stretch/>
        </p:blipFill>
        <p:spPr bwMode="auto">
          <a:xfrm>
            <a:off x="0" y="1103048"/>
            <a:ext cx="9144000" cy="105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– karta Kreslící nástroje-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Štětec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25" name="Picture 9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597" t="58663" r="2880" b="5169"/>
          <a:stretch/>
        </p:blipFill>
        <p:spPr bwMode="auto">
          <a:xfrm>
            <a:off x="3256430" y="2132856"/>
            <a:ext cx="2107658" cy="67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Zaoblený obdélníkový popisek 12"/>
          <p:cNvSpPr/>
          <p:nvPr/>
        </p:nvSpPr>
        <p:spPr>
          <a:xfrm>
            <a:off x="3203848" y="1340768"/>
            <a:ext cx="576064" cy="792088"/>
          </a:xfrm>
          <a:prstGeom prst="wedgeRoundRectCallout">
            <a:avLst>
              <a:gd name="adj1" fmla="val 20714"/>
              <a:gd name="adj2" fmla="val -7665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852935"/>
            <a:ext cx="2088232" cy="1604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229200"/>
            <a:ext cx="1280926" cy="984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722"/>
          <a:stretch/>
        </p:blipFill>
        <p:spPr bwMode="auto">
          <a:xfrm>
            <a:off x="814" y="2685558"/>
            <a:ext cx="1211970" cy="959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955"/>
          <a:stretch/>
        </p:blipFill>
        <p:spPr bwMode="auto">
          <a:xfrm>
            <a:off x="0" y="3973402"/>
            <a:ext cx="1222408" cy="967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6485" y="2204864"/>
            <a:ext cx="1312146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1854" y="4653136"/>
            <a:ext cx="1312146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1854" y="3429000"/>
            <a:ext cx="1312146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51002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5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03848" y="2132856"/>
            <a:ext cx="5940152" cy="395059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242"/>
          <a:stretch/>
        </p:blipFill>
        <p:spPr bwMode="auto">
          <a:xfrm>
            <a:off x="0" y="1103048"/>
            <a:ext cx="9144000" cy="105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– karta parametru tloušťka-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Velikost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2856"/>
            <a:ext cx="12573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ový popisek 12"/>
          <p:cNvSpPr/>
          <p:nvPr/>
        </p:nvSpPr>
        <p:spPr>
          <a:xfrm>
            <a:off x="5292080" y="1340768"/>
            <a:ext cx="576064" cy="792088"/>
          </a:xfrm>
          <a:prstGeom prst="wedgeRoundRectCallout">
            <a:avLst>
              <a:gd name="adj1" fmla="val 20714"/>
              <a:gd name="adj2" fmla="val -76653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07504" y="2348880"/>
            <a:ext cx="3240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0033CC"/>
                </a:solidFill>
              </a:rPr>
              <a:t>Připomenutí postupu práce:</a:t>
            </a:r>
          </a:p>
          <a:p>
            <a:pPr marL="342900" indent="-342900">
              <a:buFontTx/>
              <a:buChar char="-"/>
            </a:pPr>
            <a:r>
              <a:rPr lang="cs-CZ" sz="2000" i="1" dirty="0" smtClean="0">
                <a:solidFill>
                  <a:srgbClr val="0033CC"/>
                </a:solidFill>
              </a:rPr>
              <a:t>zvolíme kreslící nástroj, </a:t>
            </a:r>
          </a:p>
          <a:p>
            <a:pPr marL="342900" indent="-342900">
              <a:buFontTx/>
              <a:buChar char="-"/>
            </a:pPr>
            <a:r>
              <a:rPr lang="cs-CZ" sz="2000" i="1" dirty="0" smtClean="0">
                <a:solidFill>
                  <a:srgbClr val="0033CC"/>
                </a:solidFill>
              </a:rPr>
              <a:t>jeho parametry (velikost) </a:t>
            </a:r>
          </a:p>
          <a:p>
            <a:pPr marL="342900" indent="-342900">
              <a:buFontTx/>
              <a:buChar char="-"/>
            </a:pPr>
            <a:r>
              <a:rPr lang="cs-CZ" sz="2000" i="1" dirty="0" smtClean="0">
                <a:solidFill>
                  <a:srgbClr val="0033CC"/>
                </a:solidFill>
              </a:rPr>
              <a:t>barvu 1 – popředí</a:t>
            </a:r>
          </a:p>
          <a:p>
            <a:pPr marL="342900" indent="-342900">
              <a:buFontTx/>
              <a:buChar char="-"/>
            </a:pPr>
            <a:r>
              <a:rPr lang="cs-CZ" sz="2000" i="1" dirty="0" smtClean="0">
                <a:solidFill>
                  <a:srgbClr val="0033CC"/>
                </a:solidFill>
              </a:rPr>
              <a:t>namalujeme část obrázku</a:t>
            </a:r>
          </a:p>
          <a:p>
            <a:pPr marL="342900" indent="-342900">
              <a:buFontTx/>
              <a:buChar char="-"/>
            </a:pPr>
            <a:r>
              <a:rPr lang="cs-CZ" sz="2000" i="1" dirty="0" smtClean="0">
                <a:solidFill>
                  <a:srgbClr val="0033CC"/>
                </a:solidFill>
              </a:rPr>
              <a:t>a opakujeme princip práce</a:t>
            </a:r>
          </a:p>
        </p:txBody>
      </p:sp>
    </p:spTree>
    <p:extLst>
      <p:ext uri="{BB962C8B-B14F-4D97-AF65-F5344CB8AC3E}">
        <p14:creationId xmlns:p14="http://schemas.microsoft.com/office/powerpoint/2010/main" xmlns="" val="3782767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8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9512" y="2276872"/>
            <a:ext cx="2232248" cy="720080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7" y="1124744"/>
            <a:ext cx="9146857" cy="101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– karta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Barvy </a:t>
            </a:r>
            <a:r>
              <a:rPr lang="cs-CZ" sz="2800" b="1" u="sng" dirty="0" smtClean="0">
                <a:solidFill>
                  <a:srgbClr val="002060"/>
                </a:solidFill>
              </a:rPr>
              <a:t>(palety barev)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132856"/>
            <a:ext cx="18859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32856"/>
            <a:ext cx="18954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ový popisek 12"/>
          <p:cNvSpPr/>
          <p:nvPr/>
        </p:nvSpPr>
        <p:spPr>
          <a:xfrm>
            <a:off x="5796136" y="1340768"/>
            <a:ext cx="3312368" cy="792088"/>
          </a:xfrm>
          <a:prstGeom prst="wedgeRoundRectCallout">
            <a:avLst>
              <a:gd name="adj1" fmla="val -55626"/>
              <a:gd name="adj2" fmla="val -80299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82234" y="3657600"/>
            <a:ext cx="3442094" cy="257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2204864"/>
            <a:ext cx="44644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 = barva popředí </a:t>
            </a:r>
            <a:r>
              <a:rPr lang="cs-CZ" sz="2400" dirty="0" smtClean="0">
                <a:solidFill>
                  <a:srgbClr val="02283F"/>
                </a:solidFill>
              </a:rPr>
              <a:t>(např. obrys, …)</a:t>
            </a:r>
          </a:p>
          <a:p>
            <a:r>
              <a:rPr lang="cs-CZ" sz="2400" b="1" dirty="0" smtClean="0">
                <a:solidFill>
                  <a:srgbClr val="FFFF00"/>
                </a:solidFill>
              </a:rPr>
              <a:t>2 = barva pozadí   </a:t>
            </a:r>
            <a:r>
              <a:rPr lang="cs-CZ" sz="2400" dirty="0" smtClean="0">
                <a:solidFill>
                  <a:srgbClr val="02283F"/>
                </a:solidFill>
              </a:rPr>
              <a:t>(např. výplň, …)</a:t>
            </a:r>
          </a:p>
          <a:p>
            <a:endParaRPr lang="cs-CZ" sz="1200" dirty="0">
              <a:solidFill>
                <a:srgbClr val="02283F"/>
              </a:solidFill>
            </a:endParaRPr>
          </a:p>
          <a:p>
            <a:endParaRPr lang="cs-CZ" sz="2400" b="1" dirty="0" smtClean="0">
              <a:solidFill>
                <a:srgbClr val="C00000"/>
              </a:solidFill>
            </a:endParaRPr>
          </a:p>
          <a:p>
            <a:r>
              <a:rPr lang="cs-CZ" sz="2400" b="1" dirty="0" smtClean="0">
                <a:solidFill>
                  <a:srgbClr val="C00000"/>
                </a:solidFill>
              </a:rPr>
              <a:t>Snadno si můžeme do palety přidat svojí vlastní barvu:</a:t>
            </a:r>
          </a:p>
          <a:p>
            <a:pPr marL="179388" indent="-169863">
              <a:buFont typeface="Wingdings" panose="05000000000000000000" pitchFamily="2" charset="2"/>
              <a:buChar char="§"/>
            </a:pPr>
            <a:r>
              <a:rPr lang="cs-CZ" sz="2000" b="1" dirty="0" smtClean="0">
                <a:solidFill>
                  <a:srgbClr val="CC0066"/>
                </a:solidFill>
              </a:rPr>
              <a:t>Upravit barvy</a:t>
            </a:r>
            <a:r>
              <a:rPr lang="cs-CZ" sz="2000" dirty="0" smtClean="0">
                <a:solidFill>
                  <a:srgbClr val="CC0066"/>
                </a:solidFill>
              </a:rPr>
              <a:t>:</a:t>
            </a:r>
          </a:p>
          <a:p>
            <a:pPr marL="271463" lvl="1" indent="-174625">
              <a:buFontTx/>
              <a:buChar char="-"/>
            </a:pPr>
            <a:r>
              <a:rPr lang="cs-CZ" sz="2000" dirty="0" smtClean="0">
                <a:solidFill>
                  <a:srgbClr val="CC0066"/>
                </a:solidFill>
              </a:rPr>
              <a:t>nové okno</a:t>
            </a:r>
          </a:p>
          <a:p>
            <a:pPr marL="271463" lvl="1" indent="-174625">
              <a:buFontTx/>
              <a:buChar char="-"/>
            </a:pPr>
            <a:r>
              <a:rPr lang="cs-CZ" sz="2000" dirty="0" smtClean="0">
                <a:solidFill>
                  <a:srgbClr val="CC0066"/>
                </a:solidFill>
              </a:rPr>
              <a:t>myší nebo číselně zvolíme </a:t>
            </a:r>
          </a:p>
          <a:p>
            <a:pPr marL="265113" lvl="2"/>
            <a:r>
              <a:rPr lang="cs-CZ" sz="2000" dirty="0" smtClean="0">
                <a:solidFill>
                  <a:srgbClr val="CC0066"/>
                </a:solidFill>
              </a:rPr>
              <a:t>barvu dle libosti</a:t>
            </a:r>
          </a:p>
          <a:p>
            <a:pPr marL="271463" lvl="1" indent="-174625">
              <a:buFontTx/>
              <a:buChar char="-"/>
            </a:pPr>
            <a:r>
              <a:rPr lang="cs-CZ" sz="2000" dirty="0" smtClean="0">
                <a:solidFill>
                  <a:srgbClr val="CC0066"/>
                </a:solidFill>
              </a:rPr>
              <a:t>přidáme do vlastních barev</a:t>
            </a:r>
          </a:p>
          <a:p>
            <a:pPr marL="271463" lvl="1" indent="-174625">
              <a:buFontTx/>
              <a:buChar char="-"/>
            </a:pPr>
            <a:r>
              <a:rPr lang="cs-CZ" sz="2000" dirty="0" smtClean="0">
                <a:solidFill>
                  <a:srgbClr val="CC0066"/>
                </a:solidFill>
              </a:rPr>
              <a:t>a můžeme ji použít v kresbě</a:t>
            </a:r>
            <a:endParaRPr lang="cs-CZ" sz="2000" dirty="0">
              <a:solidFill>
                <a:srgbClr val="CC0066"/>
              </a:solidFill>
            </a:endParaRPr>
          </a:p>
        </p:txBody>
      </p:sp>
      <p:pic>
        <p:nvPicPr>
          <p:cNvPr id="7178" name="Picture 10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104"/>
          <a:stretch/>
        </p:blipFill>
        <p:spPr bwMode="auto">
          <a:xfrm>
            <a:off x="7348409" y="3068960"/>
            <a:ext cx="178969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Zaoblený obdélníkový popisek 29"/>
          <p:cNvSpPr/>
          <p:nvPr/>
        </p:nvSpPr>
        <p:spPr>
          <a:xfrm>
            <a:off x="8604448" y="1340768"/>
            <a:ext cx="440432" cy="720080"/>
          </a:xfrm>
          <a:prstGeom prst="wedgeRoundRectCallout">
            <a:avLst>
              <a:gd name="adj1" fmla="val -92778"/>
              <a:gd name="adj2" fmla="val 209035"/>
              <a:gd name="adj3" fmla="val 16667"/>
            </a:avLst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413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1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7242"/>
          <a:stretch/>
        </p:blipFill>
        <p:spPr bwMode="auto">
          <a:xfrm>
            <a:off x="0" y="1103048"/>
            <a:ext cx="9144000" cy="105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– karta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32856"/>
            <a:ext cx="16097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2856"/>
            <a:ext cx="188595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3771"/>
          <a:stretch/>
        </p:blipFill>
        <p:spPr bwMode="auto">
          <a:xfrm>
            <a:off x="6444208" y="2132856"/>
            <a:ext cx="1885950" cy="472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ový popisek 12"/>
          <p:cNvSpPr/>
          <p:nvPr/>
        </p:nvSpPr>
        <p:spPr>
          <a:xfrm>
            <a:off x="3707904" y="1340768"/>
            <a:ext cx="1656184" cy="792088"/>
          </a:xfrm>
          <a:prstGeom prst="wedgeRoundRectCallout">
            <a:avLst>
              <a:gd name="adj1" fmla="val -57744"/>
              <a:gd name="adj2" fmla="val -81514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34365" y="3216746"/>
            <a:ext cx="240982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12976"/>
            <a:ext cx="2476500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Zaoblený obdélníkový popisek 27"/>
          <p:cNvSpPr/>
          <p:nvPr/>
        </p:nvSpPr>
        <p:spPr>
          <a:xfrm>
            <a:off x="4644008" y="1340768"/>
            <a:ext cx="648072" cy="576064"/>
          </a:xfrm>
          <a:prstGeom prst="wedgeRoundRectCallout">
            <a:avLst>
              <a:gd name="adj1" fmla="val 131761"/>
              <a:gd name="adj2" fmla="val 96386"/>
              <a:gd name="adj3" fmla="val 16667"/>
            </a:avLst>
          </a:prstGeom>
          <a:noFill/>
          <a:ln>
            <a:solidFill>
              <a:srgbClr val="FF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5496" y="2779762"/>
            <a:ext cx="374441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33CC"/>
                </a:solidFill>
              </a:rPr>
              <a:t>Postup kresby Tvaru:</a:t>
            </a:r>
          </a:p>
          <a:p>
            <a:pPr marL="342900" indent="-254000">
              <a:buFontTx/>
              <a:buChar char="-"/>
            </a:pPr>
            <a:endParaRPr lang="cs-CZ" sz="1400" dirty="0" smtClean="0">
              <a:solidFill>
                <a:srgbClr val="0033CC"/>
              </a:solidFill>
            </a:endParaRPr>
          </a:p>
          <a:p>
            <a:pPr marL="342900" indent="-254000">
              <a:buFontTx/>
              <a:buChar char="-"/>
            </a:pPr>
            <a:r>
              <a:rPr lang="cs-CZ" sz="2400" dirty="0" smtClean="0">
                <a:solidFill>
                  <a:srgbClr val="0033CC"/>
                </a:solidFill>
              </a:rPr>
              <a:t>zvolíme Tvar </a:t>
            </a:r>
          </a:p>
          <a:p>
            <a:pPr marL="342900" indent="-254000">
              <a:buFontTx/>
              <a:buChar char="-"/>
            </a:pPr>
            <a:endParaRPr lang="cs-CZ" sz="1400" dirty="0" smtClean="0">
              <a:solidFill>
                <a:srgbClr val="0033CC"/>
              </a:solidFill>
            </a:endParaRPr>
          </a:p>
          <a:p>
            <a:pPr marL="342900" indent="-254000">
              <a:buFontTx/>
              <a:buChar char="-"/>
            </a:pPr>
            <a:r>
              <a:rPr lang="cs-CZ" sz="2400" dirty="0" smtClean="0">
                <a:solidFill>
                  <a:srgbClr val="0033CC"/>
                </a:solidFill>
              </a:rPr>
              <a:t>kreslíme tažením myši</a:t>
            </a:r>
          </a:p>
          <a:p>
            <a:pPr marL="342900" indent="-254000">
              <a:buFontTx/>
              <a:buChar char="-"/>
            </a:pPr>
            <a:endParaRPr lang="cs-CZ" sz="1400" dirty="0" smtClean="0">
              <a:solidFill>
                <a:srgbClr val="0033CC"/>
              </a:solidFill>
            </a:endParaRPr>
          </a:p>
          <a:p>
            <a:pPr marL="342900" indent="-254000">
              <a:buFontTx/>
              <a:buChar char="-"/>
            </a:pPr>
            <a:r>
              <a:rPr lang="cs-CZ" sz="2400" dirty="0" smtClean="0">
                <a:solidFill>
                  <a:srgbClr val="0033CC"/>
                </a:solidFill>
              </a:rPr>
              <a:t>volba obrysu</a:t>
            </a:r>
          </a:p>
          <a:p>
            <a:pPr marL="342900" indent="-254000">
              <a:buFontTx/>
              <a:buChar char="-"/>
            </a:pPr>
            <a:endParaRPr lang="cs-CZ" sz="1400" dirty="0" smtClean="0">
              <a:solidFill>
                <a:srgbClr val="0033CC"/>
              </a:solidFill>
            </a:endParaRPr>
          </a:p>
          <a:p>
            <a:pPr marL="342900" indent="-254000">
              <a:buFontTx/>
              <a:buChar char="-"/>
            </a:pPr>
            <a:r>
              <a:rPr lang="cs-CZ" sz="2400" dirty="0" smtClean="0">
                <a:solidFill>
                  <a:srgbClr val="0033CC"/>
                </a:solidFill>
              </a:rPr>
              <a:t>volba výplně (pozadí)</a:t>
            </a:r>
          </a:p>
          <a:p>
            <a:pPr marL="342900" indent="-254000">
              <a:buFontTx/>
              <a:buChar char="-"/>
            </a:pPr>
            <a:endParaRPr lang="cs-CZ" sz="1400" dirty="0">
              <a:solidFill>
                <a:srgbClr val="0033CC"/>
              </a:solidFill>
            </a:endParaRPr>
          </a:p>
          <a:p>
            <a:pPr marL="342900" indent="-254000">
              <a:buFontTx/>
              <a:buChar char="-"/>
            </a:pPr>
            <a:r>
              <a:rPr lang="cs-CZ" sz="2400" dirty="0" smtClean="0">
                <a:solidFill>
                  <a:srgbClr val="0033CC"/>
                </a:solidFill>
              </a:rPr>
              <a:t>detail umístění či velikosti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2233061" y="2780928"/>
            <a:ext cx="1474843" cy="8477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3031958" y="3696101"/>
            <a:ext cx="4533499" cy="151116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 flipV="1">
            <a:off x="2743200" y="3501009"/>
            <a:ext cx="1972816" cy="125387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39" name="Přímá spojnice se šipkou 38"/>
          <p:cNvCxnSpPr/>
          <p:nvPr/>
        </p:nvCxnSpPr>
        <p:spPr>
          <a:xfrm>
            <a:off x="1259632" y="6093296"/>
            <a:ext cx="489654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Šipka dolů 23"/>
          <p:cNvSpPr/>
          <p:nvPr/>
        </p:nvSpPr>
        <p:spPr>
          <a:xfrm>
            <a:off x="5082139" y="2772076"/>
            <a:ext cx="134754" cy="4138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Šipka dolů 46"/>
          <p:cNvSpPr/>
          <p:nvPr/>
        </p:nvSpPr>
        <p:spPr>
          <a:xfrm>
            <a:off x="6774581" y="2780097"/>
            <a:ext cx="134754" cy="4138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592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1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857" y="1124744"/>
            <a:ext cx="9146857" cy="101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72146" y="1764506"/>
            <a:ext cx="1747317" cy="93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107504" y="764704"/>
            <a:ext cx="9036496" cy="43204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Malování 2 – Další úpravy obrázku - </a:t>
            </a:r>
            <a:r>
              <a:rPr lang="cs-CZ" sz="28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Obrázek</a:t>
            </a:r>
            <a:r>
              <a:rPr lang="cs-CZ" sz="2800" b="1" dirty="0" smtClean="0">
                <a:solidFill>
                  <a:srgbClr val="002060"/>
                </a:solidFill>
              </a:rPr>
              <a:t>:</a:t>
            </a:r>
            <a:endParaRPr lang="cs-CZ" sz="2800" b="1" dirty="0">
              <a:solidFill>
                <a:srgbClr val="002060"/>
              </a:solidFill>
            </a:endParaRPr>
          </a:p>
        </p:txBody>
      </p:sp>
      <p:pic>
        <p:nvPicPr>
          <p:cNvPr id="18" name="Picture 2" descr="L:\DUM_JS\DUM_JS\zdroj\ICT\logawin_13_jpg_14030 W 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3798" y="764704"/>
            <a:ext cx="1800201" cy="288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649" y="6238485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47788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000" dirty="0" smtClean="0">
                <a:solidFill>
                  <a:srgbClr val="00B050"/>
                </a:solidFill>
              </a:rPr>
              <a:t>Výklad následovat současnou prací – praktická činnost.</a:t>
            </a:r>
            <a:endParaRPr lang="cs-CZ" sz="2000" dirty="0">
              <a:solidFill>
                <a:srgbClr val="00B05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Zaoblený obdélníkový popisek 12"/>
          <p:cNvSpPr/>
          <p:nvPr/>
        </p:nvSpPr>
        <p:spPr>
          <a:xfrm>
            <a:off x="1115616" y="1340768"/>
            <a:ext cx="1440160" cy="792088"/>
          </a:xfrm>
          <a:prstGeom prst="wedgeRoundRectCallout">
            <a:avLst>
              <a:gd name="adj1" fmla="val 68018"/>
              <a:gd name="adj2" fmla="val -79084"/>
              <a:gd name="adj3" fmla="val 1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>
              <a:solidFill>
                <a:srgbClr val="0033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90465" y="3761529"/>
            <a:ext cx="60487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33CC"/>
                </a:solidFill>
              </a:rPr>
              <a:t>Namalovaný objekt či vložený lze kromě zvětšování a zmenšování také </a:t>
            </a:r>
          </a:p>
          <a:p>
            <a:r>
              <a:rPr lang="cs-CZ" sz="2400" b="1" dirty="0" smtClean="0">
                <a:solidFill>
                  <a:srgbClr val="0033CC"/>
                </a:solidFill>
              </a:rPr>
              <a:t>otáčet a převracet.</a:t>
            </a:r>
            <a:endParaRPr lang="cs-CZ" sz="2400" b="1" dirty="0">
              <a:solidFill>
                <a:srgbClr val="0033CC"/>
              </a:solidFill>
            </a:endParaRPr>
          </a:p>
        </p:txBody>
      </p:sp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93804" y="2596959"/>
            <a:ext cx="192405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irka\AppData\Local\Microsoft\Windows\Temporary Internet Files\Content.IE5\RJN0WCPR\MM900285289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631" y="3797301"/>
            <a:ext cx="1676400" cy="2217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Jirka\AppData\Local\Microsoft\Windows\Temporary Internet Files\Content.IE5\RJN0WCPR\MM900285289[1]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334000" y="4841630"/>
            <a:ext cx="869263" cy="114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irka\AppData\Local\Microsoft\Windows\Temporary Internet Files\Content.IE5\WGPB3HB8\MM900354499[1]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79769">
            <a:off x="5764356" y="2859803"/>
            <a:ext cx="809625" cy="61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Jirka\AppData\Local\Microsoft\Windows\Temporary Internet Files\Content.IE5\WGPB3HB8\MM900354499[1]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592562">
            <a:off x="7218392" y="2461500"/>
            <a:ext cx="1624012" cy="124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3074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0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692696"/>
            <a:ext cx="9144000" cy="6189773"/>
          </a:xfrm>
          <a:prstGeom prst="rect">
            <a:avLst/>
          </a:prstGeom>
          <a:gradFill flip="none" rotWithShape="1">
            <a:gsLst>
              <a:gs pos="0">
                <a:srgbClr val="FFE1B9"/>
              </a:gs>
              <a:gs pos="100000">
                <a:srgbClr val="FFFAF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27384"/>
            <a:ext cx="9144000" cy="706090"/>
          </a:xfr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cs-CZ" sz="3000" b="1" i="1" u="sng" dirty="0">
                <a:solidFill>
                  <a:schemeClr val="tx2"/>
                </a:solidFill>
              </a:rPr>
              <a:t>Windows – Malování 2</a:t>
            </a: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0" y="6237311"/>
            <a:ext cx="9144000" cy="645157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55700" indent="0" algn="ctr">
              <a:spcBef>
                <a:spcPts val="0"/>
              </a:spcBef>
              <a:buNone/>
            </a:pPr>
            <a:r>
              <a:rPr lang="cs-CZ" sz="2000" b="1" i="1" dirty="0">
                <a:solidFill>
                  <a:srgbClr val="00B050"/>
                </a:solidFill>
              </a:rPr>
              <a:t>Pochvala za trpělivost a snahu při výkladu a </a:t>
            </a:r>
            <a:r>
              <a:rPr lang="cs-CZ" sz="2000" b="1" i="1" dirty="0" smtClean="0">
                <a:solidFill>
                  <a:srgbClr val="00B050"/>
                </a:solidFill>
              </a:rPr>
              <a:t>cvičení</a:t>
            </a:r>
            <a:r>
              <a:rPr lang="cs-CZ" sz="2000" b="1" i="1" dirty="0">
                <a:solidFill>
                  <a:srgbClr val="00B050"/>
                </a:solidFill>
              </a:rPr>
              <a:t>.</a:t>
            </a:r>
            <a:endParaRPr lang="cs-CZ" sz="1800" b="1" i="1" dirty="0">
              <a:solidFill>
                <a:srgbClr val="00B05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6237311"/>
            <a:ext cx="1187624" cy="646331"/>
          </a:xfrm>
          <a:prstGeom prst="rect">
            <a:avLst/>
          </a:prstGeom>
          <a:gradFill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5400000" scaled="0"/>
          </a:gra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600" b="0" cap="none" spc="0" dirty="0" smtClean="0">
                <a:ln w="18415" cmpd="sng">
                  <a:noFill/>
                  <a:prstDash val="solid"/>
                </a:ln>
                <a:gradFill>
                  <a:gsLst>
                    <a:gs pos="0">
                      <a:schemeClr val="bg1"/>
                    </a:gs>
                    <a:gs pos="50000">
                      <a:schemeClr val="accent6">
                        <a:lumMod val="20000"/>
                        <a:lumOff val="80000"/>
                      </a:schemeClr>
                    </a:gs>
                    <a:gs pos="100000">
                      <a:schemeClr val="accent6">
                        <a:lumMod val="40000"/>
                        <a:lumOff val="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schemeClr val="accent6">
                      <a:lumMod val="60000"/>
                      <a:lumOff val="40000"/>
                      <a:alpha val="40000"/>
                    </a:schemeClr>
                  </a:outerShdw>
                </a:effectLst>
              </a:rPr>
              <a:t>? - !</a:t>
            </a:r>
            <a:endParaRPr lang="cs-CZ" sz="3600" b="0" cap="none" spc="0" dirty="0">
              <a:ln w="18415" cmpd="sng">
                <a:noFill/>
                <a:prstDash val="solid"/>
              </a:ln>
              <a:gradFill>
                <a:gsLst>
                  <a:gs pos="0">
                    <a:schemeClr val="bg1"/>
                  </a:gs>
                  <a:gs pos="50000">
                    <a:schemeClr val="accent6">
                      <a:lumMod val="20000"/>
                      <a:lumOff val="80000"/>
                    </a:schemeClr>
                  </a:gs>
                  <a:gs pos="100000">
                    <a:schemeClr val="accent6">
                      <a:lumMod val="40000"/>
                      <a:lumOff val="60000"/>
                    </a:schemeClr>
                  </a:gs>
                </a:gsLst>
                <a:lin ang="5400000" scaled="0"/>
              </a:gradFill>
              <a:effectLst>
                <a:outerShdw blurRad="50800" dist="38100" dir="2700000" algn="tl" rotWithShape="0">
                  <a:schemeClr val="accent6">
                    <a:lumMod val="60000"/>
                    <a:lumOff val="40000"/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1520" y="836712"/>
            <a:ext cx="3024336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800" b="1" i="1" u="sng" dirty="0" smtClean="0">
                <a:solidFill>
                  <a:srgbClr val="002060"/>
                </a:solidFill>
              </a:rPr>
              <a:t>Úkol:</a:t>
            </a:r>
            <a:endParaRPr lang="cs-CZ" sz="2800" b="1" i="1" u="sng" dirty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rgbClr val="002060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2400" dirty="0" smtClean="0">
              <a:solidFill>
                <a:srgbClr val="002060"/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622792" y="5716103"/>
            <a:ext cx="521208" cy="521208"/>
          </a:xfrm>
          <a:prstGeom prst="actionButtonForwardNex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835696" y="1628800"/>
            <a:ext cx="73083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7030A0"/>
                </a:solidFill>
              </a:rPr>
              <a:t>Zvolte si vlastní námět pro kresbu – obrázek, (příroda, doprava, město, chalupy, zvířátka, …) podle svých zájmů či fantazie.</a:t>
            </a:r>
          </a:p>
          <a:p>
            <a:r>
              <a:rPr lang="cs-CZ" sz="2800" b="1" i="1" dirty="0" smtClean="0">
                <a:solidFill>
                  <a:schemeClr val="accent5">
                    <a:lumMod val="50000"/>
                  </a:schemeClr>
                </a:solidFill>
              </a:rPr>
              <a:t>Nakreslete svůj obrázek a pokuste se využít všechny typy kreslících nástrojů a hodně barevnosti.</a:t>
            </a:r>
          </a:p>
          <a:p>
            <a:endParaRPr lang="cs-CZ" sz="2800" b="1" i="1" dirty="0" smtClean="0">
              <a:solidFill>
                <a:srgbClr val="7030A0"/>
              </a:solidFill>
            </a:endParaRPr>
          </a:p>
          <a:p>
            <a:r>
              <a:rPr lang="cs-CZ" sz="2800" b="1" i="1" dirty="0" smtClean="0">
                <a:solidFill>
                  <a:srgbClr val="0070C0"/>
                </a:solidFill>
              </a:rPr>
              <a:t>Splnění úkolu ohodnotí učitel.</a:t>
            </a: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319261" y="3645024"/>
            <a:ext cx="1736725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286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5" name="click.wav"/>
          </p:stSnd>
        </p:sndAc>
      </p:transition>
    </mc:Choice>
    <mc:Fallback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 animBg="1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1948770"/>
            <a:ext cx="80648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b="1" dirty="0" smtClean="0"/>
              <a:t>Vlastní zdroje a vytvořené materiály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3463840"/>
            <a:ext cx="80624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smtClean="0"/>
              <a:t>Webové zdroje:</a:t>
            </a:r>
          </a:p>
          <a:p>
            <a:pPr marL="365125"/>
            <a:r>
              <a:rPr lang="cs-CZ" smtClean="0">
                <a:hlinkClick r:id="rId5"/>
              </a:rPr>
              <a:t>http</a:t>
            </a:r>
            <a:r>
              <a:rPr lang="cs-CZ" smtClean="0">
                <a:hlinkClick r:id="rId5"/>
              </a:rPr>
              <a:t>://</a:t>
            </a:r>
            <a:r>
              <a:rPr lang="cs-CZ" smtClean="0">
                <a:hlinkClick r:id="rId5"/>
              </a:rPr>
              <a:t>cs.wikipedia.org/wiki/Windows_7</a:t>
            </a:r>
            <a:endParaRPr lang="cs-CZ" smtClean="0"/>
          </a:p>
          <a:p>
            <a:pPr marL="365125"/>
            <a:r>
              <a:rPr lang="cs-CZ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www.komik.cz/</a:t>
            </a:r>
            <a:endParaRPr lang="cs-CZ" dirty="0" smtClean="0"/>
          </a:p>
          <a:p>
            <a:pPr marL="365125"/>
            <a:r>
              <a:rPr lang="cs-CZ" dirty="0">
                <a:hlinkClick r:id="rId7"/>
              </a:rPr>
              <a:t>http://mp3s.nadruhou.net/crazy-frog/we-are-the-champions-56719</a:t>
            </a:r>
            <a:r>
              <a:rPr lang="cs-CZ" dirty="0" smtClean="0">
                <a:hlinkClick r:id="rId7"/>
              </a:rPr>
              <a:t>/</a:t>
            </a:r>
            <a:endParaRPr lang="cs-CZ" dirty="0"/>
          </a:p>
          <a:p>
            <a:pPr marL="365125"/>
            <a:r>
              <a:rPr lang="cs-CZ" dirty="0"/>
              <a:t>	</a:t>
            </a:r>
            <a:r>
              <a:rPr lang="cs-CZ" i="1" dirty="0" smtClean="0"/>
              <a:t>výřez ukázky</a:t>
            </a: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39552" y="4262362"/>
            <a:ext cx="8229600" cy="22629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800" dirty="0" smtClean="0"/>
          </a:p>
        </p:txBody>
      </p:sp>
      <p:pic>
        <p:nvPicPr>
          <p:cNvPr id="13" name="Picture 2" descr="C:\Users\Jirka\Pictures\pocitac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7046" y="1844824"/>
            <a:ext cx="1415178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23528" y="2433662"/>
            <a:ext cx="80303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b="1" dirty="0" err="1" smtClean="0"/>
              <a:t>Emotikony</a:t>
            </a:r>
            <a:r>
              <a:rPr lang="cs-CZ" b="1" dirty="0" smtClean="0"/>
              <a:t> – kliparty programu MS Office:</a:t>
            </a:r>
          </a:p>
          <a:p>
            <a:pPr marL="342900" lvl="1" indent="22225">
              <a:buFont typeface="Calibri" pitchFamily="34" charset="0"/>
              <a:buChar char="-"/>
            </a:pPr>
            <a:r>
              <a:rPr lang="cs-CZ" dirty="0" err="1" smtClean="0"/>
              <a:t>emotikony</a:t>
            </a:r>
            <a:r>
              <a:rPr lang="cs-CZ" dirty="0" smtClean="0"/>
              <a:t> a kliparty sady MS-Office, dostupné také na</a:t>
            </a:r>
          </a:p>
          <a:p>
            <a:pPr lvl="1"/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office.microsoft.com/cs-cz/images/MC900442026.aspx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  <p:sndAc>
          <p:stSnd>
            <p:snd r:embed="rId10" name="click.wav"/>
          </p:stSnd>
        </p:sndAc>
      </p:transition>
    </mc:Choice>
    <mc:Fallback>
      <p:transition spd="slow">
        <p:fade/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7105</TotalTime>
  <Words>1244</Words>
  <Application>Microsoft Office PowerPoint</Application>
  <PresentationFormat>Předvádění na obrazovce (4:3)</PresentationFormat>
  <Paragraphs>219</Paragraphs>
  <Slides>16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STŘEDNÍ ŠKOLA STAVEBNÍ A TECHNICKÁ Ústí nad Labem, Čelakovského 5, příspěvková organizace Páteřní škola Ústeckého kraje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Windows – Malování 2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330</cp:revision>
  <dcterms:created xsi:type="dcterms:W3CDTF">2010-11-01T23:40:31Z</dcterms:created>
  <dcterms:modified xsi:type="dcterms:W3CDTF">2014-02-11T07:52:26Z</dcterms:modified>
</cp:coreProperties>
</file>