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90" r:id="rId3"/>
    <p:sldId id="289" r:id="rId4"/>
    <p:sldId id="324" r:id="rId5"/>
    <p:sldId id="335" r:id="rId6"/>
    <p:sldId id="325" r:id="rId7"/>
    <p:sldId id="326" r:id="rId8"/>
    <p:sldId id="328" r:id="rId9"/>
    <p:sldId id="327" r:id="rId10"/>
    <p:sldId id="334" r:id="rId11"/>
    <p:sldId id="330" r:id="rId12"/>
    <p:sldId id="331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CC0066"/>
    <a:srgbClr val="CCCC00"/>
    <a:srgbClr val="0033CC"/>
    <a:srgbClr val="FF6699"/>
    <a:srgbClr val="02283F"/>
    <a:srgbClr val="990000"/>
    <a:srgbClr val="FF0000"/>
    <a:srgbClr val="006600"/>
    <a:srgbClr val="EA851B"/>
    <a:srgbClr val="FFE1B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075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255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0167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353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216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627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6686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959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704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8399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983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14" name="click.wav"/>
          </p:stSnd>
        </p:sndAc>
      </p:transition>
    </mc:Choice>
    <mc:Fallback>
      <p:transition spd="slow">
        <p:fade/>
        <p:sndAc>
          <p:stSnd>
            <p:snd r:embed="rId13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1.wav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audio" Target="../media/audio1.wav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audio" Target="../media/audio11.wav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audio" Target="../media/audio1.wav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audio" Target="../media/audio11.wav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audio11.wav"/><Relationship Id="rId3" Type="http://schemas.openxmlformats.org/officeDocument/2006/relationships/audio" Target="../media/audio1.wav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10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audio" Target="../media/audio1.wav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12.png"/><Relationship Id="rId10" Type="http://schemas.openxmlformats.org/officeDocument/2006/relationships/audio" Target="../media/audio11.wav"/><Relationship Id="rId4" Type="http://schemas.openxmlformats.org/officeDocument/2006/relationships/image" Target="../media/image6.png"/><Relationship Id="rId9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audio" Target="../media/audio1.wav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16.png"/><Relationship Id="rId4" Type="http://schemas.openxmlformats.org/officeDocument/2006/relationships/image" Target="../media/image6.png"/><Relationship Id="rId9" Type="http://schemas.openxmlformats.org/officeDocument/2006/relationships/audio" Target="../media/audio11.wav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audio" Target="../media/audio11.wav"/><Relationship Id="rId3" Type="http://schemas.openxmlformats.org/officeDocument/2006/relationships/audio" Target="../media/audio1.wav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3.jpeg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audio11.wav"/><Relationship Id="rId3" Type="http://schemas.openxmlformats.org/officeDocument/2006/relationships/audio" Target="../media/audio1.wav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6.pn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3.jpeg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21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gif"/><Relationship Id="rId3" Type="http://schemas.openxmlformats.org/officeDocument/2006/relationships/image" Target="../media/image1.jpeg"/><Relationship Id="rId7" Type="http://schemas.openxmlformats.org/officeDocument/2006/relationships/hyperlink" Target="http://mp3s.nadruhou.net/crazy-frog/we-are-the-champions-56719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loupak.cz/" TargetMode="External"/><Relationship Id="rId5" Type="http://schemas.openxmlformats.org/officeDocument/2006/relationships/hyperlink" Target="http://cs.wikipedia.org/wiki/Malov%C3%A1n%C3%AD_ve_Windows" TargetMode="External"/><Relationship Id="rId10" Type="http://schemas.openxmlformats.org/officeDocument/2006/relationships/audio" Target="../media/audio11.wav"/><Relationship Id="rId4" Type="http://schemas.openxmlformats.org/officeDocument/2006/relationships/image" Target="../media/image2.jpeg"/><Relationship Id="rId9" Type="http://schemas.openxmlformats.org/officeDocument/2006/relationships/hyperlink" Target="http://office.microsoft.com/cs-cz/images/MC900442026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34631447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Programové aplikace ve Windows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Informatika, software, aplikace, Windows, Malování, grafika, obrázek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distanční samostudium, příklady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Windows – Malování 3 – </a:t>
            </a:r>
            <a:r>
              <a:rPr lang="cs-CZ" sz="2400" b="1" dirty="0" err="1" smtClean="0"/>
              <a:t>Win7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VY_32_INOVACE_32_652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– Malování 3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268759"/>
            <a:ext cx="9012480" cy="42484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Práce s grafikou - připomenutí:</a:t>
            </a:r>
          </a:p>
          <a:p>
            <a:pPr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cs-CZ" sz="2200" b="1" dirty="0" smtClean="0">
                <a:solidFill>
                  <a:srgbClr val="0033CC"/>
                </a:solidFill>
              </a:rPr>
              <a:t>body</a:t>
            </a:r>
            <a:r>
              <a:rPr lang="cs-CZ" sz="2200" dirty="0" smtClean="0">
                <a:solidFill>
                  <a:srgbClr val="0033CC"/>
                </a:solidFill>
              </a:rPr>
              <a:t> na listu „papíru“, jako když kreslíš pastelkami či vodovými barvami;</a:t>
            </a:r>
          </a:p>
          <a:p>
            <a:pPr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cs-CZ" sz="2200" b="1" dirty="0" smtClean="0">
                <a:solidFill>
                  <a:srgbClr val="0033CC"/>
                </a:solidFill>
              </a:rPr>
              <a:t>objekty</a:t>
            </a:r>
            <a:r>
              <a:rPr lang="cs-CZ" sz="2200" dirty="0" smtClean="0">
                <a:solidFill>
                  <a:srgbClr val="0033CC"/>
                </a:solidFill>
              </a:rPr>
              <a:t> – čáry a plochy </a:t>
            </a:r>
            <a:r>
              <a:rPr lang="cs-CZ" sz="2400" dirty="0" smtClean="0">
                <a:solidFill>
                  <a:srgbClr val="0033CC"/>
                </a:solidFill>
              </a:rPr>
              <a:t>ve formě vrstvení do  koláže (leták);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Bodová je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bitmapová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 = mapa bitů (mapa informací o obrázku)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Objektová je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vektorová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 = popisná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2283F"/>
                </a:solidFill>
              </a:rPr>
              <a:t>Malování</a:t>
            </a:r>
            <a:r>
              <a:rPr lang="cs-CZ" sz="2400" dirty="0" smtClean="0">
                <a:solidFill>
                  <a:srgbClr val="02283F"/>
                </a:solidFill>
              </a:rPr>
              <a:t> je práce </a:t>
            </a:r>
            <a:r>
              <a:rPr lang="cs-CZ" sz="2400" b="1" dirty="0" smtClean="0">
                <a:solidFill>
                  <a:srgbClr val="02283F"/>
                </a:solidFill>
              </a:rPr>
              <a:t>bodová</a:t>
            </a:r>
            <a:r>
              <a:rPr lang="cs-CZ" sz="2400" dirty="0" smtClean="0">
                <a:solidFill>
                  <a:srgbClr val="02283F"/>
                </a:solidFill>
              </a:rPr>
              <a:t>, tedy bitmapová, např. fotografie;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i="1" dirty="0" smtClean="0">
                <a:solidFill>
                  <a:srgbClr val="0070C0"/>
                </a:solidFill>
              </a:rPr>
              <a:t>Vektorovou grafiku použijeme až v další aplikaci, práce s textem a grafikou – Word, apo</a:t>
            </a:r>
            <a:r>
              <a:rPr lang="cs-CZ" sz="2400" i="1" dirty="0">
                <a:solidFill>
                  <a:srgbClr val="0070C0"/>
                </a:solidFill>
              </a:rPr>
              <a:t>d.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Malování 3 - </a:t>
            </a:r>
            <a:r>
              <a:rPr lang="cs-CZ" sz="2800" b="1" u="sng" dirty="0" err="1" smtClean="0">
                <a:solidFill>
                  <a:srgbClr val="002060"/>
                </a:solidFill>
              </a:rPr>
              <a:t>Win</a:t>
            </a:r>
            <a:r>
              <a:rPr lang="cs-CZ" sz="2800" b="1" u="sng" dirty="0" smtClean="0">
                <a:solidFill>
                  <a:srgbClr val="002060"/>
                </a:solidFill>
              </a:rPr>
              <a:t> 7 - úvod</a:t>
            </a:r>
            <a:r>
              <a:rPr lang="cs-CZ" sz="2800" b="1" dirty="0" smtClean="0">
                <a:solidFill>
                  <a:srgbClr val="002060"/>
                </a:solidFill>
              </a:rPr>
              <a:t>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L:\DUM_JS\DUM_JS\zdroj\ICT\logawin_13_jpg_14030 W 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3798" y="764704"/>
            <a:ext cx="1800201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602347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/>
      <p:bldP spid="1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Malování </a:t>
            </a:r>
            <a:r>
              <a:rPr lang="cs-CZ" sz="3000" b="1" i="1" u="sng" dirty="0" smtClean="0">
                <a:solidFill>
                  <a:schemeClr val="tx2"/>
                </a:solidFill>
              </a:rPr>
              <a:t>3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230618"/>
            <a:ext cx="9121000" cy="3024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Jedná se o jednoduchý program pro malování obrázků</a:t>
            </a:r>
            <a:r>
              <a:rPr lang="cs-CZ" sz="2400" dirty="0" smtClean="0">
                <a:solidFill>
                  <a:srgbClr val="0033CC"/>
                </a:solidFill>
              </a:rPr>
              <a:t>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Jeho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ovládání je jednoduché a poměrně snadno pochopitelné.</a:t>
            </a:r>
          </a:p>
          <a:p>
            <a:pPr marL="0" indent="0">
              <a:spcBef>
                <a:spcPts val="0"/>
              </a:spcBef>
              <a:buNone/>
            </a:pPr>
            <a:endParaRPr lang="cs-CZ" sz="1200" u="sng" dirty="0" smtClean="0">
              <a:solidFill>
                <a:srgbClr val="FF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u="sng" dirty="0" smtClean="0">
                <a:solidFill>
                  <a:srgbClr val="FF0000"/>
                </a:solidFill>
              </a:rPr>
              <a:t>Malování ve verzi Windows 7 doznalo výrazné změny a vylepšení</a:t>
            </a:r>
            <a:r>
              <a:rPr lang="cs-CZ" sz="2400" dirty="0" smtClean="0">
                <a:solidFill>
                  <a:srgbClr val="C00000"/>
                </a:solidFill>
              </a:rPr>
              <a:t>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Podstata vlastní práce je však podobná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>
                <a:solidFill>
                  <a:srgbClr val="C00000"/>
                </a:solidFill>
              </a:rPr>
              <a:t>	</a:t>
            </a:r>
            <a:r>
              <a:rPr lang="cs-CZ" sz="2400" dirty="0" smtClean="0">
                <a:solidFill>
                  <a:srgbClr val="C00000"/>
                </a:solidFill>
              </a:rPr>
              <a:t>jako jednodušší starší verze.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>
                <a:solidFill>
                  <a:srgbClr val="C00000"/>
                </a:solidFill>
              </a:rPr>
              <a:t>	</a:t>
            </a:r>
            <a:r>
              <a:rPr lang="cs-CZ" sz="2000" i="1" dirty="0" smtClean="0">
                <a:solidFill>
                  <a:srgbClr val="C00000"/>
                </a:solidFill>
              </a:rPr>
              <a:t>(viz Windows - Malování 1)</a:t>
            </a:r>
            <a:endParaRPr lang="cs-CZ" sz="2000" i="1" dirty="0">
              <a:solidFill>
                <a:srgbClr val="C0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b="1" i="1" u="sng" dirty="0">
              <a:solidFill>
                <a:srgbClr val="0033CC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  <a:tabLst>
                <a:tab pos="446088" algn="l"/>
              </a:tabLst>
            </a:pPr>
            <a:r>
              <a:rPr lang="cs-CZ" sz="2800" b="1" dirty="0" smtClean="0">
                <a:solidFill>
                  <a:srgbClr val="002060"/>
                </a:solidFill>
              </a:rPr>
              <a:t>Příslušenství OS Windows – </a:t>
            </a:r>
            <a:r>
              <a:rPr lang="cs-CZ" sz="2800" b="1" u="sng" dirty="0" smtClean="0">
                <a:solidFill>
                  <a:srgbClr val="002060"/>
                </a:solidFill>
              </a:rPr>
              <a:t>MALOVÁNÍ</a:t>
            </a:r>
            <a:r>
              <a:rPr lang="cs-CZ" sz="2800" b="1" dirty="0" smtClean="0">
                <a:solidFill>
                  <a:srgbClr val="002060"/>
                </a:solidFill>
              </a:rPr>
              <a:t>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 bwMode="auto">
          <a:xfrm>
            <a:off x="6650" y="4149080"/>
            <a:ext cx="4349326" cy="20241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800" u="sng" dirty="0" smtClean="0">
                <a:solidFill>
                  <a:srgbClr val="02283F"/>
                </a:solidFill>
              </a:rPr>
              <a:t>Postup spuštění programu</a:t>
            </a:r>
            <a:r>
              <a:rPr lang="cs-CZ" sz="2800" dirty="0" smtClean="0">
                <a:solidFill>
                  <a:srgbClr val="02283F"/>
                </a:solidFill>
              </a:rPr>
              <a:t>: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rgbClr val="7030A0"/>
                </a:solidFill>
              </a:rPr>
              <a:t>Start  -  Programy  -  Příslušenství  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i="1" dirty="0" smtClean="0">
              <a:solidFill>
                <a:srgbClr val="7030A0"/>
              </a:solidFill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cs-CZ" sz="2400" i="1" dirty="0">
              <a:solidFill>
                <a:srgbClr val="7030A0"/>
              </a:solidFill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cs-CZ" sz="2400" i="1" dirty="0" smtClean="0">
                <a:solidFill>
                  <a:srgbClr val="7030A0"/>
                </a:solidFill>
              </a:rPr>
              <a:t>Výběr -&gt; </a:t>
            </a:r>
            <a:r>
              <a:rPr lang="cs-CZ" sz="2400" b="1" i="1" dirty="0" smtClean="0">
                <a:solidFill>
                  <a:srgbClr val="7030A0"/>
                </a:solidFill>
              </a:rPr>
              <a:t>Malování</a:t>
            </a:r>
            <a:endParaRPr lang="cs-CZ" sz="2400" b="1" i="1" dirty="0">
              <a:solidFill>
                <a:srgbClr val="7030A0"/>
              </a:solidFill>
            </a:endParaRPr>
          </a:p>
        </p:txBody>
      </p:sp>
      <p:grpSp>
        <p:nvGrpSpPr>
          <p:cNvPr id="2063" name="Skupina 2062"/>
          <p:cNvGrpSpPr/>
          <p:nvPr/>
        </p:nvGrpSpPr>
        <p:grpSpPr>
          <a:xfrm>
            <a:off x="5766864" y="2666198"/>
            <a:ext cx="2837584" cy="3572287"/>
            <a:chOff x="5436096" y="2666198"/>
            <a:chExt cx="2837584" cy="3572287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47202" r="66452"/>
            <a:stretch/>
          </p:blipFill>
          <p:spPr bwMode="auto">
            <a:xfrm>
              <a:off x="5436096" y="2666198"/>
              <a:ext cx="2837584" cy="35722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051" name="Picture 3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545" t="82303" r="58848" b="11699"/>
            <a:stretch/>
          </p:blipFill>
          <p:spPr bwMode="auto">
            <a:xfrm>
              <a:off x="5508104" y="5406080"/>
              <a:ext cx="1440160" cy="2168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cxnSp>
        <p:nvCxnSpPr>
          <p:cNvPr id="2061" name="Přímá spojnice se šipkou 2060"/>
          <p:cNvCxnSpPr/>
          <p:nvPr/>
        </p:nvCxnSpPr>
        <p:spPr>
          <a:xfrm>
            <a:off x="683568" y="5013176"/>
            <a:ext cx="5184576" cy="1008112"/>
          </a:xfrm>
          <a:prstGeom prst="straightConnector1">
            <a:avLst/>
          </a:prstGeom>
          <a:ln w="28575">
            <a:solidFill>
              <a:srgbClr val="EA851B"/>
            </a:solidFill>
            <a:tailEnd type="arrow"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/>
          <p:nvPr/>
        </p:nvCxnSpPr>
        <p:spPr>
          <a:xfrm>
            <a:off x="2195736" y="5013176"/>
            <a:ext cx="3816424" cy="504056"/>
          </a:xfrm>
          <a:prstGeom prst="straightConnector1">
            <a:avLst/>
          </a:prstGeom>
          <a:ln w="28575">
            <a:solidFill>
              <a:srgbClr val="EA851B"/>
            </a:solidFill>
            <a:tailEnd type="arrow"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se šipkou 56"/>
          <p:cNvCxnSpPr/>
          <p:nvPr/>
        </p:nvCxnSpPr>
        <p:spPr>
          <a:xfrm flipV="1">
            <a:off x="4211960" y="2996952"/>
            <a:ext cx="1656184" cy="1944216"/>
          </a:xfrm>
          <a:prstGeom prst="straightConnector1">
            <a:avLst/>
          </a:prstGeom>
          <a:ln w="28575">
            <a:solidFill>
              <a:srgbClr val="EA851B"/>
            </a:solidFill>
            <a:tailEnd type="arrow"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9" name="Přímá spojnice se šipkou 2068"/>
          <p:cNvCxnSpPr/>
          <p:nvPr/>
        </p:nvCxnSpPr>
        <p:spPr>
          <a:xfrm flipV="1">
            <a:off x="3419872" y="3356992"/>
            <a:ext cx="2520280" cy="2664296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pic>
        <p:nvPicPr>
          <p:cNvPr id="18" name="Picture 2" descr="L:\DUM_JS\DUM_JS\zdroj\ICT\logawin_13_jpg_14030 W 7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3798" y="764704"/>
            <a:ext cx="1800201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35641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7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000"/>
                            </p:stCondLst>
                            <p:childTnLst>
                              <p:par>
                                <p:cTn id="3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500"/>
                            </p:stCondLst>
                            <p:childTnLst>
                              <p:par>
                                <p:cTn id="3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10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8500"/>
                            </p:stCondLst>
                            <p:childTnLst>
                              <p:par>
                                <p:cTn id="3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90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/>
      <p:bldP spid="11" grpId="0" build="p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857" y="1124744"/>
            <a:ext cx="9146857" cy="10183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72146" y="1764506"/>
            <a:ext cx="1747317" cy="936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Malování </a:t>
            </a:r>
            <a:r>
              <a:rPr lang="cs-CZ" sz="3000" b="1" i="1" u="sng" dirty="0" smtClean="0">
                <a:solidFill>
                  <a:schemeClr val="tx2"/>
                </a:solidFill>
              </a:rPr>
              <a:t>3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Malování 2 – Další úpravy obrázku - </a:t>
            </a:r>
            <a:r>
              <a:rPr lang="cs-CZ" sz="2800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Obrázek</a:t>
            </a:r>
            <a:r>
              <a:rPr lang="cs-CZ" sz="2800" b="1" dirty="0" smtClean="0">
                <a:solidFill>
                  <a:srgbClr val="002060"/>
                </a:solidFill>
              </a:rPr>
              <a:t>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8" name="Picture 2" descr="L:\DUM_JS\DUM_JS\zdroj\ICT\logawin_13_jpg_14030 W 7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3798" y="764704"/>
            <a:ext cx="1800201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1115616" y="1340768"/>
            <a:ext cx="1440160" cy="792088"/>
          </a:xfrm>
          <a:prstGeom prst="wedgeRoundRectCallout">
            <a:avLst>
              <a:gd name="adj1" fmla="val 68018"/>
              <a:gd name="adj2" fmla="val -79084"/>
              <a:gd name="adj3" fmla="val 16667"/>
            </a:avLst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90465" y="3761529"/>
            <a:ext cx="60487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33CC"/>
                </a:solidFill>
              </a:rPr>
              <a:t>Namalovaný objekt či vložený lze kromě zvětšování a zmenšování také </a:t>
            </a:r>
          </a:p>
          <a:p>
            <a:r>
              <a:rPr lang="cs-CZ" sz="2400" b="1" dirty="0" smtClean="0">
                <a:solidFill>
                  <a:srgbClr val="0033CC"/>
                </a:solidFill>
              </a:rPr>
              <a:t>otáčet a převracet.</a:t>
            </a:r>
            <a:endParaRPr lang="cs-CZ" sz="2400" b="1" dirty="0">
              <a:solidFill>
                <a:srgbClr val="0033CC"/>
              </a:solidFill>
            </a:endParaRPr>
          </a:p>
        </p:txBody>
      </p:sp>
      <p:pic>
        <p:nvPicPr>
          <p:cNvPr id="7177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93804" y="2596959"/>
            <a:ext cx="1924050" cy="108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Volný tvar 2"/>
          <p:cNvSpPr/>
          <p:nvPr/>
        </p:nvSpPr>
        <p:spPr>
          <a:xfrm>
            <a:off x="365760" y="4389120"/>
            <a:ext cx="8559896" cy="1611100"/>
          </a:xfrm>
          <a:custGeom>
            <a:avLst/>
            <a:gdLst>
              <a:gd name="connsiteX0" fmla="*/ 0 w 8559896"/>
              <a:gd name="connsiteY0" fmla="*/ 0 h 1611100"/>
              <a:gd name="connsiteX1" fmla="*/ 452387 w 8559896"/>
              <a:gd name="connsiteY1" fmla="*/ 423512 h 1611100"/>
              <a:gd name="connsiteX2" fmla="*/ 2233061 w 8559896"/>
              <a:gd name="connsiteY2" fmla="*/ 654518 h 1611100"/>
              <a:gd name="connsiteX3" fmla="*/ 3792354 w 8559896"/>
              <a:gd name="connsiteY3" fmla="*/ 904775 h 1611100"/>
              <a:gd name="connsiteX4" fmla="*/ 5698156 w 8559896"/>
              <a:gd name="connsiteY4" fmla="*/ 433137 h 1611100"/>
              <a:gd name="connsiteX5" fmla="*/ 6612556 w 8559896"/>
              <a:gd name="connsiteY5" fmla="*/ 673768 h 1611100"/>
              <a:gd name="connsiteX6" fmla="*/ 6766560 w 8559896"/>
              <a:gd name="connsiteY6" fmla="*/ 1260909 h 1611100"/>
              <a:gd name="connsiteX7" fmla="*/ 7267074 w 8559896"/>
              <a:gd name="connsiteY7" fmla="*/ 1607419 h 1611100"/>
              <a:gd name="connsiteX8" fmla="*/ 8479857 w 8559896"/>
              <a:gd name="connsiteY8" fmla="*/ 1049154 h 1611100"/>
              <a:gd name="connsiteX9" fmla="*/ 8345103 w 8559896"/>
              <a:gd name="connsiteY9" fmla="*/ 317634 h 1611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559896" h="1611100">
                <a:moveTo>
                  <a:pt x="0" y="0"/>
                </a:moveTo>
                <a:cubicBezTo>
                  <a:pt x="40105" y="157213"/>
                  <a:pt x="80210" y="314426"/>
                  <a:pt x="452387" y="423512"/>
                </a:cubicBezTo>
                <a:cubicBezTo>
                  <a:pt x="824564" y="532598"/>
                  <a:pt x="1676400" y="574308"/>
                  <a:pt x="2233061" y="654518"/>
                </a:cubicBezTo>
                <a:cubicBezTo>
                  <a:pt x="2789722" y="734728"/>
                  <a:pt x="3214838" y="941672"/>
                  <a:pt x="3792354" y="904775"/>
                </a:cubicBezTo>
                <a:cubicBezTo>
                  <a:pt x="4369870" y="867878"/>
                  <a:pt x="5228122" y="471638"/>
                  <a:pt x="5698156" y="433137"/>
                </a:cubicBezTo>
                <a:cubicBezTo>
                  <a:pt x="6168190" y="394636"/>
                  <a:pt x="6434489" y="535806"/>
                  <a:pt x="6612556" y="673768"/>
                </a:cubicBezTo>
                <a:cubicBezTo>
                  <a:pt x="6790623" y="811730"/>
                  <a:pt x="6657474" y="1105301"/>
                  <a:pt x="6766560" y="1260909"/>
                </a:cubicBezTo>
                <a:cubicBezTo>
                  <a:pt x="6875646" y="1416517"/>
                  <a:pt x="6981525" y="1642711"/>
                  <a:pt x="7267074" y="1607419"/>
                </a:cubicBezTo>
                <a:cubicBezTo>
                  <a:pt x="7552623" y="1572127"/>
                  <a:pt x="8300186" y="1264118"/>
                  <a:pt x="8479857" y="1049154"/>
                </a:cubicBezTo>
                <a:cubicBezTo>
                  <a:pt x="8659529" y="834190"/>
                  <a:pt x="8502316" y="575912"/>
                  <a:pt x="8345103" y="317634"/>
                </a:cubicBezTo>
              </a:path>
            </a:pathLst>
          </a:custGeom>
          <a:noFill/>
          <a:ln>
            <a:solidFill>
              <a:srgbClr val="CC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221" name="Picture 5" descr="C:\Users\Jirka\AppData\Local\Microsoft\Windows\Temporary Internet Files\Content.IE5\GSMARWA3\MM900040925[1]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2575" y="5101452"/>
            <a:ext cx="856884" cy="1106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5" descr="C:\Users\Jirka\AppData\Local\Microsoft\Windows\Temporary Internet Files\Content.IE5\GSMARWA3\MM900040925[1]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489050" y="4651656"/>
            <a:ext cx="856884" cy="1106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5" descr="C:\Users\Jirka\AppData\Local\Microsoft\Windows\Temporary Internet Files\Content.IE5\GSMARWA3\MM900040925[1]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297772" y="4876248"/>
            <a:ext cx="856884" cy="1106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93074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9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857" y="1124744"/>
            <a:ext cx="9146857" cy="10183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72146" y="1764506"/>
            <a:ext cx="1747317" cy="936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Malování </a:t>
            </a:r>
            <a:r>
              <a:rPr lang="cs-CZ" sz="3000" b="1" i="1" u="sng" dirty="0" smtClean="0">
                <a:solidFill>
                  <a:schemeClr val="tx2"/>
                </a:solidFill>
              </a:rPr>
              <a:t>3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Malování 2 – karta </a:t>
            </a:r>
            <a:r>
              <a:rPr lang="cs-CZ" sz="2800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Obrázek</a:t>
            </a:r>
            <a:r>
              <a:rPr lang="cs-CZ" sz="2800" b="1" dirty="0" smtClean="0">
                <a:solidFill>
                  <a:srgbClr val="002060"/>
                </a:solidFill>
              </a:rPr>
              <a:t>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8" name="Picture 2" descr="L:\DUM_JS\DUM_JS\zdroj\ICT\logawin_13_jpg_14030 W 7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3798" y="764704"/>
            <a:ext cx="1800201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1115616" y="1340768"/>
            <a:ext cx="1440160" cy="792088"/>
          </a:xfrm>
          <a:prstGeom prst="wedgeRoundRectCallout">
            <a:avLst>
              <a:gd name="adj1" fmla="val 68018"/>
              <a:gd name="adj2" fmla="val -79084"/>
              <a:gd name="adj3" fmla="val 16667"/>
            </a:avLst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90465" y="3761529"/>
            <a:ext cx="60487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33CC"/>
                </a:solidFill>
              </a:rPr>
              <a:t>Namalovaný objekt či vložený lze kromě zvětšování a zmenšování také </a:t>
            </a:r>
          </a:p>
          <a:p>
            <a:r>
              <a:rPr lang="cs-CZ" sz="2400" b="1" dirty="0" smtClean="0">
                <a:solidFill>
                  <a:srgbClr val="0033CC"/>
                </a:solidFill>
              </a:rPr>
              <a:t>otáčet a převracet.</a:t>
            </a:r>
            <a:endParaRPr lang="cs-CZ" sz="2400" b="1" dirty="0">
              <a:solidFill>
                <a:srgbClr val="0033CC"/>
              </a:solidFill>
            </a:endParaRPr>
          </a:p>
        </p:txBody>
      </p:sp>
      <p:pic>
        <p:nvPicPr>
          <p:cNvPr id="7177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93804" y="2596959"/>
            <a:ext cx="1924050" cy="108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Volný tvar 2"/>
          <p:cNvSpPr/>
          <p:nvPr/>
        </p:nvSpPr>
        <p:spPr>
          <a:xfrm>
            <a:off x="365760" y="4389120"/>
            <a:ext cx="8559896" cy="1611100"/>
          </a:xfrm>
          <a:custGeom>
            <a:avLst/>
            <a:gdLst>
              <a:gd name="connsiteX0" fmla="*/ 0 w 8559896"/>
              <a:gd name="connsiteY0" fmla="*/ 0 h 1611100"/>
              <a:gd name="connsiteX1" fmla="*/ 452387 w 8559896"/>
              <a:gd name="connsiteY1" fmla="*/ 423512 h 1611100"/>
              <a:gd name="connsiteX2" fmla="*/ 2233061 w 8559896"/>
              <a:gd name="connsiteY2" fmla="*/ 654518 h 1611100"/>
              <a:gd name="connsiteX3" fmla="*/ 3792354 w 8559896"/>
              <a:gd name="connsiteY3" fmla="*/ 904775 h 1611100"/>
              <a:gd name="connsiteX4" fmla="*/ 5698156 w 8559896"/>
              <a:gd name="connsiteY4" fmla="*/ 433137 h 1611100"/>
              <a:gd name="connsiteX5" fmla="*/ 6612556 w 8559896"/>
              <a:gd name="connsiteY5" fmla="*/ 673768 h 1611100"/>
              <a:gd name="connsiteX6" fmla="*/ 6766560 w 8559896"/>
              <a:gd name="connsiteY6" fmla="*/ 1260909 h 1611100"/>
              <a:gd name="connsiteX7" fmla="*/ 7267074 w 8559896"/>
              <a:gd name="connsiteY7" fmla="*/ 1607419 h 1611100"/>
              <a:gd name="connsiteX8" fmla="*/ 8479857 w 8559896"/>
              <a:gd name="connsiteY8" fmla="*/ 1049154 h 1611100"/>
              <a:gd name="connsiteX9" fmla="*/ 8345103 w 8559896"/>
              <a:gd name="connsiteY9" fmla="*/ 317634 h 1611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559896" h="1611100">
                <a:moveTo>
                  <a:pt x="0" y="0"/>
                </a:moveTo>
                <a:cubicBezTo>
                  <a:pt x="40105" y="157213"/>
                  <a:pt x="80210" y="314426"/>
                  <a:pt x="452387" y="423512"/>
                </a:cubicBezTo>
                <a:cubicBezTo>
                  <a:pt x="824564" y="532598"/>
                  <a:pt x="1676400" y="574308"/>
                  <a:pt x="2233061" y="654518"/>
                </a:cubicBezTo>
                <a:cubicBezTo>
                  <a:pt x="2789722" y="734728"/>
                  <a:pt x="3214838" y="941672"/>
                  <a:pt x="3792354" y="904775"/>
                </a:cubicBezTo>
                <a:cubicBezTo>
                  <a:pt x="4369870" y="867878"/>
                  <a:pt x="5228122" y="471638"/>
                  <a:pt x="5698156" y="433137"/>
                </a:cubicBezTo>
                <a:cubicBezTo>
                  <a:pt x="6168190" y="394636"/>
                  <a:pt x="6434489" y="535806"/>
                  <a:pt x="6612556" y="673768"/>
                </a:cubicBezTo>
                <a:cubicBezTo>
                  <a:pt x="6790623" y="811730"/>
                  <a:pt x="6657474" y="1105301"/>
                  <a:pt x="6766560" y="1260909"/>
                </a:cubicBezTo>
                <a:cubicBezTo>
                  <a:pt x="6875646" y="1416517"/>
                  <a:pt x="6981525" y="1642711"/>
                  <a:pt x="7267074" y="1607419"/>
                </a:cubicBezTo>
                <a:cubicBezTo>
                  <a:pt x="7552623" y="1572127"/>
                  <a:pt x="8300186" y="1264118"/>
                  <a:pt x="8479857" y="1049154"/>
                </a:cubicBezTo>
                <a:cubicBezTo>
                  <a:pt x="8659529" y="834190"/>
                  <a:pt x="8502316" y="575912"/>
                  <a:pt x="8345103" y="317634"/>
                </a:cubicBezTo>
              </a:path>
            </a:pathLst>
          </a:custGeom>
          <a:noFill/>
          <a:ln>
            <a:solidFill>
              <a:srgbClr val="CC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221" name="Picture 5" descr="C:\Users\Jirka\AppData\Local\Microsoft\Windows\Temporary Internet Files\Content.IE5\GSMARWA3\MM900040925[1]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2575" y="5101452"/>
            <a:ext cx="856884" cy="1106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5" descr="C:\Users\Jirka\AppData\Local\Microsoft\Windows\Temporary Internet Files\Content.IE5\GSMARWA3\MM900040925[1]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489050" y="4651656"/>
            <a:ext cx="856884" cy="1106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5" descr="C:\Users\Jirka\AppData\Local\Microsoft\Windows\Temporary Internet Files\Content.IE5\GSMARWA3\MM900040925[1]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297772" y="4876248"/>
            <a:ext cx="856884" cy="1106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85184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9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857" y="1124744"/>
            <a:ext cx="9146857" cy="10183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79445" y="1357563"/>
            <a:ext cx="1775686" cy="1363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Malování </a:t>
            </a:r>
            <a:r>
              <a:rPr lang="cs-CZ" sz="3000" b="1" i="1" u="sng" dirty="0" smtClean="0">
                <a:solidFill>
                  <a:schemeClr val="tx2"/>
                </a:solidFill>
              </a:rPr>
              <a:t>3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Malování 2 – karta </a:t>
            </a:r>
            <a:r>
              <a:rPr lang="cs-CZ" sz="2800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Obrázek</a:t>
            </a:r>
            <a:r>
              <a:rPr lang="cs-CZ" sz="2800" b="1" dirty="0" smtClean="0">
                <a:solidFill>
                  <a:srgbClr val="002060"/>
                </a:solidFill>
              </a:rPr>
              <a:t>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8" name="Picture 2" descr="L:\DUM_JS\DUM_JS\zdroj\ICT\logawin_13_jpg_14030 W 7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3798" y="764704"/>
            <a:ext cx="1800201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1115616" y="1340768"/>
            <a:ext cx="1440160" cy="792088"/>
          </a:xfrm>
          <a:prstGeom prst="wedgeRoundRectCallout">
            <a:avLst>
              <a:gd name="adj1" fmla="val 68018"/>
              <a:gd name="adj2" fmla="val -79084"/>
              <a:gd name="adj3" fmla="val 16667"/>
            </a:avLst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95241" y="2394750"/>
            <a:ext cx="534611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33CC"/>
                </a:solidFill>
              </a:rPr>
              <a:t>Pokud je potřeba nějakou část obrázku „vyříznout“, nebo „kopírovat“ např. pro použití v jiném obrázku, použijeme nástroj pro Výběr vybrané části obrázku</a:t>
            </a:r>
          </a:p>
          <a:p>
            <a:endParaRPr lang="cs-CZ" sz="2400" b="1" dirty="0" smtClean="0">
              <a:solidFill>
                <a:srgbClr val="0033CC"/>
              </a:solidFill>
            </a:endParaRPr>
          </a:p>
          <a:p>
            <a:r>
              <a:rPr lang="cs-CZ" sz="2400" b="1" dirty="0" smtClean="0">
                <a:solidFill>
                  <a:srgbClr val="0033CC"/>
                </a:solidFill>
              </a:rPr>
              <a:t>Výběr je buď do Obdélníku, nebo Volný, tedy tak, jak daný tvar obkreslíme.</a:t>
            </a:r>
          </a:p>
          <a:p>
            <a:endParaRPr lang="cs-CZ" sz="2400" b="1" dirty="0">
              <a:solidFill>
                <a:srgbClr val="0033CC"/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Ukázka následuje v dalším snímku -&gt;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23" y="2725954"/>
            <a:ext cx="1476375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574855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8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857" y="1124744"/>
            <a:ext cx="9146857" cy="10183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544" y="1353153"/>
            <a:ext cx="1775872" cy="1354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Malování </a:t>
            </a:r>
            <a:r>
              <a:rPr lang="cs-CZ" sz="3000" b="1" i="1" u="sng" dirty="0" smtClean="0">
                <a:solidFill>
                  <a:schemeClr val="tx2"/>
                </a:solidFill>
              </a:rPr>
              <a:t>3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Malování 2 – karta </a:t>
            </a:r>
            <a:r>
              <a:rPr lang="cs-CZ" sz="2800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Obrázek </a:t>
            </a:r>
            <a:r>
              <a:rPr lang="cs-CZ" sz="2800" u="sng" dirty="0" smtClean="0">
                <a:solidFill>
                  <a:srgbClr val="002060"/>
                </a:solidFill>
              </a:rPr>
              <a:t>a </a:t>
            </a:r>
            <a:r>
              <a:rPr lang="cs-CZ" sz="2800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Schránka</a:t>
            </a:r>
            <a:r>
              <a:rPr lang="cs-CZ" sz="2800" b="1" dirty="0" smtClean="0">
                <a:solidFill>
                  <a:srgbClr val="002060"/>
                </a:solidFill>
              </a:rPr>
              <a:t>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8" name="Picture 2" descr="L:\DUM_JS\DUM_JS\zdroj\ICT\logawin_13_jpg_14030 W 7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3798" y="764704"/>
            <a:ext cx="1800201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0" y="1340768"/>
            <a:ext cx="2555775" cy="792088"/>
          </a:xfrm>
          <a:prstGeom prst="wedgeRoundRectCallout">
            <a:avLst>
              <a:gd name="adj1" fmla="val 68018"/>
              <a:gd name="adj2" fmla="val -79084"/>
              <a:gd name="adj3" fmla="val 16667"/>
            </a:avLst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00605" y="2308120"/>
            <a:ext cx="64433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0033CC"/>
                </a:solidFill>
              </a:rPr>
              <a:t>Příklad z naší ukázky práce se štětcem:</a:t>
            </a:r>
          </a:p>
          <a:p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</a:rPr>
              <a:t>Vyříznutí slova „Ahoj“ a jeho kopírování (přesun) do prostoru hned vedle.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2505" y="2705452"/>
            <a:ext cx="1782430" cy="567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4495000" y="3994485"/>
            <a:ext cx="4026318" cy="2137611"/>
            <a:chOff x="4600875" y="3994485"/>
            <a:chExt cx="4026318" cy="2137611"/>
          </a:xfrm>
        </p:grpSpPr>
        <p:pic>
          <p:nvPicPr>
            <p:cNvPr id="19" name="Picture 4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17168" y="3998496"/>
              <a:ext cx="4010025" cy="21336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" name="Obdélník 2"/>
            <p:cNvSpPr/>
            <p:nvPr/>
          </p:nvSpPr>
          <p:spPr>
            <a:xfrm>
              <a:off x="4600875" y="3994485"/>
              <a:ext cx="4004109" cy="2127182"/>
            </a:xfrm>
            <a:prstGeom prst="rect">
              <a:avLst/>
            </a:prstGeom>
            <a:noFill/>
            <a:ln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3" name="TextovéPole 22"/>
          <p:cNvSpPr txBox="1"/>
          <p:nvPr/>
        </p:nvSpPr>
        <p:spPr>
          <a:xfrm>
            <a:off x="1809566" y="3590224"/>
            <a:ext cx="3869345" cy="400110"/>
          </a:xfrm>
          <a:prstGeom prst="rect">
            <a:avLst/>
          </a:prstGeom>
          <a:solidFill>
            <a:schemeClr val="bg1"/>
          </a:solidFill>
          <a:ln w="127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rgbClr val="C00000"/>
                </a:solidFill>
              </a:rPr>
              <a:t>Postup:    Výřez – Kopírovat - Vložit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187536" y="4000997"/>
            <a:ext cx="4001729" cy="2113936"/>
            <a:chOff x="110536" y="3712247"/>
            <a:chExt cx="4001729" cy="2113936"/>
          </a:xfrm>
        </p:grpSpPr>
        <p:pic>
          <p:nvPicPr>
            <p:cNvPr id="11269" name="Picture 5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462" t="5233" r="1836" b="1602"/>
            <a:stretch/>
          </p:blipFill>
          <p:spPr bwMode="auto">
            <a:xfrm>
              <a:off x="110536" y="3722079"/>
              <a:ext cx="4001729" cy="20942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Obdélník 5"/>
            <p:cNvSpPr/>
            <p:nvPr/>
          </p:nvSpPr>
          <p:spPr>
            <a:xfrm>
              <a:off x="120368" y="3712247"/>
              <a:ext cx="3991897" cy="2113936"/>
            </a:xfrm>
            <a:prstGeom prst="rect">
              <a:avLst/>
            </a:prstGeom>
            <a:noFill/>
            <a:ln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89194" y="3731912"/>
              <a:ext cx="1976284" cy="1347019"/>
            </a:xfrm>
            <a:custGeom>
              <a:avLst/>
              <a:gdLst>
                <a:gd name="connsiteX0" fmla="*/ 0 w 1976284"/>
                <a:gd name="connsiteY0" fmla="*/ 894735 h 1347019"/>
                <a:gd name="connsiteX1" fmla="*/ 186813 w 1976284"/>
                <a:gd name="connsiteY1" fmla="*/ 599767 h 1347019"/>
                <a:gd name="connsiteX2" fmla="*/ 294968 w 1976284"/>
                <a:gd name="connsiteY2" fmla="*/ 255638 h 1347019"/>
                <a:gd name="connsiteX3" fmla="*/ 383458 w 1976284"/>
                <a:gd name="connsiteY3" fmla="*/ 68825 h 1347019"/>
                <a:gd name="connsiteX4" fmla="*/ 570271 w 1976284"/>
                <a:gd name="connsiteY4" fmla="*/ 0 h 1347019"/>
                <a:gd name="connsiteX5" fmla="*/ 619432 w 1976284"/>
                <a:gd name="connsiteY5" fmla="*/ 137651 h 1347019"/>
                <a:gd name="connsiteX6" fmla="*/ 865239 w 1976284"/>
                <a:gd name="connsiteY6" fmla="*/ 147484 h 1347019"/>
                <a:gd name="connsiteX7" fmla="*/ 1081548 w 1976284"/>
                <a:gd name="connsiteY7" fmla="*/ 383458 h 1347019"/>
                <a:gd name="connsiteX8" fmla="*/ 1425677 w 1976284"/>
                <a:gd name="connsiteY8" fmla="*/ 344129 h 1347019"/>
                <a:gd name="connsiteX9" fmla="*/ 1710813 w 1976284"/>
                <a:gd name="connsiteY9" fmla="*/ 88490 h 1347019"/>
                <a:gd name="connsiteX10" fmla="*/ 1848464 w 1976284"/>
                <a:gd name="connsiteY10" fmla="*/ 78658 h 1347019"/>
                <a:gd name="connsiteX11" fmla="*/ 1976284 w 1976284"/>
                <a:gd name="connsiteY11" fmla="*/ 403122 h 1347019"/>
                <a:gd name="connsiteX12" fmla="*/ 1936955 w 1976284"/>
                <a:gd name="connsiteY12" fmla="*/ 796413 h 1347019"/>
                <a:gd name="connsiteX13" fmla="*/ 1769806 w 1976284"/>
                <a:gd name="connsiteY13" fmla="*/ 1150374 h 1347019"/>
                <a:gd name="connsiteX14" fmla="*/ 1179871 w 1976284"/>
                <a:gd name="connsiteY14" fmla="*/ 1347019 h 1347019"/>
                <a:gd name="connsiteX15" fmla="*/ 1042219 w 1976284"/>
                <a:gd name="connsiteY15" fmla="*/ 1258529 h 1347019"/>
                <a:gd name="connsiteX16" fmla="*/ 599768 w 1976284"/>
                <a:gd name="connsiteY16" fmla="*/ 1170038 h 1347019"/>
                <a:gd name="connsiteX17" fmla="*/ 363793 w 1976284"/>
                <a:gd name="connsiteY17" fmla="*/ 1032387 h 1347019"/>
                <a:gd name="connsiteX18" fmla="*/ 0 w 1976284"/>
                <a:gd name="connsiteY18" fmla="*/ 1052051 h 1347019"/>
                <a:gd name="connsiteX19" fmla="*/ 0 w 1976284"/>
                <a:gd name="connsiteY19" fmla="*/ 894735 h 1347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76284" h="1347019">
                  <a:moveTo>
                    <a:pt x="0" y="894735"/>
                  </a:moveTo>
                  <a:lnTo>
                    <a:pt x="186813" y="599767"/>
                  </a:lnTo>
                  <a:lnTo>
                    <a:pt x="294968" y="255638"/>
                  </a:lnTo>
                  <a:lnTo>
                    <a:pt x="383458" y="68825"/>
                  </a:lnTo>
                  <a:lnTo>
                    <a:pt x="570271" y="0"/>
                  </a:lnTo>
                  <a:lnTo>
                    <a:pt x="619432" y="137651"/>
                  </a:lnTo>
                  <a:lnTo>
                    <a:pt x="865239" y="147484"/>
                  </a:lnTo>
                  <a:lnTo>
                    <a:pt x="1081548" y="383458"/>
                  </a:lnTo>
                  <a:lnTo>
                    <a:pt x="1425677" y="344129"/>
                  </a:lnTo>
                  <a:lnTo>
                    <a:pt x="1710813" y="88490"/>
                  </a:lnTo>
                  <a:lnTo>
                    <a:pt x="1848464" y="78658"/>
                  </a:lnTo>
                  <a:lnTo>
                    <a:pt x="1976284" y="403122"/>
                  </a:lnTo>
                  <a:lnTo>
                    <a:pt x="1936955" y="796413"/>
                  </a:lnTo>
                  <a:lnTo>
                    <a:pt x="1769806" y="1150374"/>
                  </a:lnTo>
                  <a:lnTo>
                    <a:pt x="1179871" y="1347019"/>
                  </a:lnTo>
                  <a:lnTo>
                    <a:pt x="1042219" y="1258529"/>
                  </a:lnTo>
                  <a:lnTo>
                    <a:pt x="599768" y="1170038"/>
                  </a:lnTo>
                  <a:lnTo>
                    <a:pt x="363793" y="1032387"/>
                  </a:lnTo>
                  <a:lnTo>
                    <a:pt x="0" y="1052051"/>
                  </a:lnTo>
                  <a:lnTo>
                    <a:pt x="0" y="894735"/>
                  </a:lnTo>
                  <a:close/>
                </a:path>
              </a:pathLst>
            </a:custGeom>
            <a:noFill/>
            <a:ln w="12700">
              <a:solidFill>
                <a:schemeClr val="tx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0" name="Přímá spojnice se šipkou 19"/>
          <p:cNvCxnSpPr/>
          <p:nvPr/>
        </p:nvCxnSpPr>
        <p:spPr>
          <a:xfrm>
            <a:off x="2233061" y="4639377"/>
            <a:ext cx="4013735" cy="59676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6036788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10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857" y="1124744"/>
            <a:ext cx="9146857" cy="10183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117884"/>
            <a:ext cx="1806340" cy="14610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Malování </a:t>
            </a:r>
            <a:r>
              <a:rPr lang="cs-CZ" sz="3000" b="1" i="1" u="sng" dirty="0" smtClean="0">
                <a:solidFill>
                  <a:schemeClr val="tx2"/>
                </a:solidFill>
              </a:rPr>
              <a:t>3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Malování 2 – karta </a:t>
            </a:r>
            <a:r>
              <a:rPr lang="cs-CZ" sz="2800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Obrázek </a:t>
            </a:r>
            <a:r>
              <a:rPr lang="cs-CZ" sz="2800" u="sng" dirty="0" smtClean="0">
                <a:solidFill>
                  <a:srgbClr val="002060"/>
                </a:solidFill>
              </a:rPr>
              <a:t>a </a:t>
            </a:r>
            <a:r>
              <a:rPr lang="cs-CZ" sz="2800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Schránka</a:t>
            </a:r>
            <a:r>
              <a:rPr lang="cs-CZ" sz="2800" b="1" dirty="0" smtClean="0">
                <a:solidFill>
                  <a:srgbClr val="002060"/>
                </a:solidFill>
              </a:rPr>
              <a:t>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8" name="Picture 2" descr="L:\DUM_JS\DUM_JS\zdroj\ICT\logawin_13_jpg_14030 W 7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3798" y="764704"/>
            <a:ext cx="1800201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0" y="1340768"/>
            <a:ext cx="2555775" cy="792088"/>
          </a:xfrm>
          <a:prstGeom prst="wedgeRoundRectCallout">
            <a:avLst>
              <a:gd name="adj1" fmla="val 68018"/>
              <a:gd name="adj2" fmla="val -79084"/>
              <a:gd name="adj3" fmla="val 16667"/>
            </a:avLst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00605" y="2308120"/>
            <a:ext cx="53461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0033CC"/>
                </a:solidFill>
              </a:rPr>
              <a:t>Příklad z naší ukázky práce se štětcem:</a:t>
            </a:r>
          </a:p>
          <a:p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</a:rPr>
              <a:t>Vyříznutí slova „Ahoj“ a jeho kopírování do prostoru hned vedle.</a:t>
            </a:r>
          </a:p>
        </p:txBody>
      </p:sp>
      <p:grpSp>
        <p:nvGrpSpPr>
          <p:cNvPr id="5" name="Skupina 4"/>
          <p:cNvGrpSpPr/>
          <p:nvPr/>
        </p:nvGrpSpPr>
        <p:grpSpPr>
          <a:xfrm>
            <a:off x="4495000" y="3994485"/>
            <a:ext cx="4026318" cy="2137611"/>
            <a:chOff x="4600875" y="3994485"/>
            <a:chExt cx="4026318" cy="2137611"/>
          </a:xfrm>
        </p:grpSpPr>
        <p:pic>
          <p:nvPicPr>
            <p:cNvPr id="19" name="Picture 4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17168" y="3998496"/>
              <a:ext cx="4010025" cy="21336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" name="Obdélník 2"/>
            <p:cNvSpPr/>
            <p:nvPr/>
          </p:nvSpPr>
          <p:spPr>
            <a:xfrm>
              <a:off x="4600875" y="3994485"/>
              <a:ext cx="4004109" cy="2127182"/>
            </a:xfrm>
            <a:prstGeom prst="rect">
              <a:avLst/>
            </a:prstGeom>
            <a:noFill/>
            <a:ln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187536" y="4000997"/>
            <a:ext cx="4001729" cy="2113936"/>
            <a:chOff x="110536" y="3712247"/>
            <a:chExt cx="4001729" cy="2113936"/>
          </a:xfrm>
        </p:grpSpPr>
        <p:pic>
          <p:nvPicPr>
            <p:cNvPr id="11269" name="Picture 5"/>
            <p:cNvPicPr>
              <a:picLocks noChangeAspect="1" noChangeArrowheads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462" t="5233" r="1836" b="1602"/>
            <a:stretch/>
          </p:blipFill>
          <p:spPr bwMode="auto">
            <a:xfrm>
              <a:off x="110536" y="3722079"/>
              <a:ext cx="4001729" cy="20942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Obdélník 5"/>
            <p:cNvSpPr/>
            <p:nvPr/>
          </p:nvSpPr>
          <p:spPr>
            <a:xfrm>
              <a:off x="120368" y="3712247"/>
              <a:ext cx="3991897" cy="2113936"/>
            </a:xfrm>
            <a:prstGeom prst="rect">
              <a:avLst/>
            </a:prstGeom>
            <a:noFill/>
            <a:ln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89194" y="3731912"/>
              <a:ext cx="1976284" cy="1347019"/>
            </a:xfrm>
            <a:custGeom>
              <a:avLst/>
              <a:gdLst>
                <a:gd name="connsiteX0" fmla="*/ 0 w 1976284"/>
                <a:gd name="connsiteY0" fmla="*/ 894735 h 1347019"/>
                <a:gd name="connsiteX1" fmla="*/ 186813 w 1976284"/>
                <a:gd name="connsiteY1" fmla="*/ 599767 h 1347019"/>
                <a:gd name="connsiteX2" fmla="*/ 294968 w 1976284"/>
                <a:gd name="connsiteY2" fmla="*/ 255638 h 1347019"/>
                <a:gd name="connsiteX3" fmla="*/ 383458 w 1976284"/>
                <a:gd name="connsiteY3" fmla="*/ 68825 h 1347019"/>
                <a:gd name="connsiteX4" fmla="*/ 570271 w 1976284"/>
                <a:gd name="connsiteY4" fmla="*/ 0 h 1347019"/>
                <a:gd name="connsiteX5" fmla="*/ 619432 w 1976284"/>
                <a:gd name="connsiteY5" fmla="*/ 137651 h 1347019"/>
                <a:gd name="connsiteX6" fmla="*/ 865239 w 1976284"/>
                <a:gd name="connsiteY6" fmla="*/ 147484 h 1347019"/>
                <a:gd name="connsiteX7" fmla="*/ 1081548 w 1976284"/>
                <a:gd name="connsiteY7" fmla="*/ 383458 h 1347019"/>
                <a:gd name="connsiteX8" fmla="*/ 1425677 w 1976284"/>
                <a:gd name="connsiteY8" fmla="*/ 344129 h 1347019"/>
                <a:gd name="connsiteX9" fmla="*/ 1710813 w 1976284"/>
                <a:gd name="connsiteY9" fmla="*/ 88490 h 1347019"/>
                <a:gd name="connsiteX10" fmla="*/ 1848464 w 1976284"/>
                <a:gd name="connsiteY10" fmla="*/ 78658 h 1347019"/>
                <a:gd name="connsiteX11" fmla="*/ 1976284 w 1976284"/>
                <a:gd name="connsiteY11" fmla="*/ 403122 h 1347019"/>
                <a:gd name="connsiteX12" fmla="*/ 1936955 w 1976284"/>
                <a:gd name="connsiteY12" fmla="*/ 796413 h 1347019"/>
                <a:gd name="connsiteX13" fmla="*/ 1769806 w 1976284"/>
                <a:gd name="connsiteY13" fmla="*/ 1150374 h 1347019"/>
                <a:gd name="connsiteX14" fmla="*/ 1179871 w 1976284"/>
                <a:gd name="connsiteY14" fmla="*/ 1347019 h 1347019"/>
                <a:gd name="connsiteX15" fmla="*/ 1042219 w 1976284"/>
                <a:gd name="connsiteY15" fmla="*/ 1258529 h 1347019"/>
                <a:gd name="connsiteX16" fmla="*/ 599768 w 1976284"/>
                <a:gd name="connsiteY16" fmla="*/ 1170038 h 1347019"/>
                <a:gd name="connsiteX17" fmla="*/ 363793 w 1976284"/>
                <a:gd name="connsiteY17" fmla="*/ 1032387 h 1347019"/>
                <a:gd name="connsiteX18" fmla="*/ 0 w 1976284"/>
                <a:gd name="connsiteY18" fmla="*/ 1052051 h 1347019"/>
                <a:gd name="connsiteX19" fmla="*/ 0 w 1976284"/>
                <a:gd name="connsiteY19" fmla="*/ 894735 h 13470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76284" h="1347019">
                  <a:moveTo>
                    <a:pt x="0" y="894735"/>
                  </a:moveTo>
                  <a:lnTo>
                    <a:pt x="186813" y="599767"/>
                  </a:lnTo>
                  <a:lnTo>
                    <a:pt x="294968" y="255638"/>
                  </a:lnTo>
                  <a:lnTo>
                    <a:pt x="383458" y="68825"/>
                  </a:lnTo>
                  <a:lnTo>
                    <a:pt x="570271" y="0"/>
                  </a:lnTo>
                  <a:lnTo>
                    <a:pt x="619432" y="137651"/>
                  </a:lnTo>
                  <a:lnTo>
                    <a:pt x="865239" y="147484"/>
                  </a:lnTo>
                  <a:lnTo>
                    <a:pt x="1081548" y="383458"/>
                  </a:lnTo>
                  <a:lnTo>
                    <a:pt x="1425677" y="344129"/>
                  </a:lnTo>
                  <a:lnTo>
                    <a:pt x="1710813" y="88490"/>
                  </a:lnTo>
                  <a:lnTo>
                    <a:pt x="1848464" y="78658"/>
                  </a:lnTo>
                  <a:lnTo>
                    <a:pt x="1976284" y="403122"/>
                  </a:lnTo>
                  <a:lnTo>
                    <a:pt x="1936955" y="796413"/>
                  </a:lnTo>
                  <a:lnTo>
                    <a:pt x="1769806" y="1150374"/>
                  </a:lnTo>
                  <a:lnTo>
                    <a:pt x="1179871" y="1347019"/>
                  </a:lnTo>
                  <a:lnTo>
                    <a:pt x="1042219" y="1258529"/>
                  </a:lnTo>
                  <a:lnTo>
                    <a:pt x="599768" y="1170038"/>
                  </a:lnTo>
                  <a:lnTo>
                    <a:pt x="363793" y="1032387"/>
                  </a:lnTo>
                  <a:lnTo>
                    <a:pt x="0" y="1052051"/>
                  </a:lnTo>
                  <a:lnTo>
                    <a:pt x="0" y="894735"/>
                  </a:lnTo>
                  <a:close/>
                </a:path>
              </a:pathLst>
            </a:custGeom>
            <a:noFill/>
            <a:ln w="12700">
              <a:solidFill>
                <a:schemeClr val="tx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0" name="Přímá spojnice se šipkou 19"/>
          <p:cNvCxnSpPr/>
          <p:nvPr/>
        </p:nvCxnSpPr>
        <p:spPr>
          <a:xfrm>
            <a:off x="2233061" y="4639377"/>
            <a:ext cx="4013735" cy="59676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1337912" y="2560320"/>
            <a:ext cx="4908884" cy="2646947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1809566" y="3590224"/>
            <a:ext cx="3869345" cy="400110"/>
          </a:xfrm>
          <a:prstGeom prst="rect">
            <a:avLst/>
          </a:prstGeom>
          <a:solidFill>
            <a:schemeClr val="bg1"/>
          </a:solidFill>
          <a:ln w="127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rgbClr val="C00000"/>
                </a:solidFill>
              </a:rPr>
              <a:t>Postup:    Výřez – Kopírovat - Vložit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7834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9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857" y="1124744"/>
            <a:ext cx="9146857" cy="10183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Malování </a:t>
            </a:r>
            <a:r>
              <a:rPr lang="cs-CZ" sz="3000" b="1" i="1" u="sng" dirty="0" smtClean="0">
                <a:solidFill>
                  <a:schemeClr val="tx2"/>
                </a:solidFill>
              </a:rPr>
              <a:t>3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Malování 2 – karta </a:t>
            </a:r>
            <a:r>
              <a:rPr lang="cs-CZ" sz="2800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Schránka </a:t>
            </a:r>
            <a:r>
              <a:rPr lang="cs-CZ" sz="2800" b="1" u="sng" dirty="0" smtClean="0">
                <a:solidFill>
                  <a:srgbClr val="002060"/>
                </a:solidFill>
              </a:rPr>
              <a:t>– Vložit jiný soubor</a:t>
            </a:r>
            <a:r>
              <a:rPr lang="cs-CZ" sz="2800" b="1" dirty="0" smtClean="0">
                <a:solidFill>
                  <a:srgbClr val="002060"/>
                </a:solidFill>
              </a:rPr>
              <a:t>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8" name="Picture 2" descr="L:\DUM_JS\DUM_JS\zdroj\ICT\logawin_13_jpg_14030 W 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3798" y="764704"/>
            <a:ext cx="1800201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32" y="1337161"/>
            <a:ext cx="1890712" cy="15428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9010" y="2145217"/>
            <a:ext cx="5121881" cy="40975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Zaoblený obdélníkový popisek 12"/>
          <p:cNvSpPr/>
          <p:nvPr/>
        </p:nvSpPr>
        <p:spPr>
          <a:xfrm>
            <a:off x="27991" y="1340767"/>
            <a:ext cx="1107790" cy="1068135"/>
          </a:xfrm>
          <a:prstGeom prst="wedgeRoundRectCallout">
            <a:avLst>
              <a:gd name="adj1" fmla="val 205300"/>
              <a:gd name="adj2" fmla="val -77869"/>
              <a:gd name="adj3" fmla="val 16667"/>
            </a:avLst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840361" y="4306529"/>
            <a:ext cx="983226" cy="993058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1020278" y="2762451"/>
            <a:ext cx="4839748" cy="166206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7093816" y="3116618"/>
            <a:ext cx="191542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33CC"/>
                </a:solidFill>
              </a:rPr>
              <a:t>Vloží obsah Schránky,</a:t>
            </a:r>
          </a:p>
          <a:p>
            <a:endParaRPr lang="cs-CZ" sz="2400" b="1" dirty="0" smtClean="0">
              <a:solidFill>
                <a:srgbClr val="0033CC"/>
              </a:solidFill>
            </a:endParaRPr>
          </a:p>
          <a:p>
            <a:r>
              <a:rPr lang="cs-CZ" sz="2400" b="1" dirty="0" smtClean="0">
                <a:solidFill>
                  <a:srgbClr val="0033CC"/>
                </a:solidFill>
              </a:rPr>
              <a:t>nebo obrázek </a:t>
            </a:r>
          </a:p>
          <a:p>
            <a:r>
              <a:rPr lang="cs-CZ" sz="2400" b="1" dirty="0" smtClean="0">
                <a:solidFill>
                  <a:srgbClr val="0033CC"/>
                </a:solidFill>
              </a:rPr>
              <a:t>z počítače, či z jiné paměti.</a:t>
            </a:r>
          </a:p>
        </p:txBody>
      </p:sp>
    </p:spTree>
    <p:extLst>
      <p:ext uri="{BB962C8B-B14F-4D97-AF65-F5344CB8AC3E}">
        <p14:creationId xmlns:p14="http://schemas.microsoft.com/office/powerpoint/2010/main" xmlns="" val="23800766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8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48034" y="2141469"/>
            <a:ext cx="5794390" cy="40992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857" y="1124744"/>
            <a:ext cx="9146857" cy="10183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Malování </a:t>
            </a:r>
            <a:r>
              <a:rPr lang="cs-CZ" sz="3000" b="1" i="1" u="sng" dirty="0" smtClean="0">
                <a:solidFill>
                  <a:schemeClr val="tx2"/>
                </a:solidFill>
              </a:rPr>
              <a:t>3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Malování 2 – karta </a:t>
            </a:r>
            <a:r>
              <a:rPr lang="cs-CZ" sz="2800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Schránka </a:t>
            </a:r>
            <a:r>
              <a:rPr lang="cs-CZ" sz="2800" b="1" u="sng" dirty="0" smtClean="0">
                <a:solidFill>
                  <a:srgbClr val="002060"/>
                </a:solidFill>
              </a:rPr>
              <a:t>– Vložit jiný soubor</a:t>
            </a:r>
            <a:r>
              <a:rPr lang="cs-CZ" sz="2800" b="1" dirty="0" smtClean="0">
                <a:solidFill>
                  <a:srgbClr val="002060"/>
                </a:solidFill>
              </a:rPr>
              <a:t>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8" name="Picture 2" descr="L:\DUM_JS\DUM_JS\zdroj\ICT\logawin_13_jpg_14030 W 7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3798" y="764704"/>
            <a:ext cx="1800201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32" y="1337161"/>
            <a:ext cx="1890712" cy="15428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Zaoblený obdélníkový popisek 12"/>
          <p:cNvSpPr/>
          <p:nvPr/>
        </p:nvSpPr>
        <p:spPr>
          <a:xfrm>
            <a:off x="27991" y="1340767"/>
            <a:ext cx="1107790" cy="1068135"/>
          </a:xfrm>
          <a:prstGeom prst="wedgeRoundRectCallout">
            <a:avLst>
              <a:gd name="adj1" fmla="val 205300"/>
              <a:gd name="adj2" fmla="val -77869"/>
              <a:gd name="adj3" fmla="val 16667"/>
            </a:avLst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274644" y="3780758"/>
            <a:ext cx="37827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33CC"/>
                </a:solidFill>
              </a:rPr>
              <a:t>Vložený obrázek lze upravit, nebo jinak doplnit další tvorbou do grafické koláže.</a:t>
            </a:r>
          </a:p>
        </p:txBody>
      </p:sp>
    </p:spTree>
    <p:extLst>
      <p:ext uri="{BB962C8B-B14F-4D97-AF65-F5344CB8AC3E}">
        <p14:creationId xmlns:p14="http://schemas.microsoft.com/office/powerpoint/2010/main" xmlns="" val="20287668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8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857" y="1124744"/>
            <a:ext cx="9146857" cy="10183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Malování </a:t>
            </a:r>
            <a:r>
              <a:rPr lang="cs-CZ" sz="3000" b="1" i="1" u="sng" dirty="0" smtClean="0">
                <a:solidFill>
                  <a:schemeClr val="tx2"/>
                </a:solidFill>
              </a:rPr>
              <a:t>3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Malování 2 – editace = úprava</a:t>
            </a:r>
            <a:r>
              <a:rPr lang="cs-CZ" sz="2800" b="1" dirty="0" smtClean="0">
                <a:solidFill>
                  <a:srgbClr val="002060"/>
                </a:solidFill>
              </a:rPr>
              <a:t>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8" name="Picture 2" descr="L:\DUM_JS\DUM_JS\zdroj\ICT\logawin_13_jpg_14030 W 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3798" y="764704"/>
            <a:ext cx="1800201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097" t="14380" r="6862" b="5502"/>
          <a:stretch/>
        </p:blipFill>
        <p:spPr bwMode="auto">
          <a:xfrm>
            <a:off x="105878" y="2146433"/>
            <a:ext cx="5489523" cy="4071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562383" y="4331370"/>
            <a:ext cx="458161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>
                <a:solidFill>
                  <a:schemeClr val="accent5">
                    <a:lumMod val="50000"/>
                  </a:schemeClr>
                </a:solidFill>
              </a:rPr>
              <a:t>Vložení základního obrázku a jeho úpravy a doplnění o další vytvořené objekty, texty a upravené obrázky či fotografie, aby vznikla výslední obrazová montáž - </a:t>
            </a:r>
            <a:r>
              <a:rPr lang="cs-CZ" sz="2000" b="1" i="1" dirty="0" smtClean="0">
                <a:solidFill>
                  <a:schemeClr val="accent5">
                    <a:lumMod val="50000"/>
                  </a:schemeClr>
                </a:solidFill>
              </a:rPr>
              <a:t>KOLÁŽ</a:t>
            </a:r>
            <a:endParaRPr lang="cs-CZ" sz="2000" b="1" i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23879" y="2213809"/>
            <a:ext cx="45719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CC0066"/>
                </a:solidFill>
              </a:rPr>
              <a:t>Příklad:</a:t>
            </a:r>
          </a:p>
          <a:p>
            <a:r>
              <a:rPr lang="cs-CZ" sz="2400" b="1" i="1" dirty="0" smtClean="0">
                <a:solidFill>
                  <a:srgbClr val="CC0066"/>
                </a:solidFill>
              </a:rPr>
              <a:t>Ukázka grafické práce s kombinací různých možností programu.</a:t>
            </a:r>
            <a:endParaRPr lang="cs-CZ" sz="2400" b="1" i="1" dirty="0">
              <a:solidFill>
                <a:srgbClr val="CC0066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25807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7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– Malování 3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0" indent="0" algn="ctr">
              <a:spcBef>
                <a:spcPts val="0"/>
              </a:spcBef>
              <a:buNone/>
            </a:pPr>
            <a:r>
              <a:rPr lang="cs-CZ" sz="2000" b="1" i="1" dirty="0">
                <a:solidFill>
                  <a:srgbClr val="00B050"/>
                </a:solidFill>
              </a:rPr>
              <a:t>Pochvala za trpělivost a snahu při výkladu a </a:t>
            </a:r>
            <a:r>
              <a:rPr lang="cs-CZ" sz="2000" b="1" i="1" dirty="0" smtClean="0">
                <a:solidFill>
                  <a:srgbClr val="00B050"/>
                </a:solidFill>
              </a:rPr>
              <a:t>cvičení</a:t>
            </a:r>
            <a:r>
              <a:rPr lang="cs-CZ" sz="2000" b="1" i="1" dirty="0">
                <a:solidFill>
                  <a:srgbClr val="00B050"/>
                </a:solidFill>
              </a:rPr>
              <a:t>.</a:t>
            </a:r>
            <a:endParaRPr lang="cs-CZ" sz="1800" b="1" i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836712"/>
            <a:ext cx="302433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i="1" u="sng" dirty="0" smtClean="0">
                <a:solidFill>
                  <a:srgbClr val="002060"/>
                </a:solidFill>
              </a:rPr>
              <a:t>Úkol 2:</a:t>
            </a:r>
            <a:endParaRPr lang="cs-CZ" sz="2800" b="1" i="1" u="sng" dirty="0">
              <a:solidFill>
                <a:srgbClr val="00206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rgbClr val="00206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rgbClr val="002060"/>
              </a:solidFill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35696" y="1628800"/>
            <a:ext cx="730830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7030A0"/>
                </a:solidFill>
              </a:rPr>
              <a:t>Zvolte si vlastní námět pro kresbu – obrázek, (příroda, doprava, město, chalupy, zvířátka, …) podle svých zájmů či fantazie.</a:t>
            </a:r>
          </a:p>
          <a:p>
            <a:r>
              <a:rPr lang="cs-CZ" sz="2800" b="1" i="1" dirty="0" smtClean="0">
                <a:solidFill>
                  <a:schemeClr val="accent5">
                    <a:lumMod val="50000"/>
                  </a:schemeClr>
                </a:solidFill>
              </a:rPr>
              <a:t>Vložte reálné foto či fota, které nějak upravíte a doplníte o vlastní úpravy, kresby apod</a:t>
            </a:r>
            <a:r>
              <a:rPr lang="cs-CZ" sz="2800" b="1" i="1" dirty="0" smtClean="0">
                <a:solidFill>
                  <a:schemeClr val="accent5">
                    <a:lumMod val="50000"/>
                  </a:schemeClr>
                </a:solidFill>
              </a:rPr>
              <a:t>. tak, </a:t>
            </a:r>
            <a:r>
              <a:rPr lang="cs-CZ" sz="2800" b="1" i="1" dirty="0" smtClean="0">
                <a:solidFill>
                  <a:schemeClr val="accent5">
                    <a:lumMod val="50000"/>
                  </a:schemeClr>
                </a:solidFill>
              </a:rPr>
              <a:t>aby vznikla výsledná </a:t>
            </a:r>
            <a:r>
              <a:rPr lang="cs-CZ" sz="2800" b="1" i="1" dirty="0" smtClean="0">
                <a:solidFill>
                  <a:schemeClr val="accent5">
                    <a:lumMod val="50000"/>
                  </a:schemeClr>
                </a:solidFill>
              </a:rPr>
              <a:t>koláž, </a:t>
            </a:r>
            <a:r>
              <a:rPr lang="cs-CZ" sz="2800" b="1" i="1" dirty="0" smtClean="0">
                <a:solidFill>
                  <a:schemeClr val="accent5">
                    <a:lumMod val="50000"/>
                  </a:schemeClr>
                </a:solidFill>
              </a:rPr>
              <a:t>jako např. reklama, pozdrav, blahopřání, popis odborného projektu, nabídka práce apod.</a:t>
            </a:r>
          </a:p>
          <a:p>
            <a:endParaRPr lang="cs-CZ" sz="2800" b="1" i="1" dirty="0" smtClean="0">
              <a:solidFill>
                <a:srgbClr val="7030A0"/>
              </a:solidFill>
            </a:endParaRPr>
          </a:p>
          <a:p>
            <a:r>
              <a:rPr lang="cs-CZ" sz="2800" b="1" i="1" dirty="0" smtClean="0">
                <a:solidFill>
                  <a:srgbClr val="0070C0"/>
                </a:solidFill>
              </a:rPr>
              <a:t>Splnění úkolu ohodnotí učitel.</a:t>
            </a: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319261" y="3645024"/>
            <a:ext cx="1736725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6921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1948770"/>
            <a:ext cx="80648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b="1" dirty="0" smtClean="0"/>
              <a:t>Vlastní zdroje a vytvořené materiály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3463840"/>
            <a:ext cx="806243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Webové zdroje:</a:t>
            </a:r>
          </a:p>
          <a:p>
            <a:pPr marL="365125"/>
            <a:r>
              <a:rPr lang="cs-CZ" smtClean="0">
                <a:hlinkClick r:id="rId5"/>
              </a:rPr>
              <a:t>http</a:t>
            </a:r>
            <a:r>
              <a:rPr lang="cs-CZ" smtClean="0">
                <a:hlinkClick r:id="rId5"/>
              </a:rPr>
              <a:t>://</a:t>
            </a:r>
            <a:r>
              <a:rPr lang="cs-CZ" smtClean="0">
                <a:hlinkClick r:id="rId5"/>
              </a:rPr>
              <a:t>cs.wikipedia.org/wiki/Malov%C3%A1n%C3%AD_ve_Windows</a:t>
            </a:r>
            <a:endParaRPr lang="cs-CZ" smtClean="0"/>
          </a:p>
          <a:p>
            <a:pPr marL="365125"/>
            <a:r>
              <a:rPr lang="cs-CZ" smtClean="0">
                <a:hlinkClick r:id="rId6"/>
              </a:rPr>
              <a:t>http</a:t>
            </a:r>
            <a:r>
              <a:rPr lang="cs-CZ" dirty="0">
                <a:hlinkClick r:id="rId6"/>
              </a:rPr>
              <a:t>://</a:t>
            </a:r>
            <a:r>
              <a:rPr lang="cs-CZ" dirty="0" smtClean="0">
                <a:hlinkClick r:id="rId6"/>
              </a:rPr>
              <a:t>www.komik.cz/</a:t>
            </a:r>
            <a:endParaRPr lang="cs-CZ" dirty="0" smtClean="0"/>
          </a:p>
          <a:p>
            <a:pPr marL="365125"/>
            <a:r>
              <a:rPr lang="cs-CZ" dirty="0">
                <a:hlinkClick r:id="rId7"/>
              </a:rPr>
              <a:t>http://mp3s.nadruhou.net/crazy-frog/we-are-the-champions-56719</a:t>
            </a:r>
            <a:r>
              <a:rPr lang="cs-CZ" dirty="0" smtClean="0">
                <a:hlinkClick r:id="rId7"/>
              </a:rPr>
              <a:t>/</a:t>
            </a:r>
            <a:endParaRPr lang="cs-CZ" dirty="0"/>
          </a:p>
          <a:p>
            <a:pPr marL="365125"/>
            <a:r>
              <a:rPr lang="cs-CZ" dirty="0"/>
              <a:t>	</a:t>
            </a:r>
            <a:r>
              <a:rPr lang="cs-CZ" i="1" dirty="0" smtClean="0"/>
              <a:t>výřez ukázky</a:t>
            </a: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539552" y="4262362"/>
            <a:ext cx="8229600" cy="2262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800" dirty="0" smtClean="0"/>
          </a:p>
        </p:txBody>
      </p:sp>
      <p:pic>
        <p:nvPicPr>
          <p:cNvPr id="13" name="Picture 2" descr="C:\Users\Jirka\Pictures\pocitac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7046" y="1844824"/>
            <a:ext cx="141517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23528" y="2433662"/>
            <a:ext cx="80303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err="1" smtClean="0"/>
              <a:t>Emotikony</a:t>
            </a:r>
            <a:r>
              <a:rPr lang="cs-CZ" b="1" dirty="0" smtClean="0"/>
              <a:t> – kliparty programu MS Office:</a:t>
            </a:r>
          </a:p>
          <a:p>
            <a:pPr marL="342900" lvl="1" indent="22225">
              <a:buFont typeface="Calibri" pitchFamily="34" charset="0"/>
              <a:buChar char="-"/>
            </a:pPr>
            <a:r>
              <a:rPr lang="cs-CZ" dirty="0" err="1" smtClean="0"/>
              <a:t>emotikony</a:t>
            </a:r>
            <a:r>
              <a:rPr lang="cs-CZ" dirty="0" smtClean="0"/>
              <a:t> a kliparty sady MS-Office, dostupné také na</a:t>
            </a:r>
          </a:p>
          <a:p>
            <a:pPr lvl="1"/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office.microsoft.com/cs-cz/images/MC900442026.aspx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045468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10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7104</TotalTime>
  <Words>1026</Words>
  <Application>Microsoft Office PowerPoint</Application>
  <PresentationFormat>Předvádění na obrazovce (4:3)</PresentationFormat>
  <Paragraphs>165</Paragraphs>
  <Slides>13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STŘEDNÍ ŠKOLA STAVEBNÍ A TECHNICKÁ Ústí nad Labem, Čelakovského 5, příspěvková organizace Páteřní škola Ústeckého kraje</vt:lpstr>
      <vt:lpstr>Windows – Malování 3</vt:lpstr>
      <vt:lpstr>Windows – Malování 3</vt:lpstr>
      <vt:lpstr>Windows – Malování 3</vt:lpstr>
      <vt:lpstr>Windows – Malování 3</vt:lpstr>
      <vt:lpstr>Windows – Malování 3</vt:lpstr>
      <vt:lpstr>Windows – Malování 3</vt:lpstr>
      <vt:lpstr>Windows – Malování 3</vt:lpstr>
      <vt:lpstr>Windows – Malování 3</vt:lpstr>
      <vt:lpstr>Windows – Malování 3</vt:lpstr>
      <vt:lpstr>Windows – Malování 3</vt:lpstr>
      <vt:lpstr>Windows – Malování 3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330</cp:revision>
  <dcterms:created xsi:type="dcterms:W3CDTF">2010-11-01T23:40:31Z</dcterms:created>
  <dcterms:modified xsi:type="dcterms:W3CDTF">2014-02-11T08:00:05Z</dcterms:modified>
</cp:coreProperties>
</file>