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ppt/comments/comment1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4006" r:id="rId1"/>
  </p:sldMasterIdLst>
  <p:notesMasterIdLst>
    <p:notesMasterId r:id="rId23"/>
  </p:notesMasterIdLst>
  <p:sldIdLst>
    <p:sldId id="280" r:id="rId2"/>
    <p:sldId id="257" r:id="rId3"/>
    <p:sldId id="258" r:id="rId4"/>
    <p:sldId id="260" r:id="rId5"/>
    <p:sldId id="261" r:id="rId6"/>
    <p:sldId id="262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73" r:id="rId16"/>
    <p:sldId id="274" r:id="rId17"/>
    <p:sldId id="276" r:id="rId18"/>
    <p:sldId id="275" r:id="rId19"/>
    <p:sldId id="256" r:id="rId20"/>
    <p:sldId id="279" r:id="rId21"/>
    <p:sldId id="277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Jiřina Zorková" initials="JZ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15" autoAdjust="0"/>
    <p:restoredTop sz="94671" autoAdjust="0"/>
  </p:normalViewPr>
  <p:slideViewPr>
    <p:cSldViewPr>
      <p:cViewPr varScale="1">
        <p:scale>
          <a:sx n="83" d="100"/>
          <a:sy n="83" d="100"/>
        </p:scale>
        <p:origin x="-1578" y="-7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commentAuthors" Target="commentAuthor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07-10-22T17:43:26.328" idx="1">
    <p:pos x="10" y="10"/>
    <p:text/>
  </p:cm>
</p:cmLst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3.pn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A4E978-C9A6-4B32-A359-6CC46DF84153}" type="datetimeFigureOut">
              <a:rPr lang="cs-CZ" smtClean="0"/>
              <a:t>9.9.2011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0DB519-966F-4E42-9637-82E927EF4C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21264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4FE1E6-9AFB-4E66-A0DA-4D4FE48205BC}" type="datetimeFigureOut">
              <a:rPr lang="cs-CZ" smtClean="0"/>
              <a:t>9.9.2011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42E6A9CE-A101-4DDE-9DCD-28ECA95699E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4FE1E6-9AFB-4E66-A0DA-4D4FE48205BC}" type="datetimeFigureOut">
              <a:rPr lang="cs-CZ" smtClean="0"/>
              <a:t>9.9.2011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42E6A9CE-A101-4DDE-9DCD-28ECA95699E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4FE1E6-9AFB-4E66-A0DA-4D4FE48205BC}" type="datetimeFigureOut">
              <a:rPr lang="cs-CZ" smtClean="0"/>
              <a:t>9.9.2011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E6A9CE-A101-4DDE-9DCD-28ECA95699E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4FE1E6-9AFB-4E66-A0DA-4D4FE48205BC}" type="datetimeFigureOut">
              <a:rPr lang="cs-CZ" smtClean="0"/>
              <a:t>9.9.2011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E6A9CE-A101-4DDE-9DCD-28ECA95699E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4FE1E6-9AFB-4E66-A0DA-4D4FE48205BC}" type="datetimeFigureOut">
              <a:rPr lang="cs-CZ" smtClean="0"/>
              <a:t>9.9.2011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42E6A9CE-A101-4DDE-9DCD-28ECA95699EB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4FE1E6-9AFB-4E66-A0DA-4D4FE48205BC}" type="datetimeFigureOut">
              <a:rPr lang="cs-CZ" smtClean="0"/>
              <a:t>9.9.2011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E6A9CE-A101-4DDE-9DCD-28ECA95699E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4FE1E6-9AFB-4E66-A0DA-4D4FE48205BC}" type="datetimeFigureOut">
              <a:rPr lang="cs-CZ" smtClean="0"/>
              <a:t>9.9.2011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E6A9CE-A101-4DDE-9DCD-28ECA95699E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4FE1E6-9AFB-4E66-A0DA-4D4FE48205BC}" type="datetimeFigureOut">
              <a:rPr lang="cs-CZ" smtClean="0"/>
              <a:t>9.9.2011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E6A9CE-A101-4DDE-9DCD-28ECA95699E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4FE1E6-9AFB-4E66-A0DA-4D4FE48205BC}" type="datetimeFigureOut">
              <a:rPr lang="cs-CZ" smtClean="0"/>
              <a:t>9.9.2011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E6A9CE-A101-4DDE-9DCD-28ECA95699EB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4FE1E6-9AFB-4E66-A0DA-4D4FE48205BC}" type="datetimeFigureOut">
              <a:rPr lang="cs-CZ" smtClean="0"/>
              <a:t>9.9.2011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E6A9CE-A101-4DDE-9DCD-28ECA95699E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4FE1E6-9AFB-4E66-A0DA-4D4FE48205BC}" type="datetimeFigureOut">
              <a:rPr lang="cs-CZ" smtClean="0"/>
              <a:t>9.9.2011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E6A9CE-A101-4DDE-9DCD-28ECA95699E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301625" y="228600"/>
            <a:ext cx="8540750" cy="5870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304800" y="6245225"/>
            <a:ext cx="22860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286000" cy="476250"/>
          </a:xfrm>
        </p:spPr>
        <p:txBody>
          <a:bodyPr/>
          <a:lstStyle>
            <a:lvl1pPr>
              <a:defRPr/>
            </a:lvl1pPr>
          </a:lstStyle>
          <a:p>
            <a:fld id="{E0B6FDE5-E9D6-408B-8ECC-39F99AA7F00B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8663871"/>
      </p:ext>
    </p:extLst>
  </p:cSld>
  <p:clrMapOvr>
    <a:masterClrMapping/>
  </p:clrMapOvr>
  <p:transition spd="med">
    <p:split orient="vert"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301625" y="228600"/>
            <a:ext cx="8510588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676400"/>
            <a:ext cx="4194175" cy="21351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76400"/>
            <a:ext cx="4194175" cy="21351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301625" y="3963988"/>
            <a:ext cx="4194175" cy="2135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8200" y="3963988"/>
            <a:ext cx="4194175" cy="2135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304800" y="6245225"/>
            <a:ext cx="22860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286000" cy="476250"/>
          </a:xfrm>
        </p:spPr>
        <p:txBody>
          <a:bodyPr/>
          <a:lstStyle>
            <a:lvl1pPr>
              <a:defRPr/>
            </a:lvl1pPr>
          </a:lstStyle>
          <a:p>
            <a:fld id="{40866DE5-E118-4352-BF88-745CABEB7F8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8578690"/>
      </p:ext>
    </p:extLst>
  </p:cSld>
  <p:clrMapOvr>
    <a:masterClrMapping/>
  </p:clrMapOvr>
  <p:transition spd="med">
    <p:split orient="vert"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>
  <p:cSld name="Nadpis a 2 obsahy nad text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625" y="228600"/>
            <a:ext cx="8510588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676400"/>
            <a:ext cx="4194175" cy="21351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76400"/>
            <a:ext cx="4194175" cy="21351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3"/>
          </p:nvPr>
        </p:nvSpPr>
        <p:spPr>
          <a:xfrm>
            <a:off x="301625" y="3963988"/>
            <a:ext cx="8540750" cy="2135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>
          <a:xfrm>
            <a:off x="304800" y="6245225"/>
            <a:ext cx="22860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286000" cy="476250"/>
          </a:xfrm>
        </p:spPr>
        <p:txBody>
          <a:bodyPr/>
          <a:lstStyle>
            <a:lvl1pPr>
              <a:defRPr/>
            </a:lvl1pPr>
          </a:lstStyle>
          <a:p>
            <a:fld id="{5D1A47D8-F029-4741-ACA2-2D18E6356E7C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6538500"/>
      </p:ext>
    </p:extLst>
  </p:cSld>
  <p:clrMapOvr>
    <a:masterClrMapping/>
  </p:clrMapOvr>
  <p:transition spd="med">
    <p:split orient="vert"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Tx">
  <p:cSld name="Nadpis, 2 obsahy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625" y="228600"/>
            <a:ext cx="8510588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676400"/>
            <a:ext cx="4194175" cy="21351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301625" y="3963988"/>
            <a:ext cx="4194175" cy="2135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3"/>
          </p:nvPr>
        </p:nvSpPr>
        <p:spPr>
          <a:xfrm>
            <a:off x="4648200" y="1676400"/>
            <a:ext cx="4194175" cy="44227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>
          <a:xfrm>
            <a:off x="304800" y="6245225"/>
            <a:ext cx="22860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286000" cy="476250"/>
          </a:xfrm>
        </p:spPr>
        <p:txBody>
          <a:bodyPr/>
          <a:lstStyle>
            <a:lvl1pPr>
              <a:defRPr/>
            </a:lvl1pPr>
          </a:lstStyle>
          <a:p>
            <a:fld id="{2F48F25D-497A-4FB5-A374-37617249BB33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4899481"/>
      </p:ext>
    </p:extLst>
  </p:cSld>
  <p:clrMapOvr>
    <a:masterClrMapping/>
  </p:clrMapOvr>
  <p:transition spd="med">
    <p:split orient="vert"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625" y="228600"/>
            <a:ext cx="8510588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301625" y="1676400"/>
            <a:ext cx="4194175" cy="44227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76400"/>
            <a:ext cx="4194175" cy="44227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304800" y="6245225"/>
            <a:ext cx="22860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286000" cy="476250"/>
          </a:xfrm>
        </p:spPr>
        <p:txBody>
          <a:bodyPr/>
          <a:lstStyle>
            <a:lvl1pPr>
              <a:defRPr/>
            </a:lvl1pPr>
          </a:lstStyle>
          <a:p>
            <a:fld id="{F3B5A1C5-7DFD-4DAB-A090-4F46F0E99558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7703613"/>
      </p:ext>
    </p:extLst>
  </p:cSld>
  <p:clrMapOvr>
    <a:masterClrMapping/>
  </p:clrMapOvr>
  <p:transition spd="med">
    <p:split orient="vert"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>
  <p:cSld name="Nadpis, obsah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625" y="228600"/>
            <a:ext cx="8510588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01625" y="1676400"/>
            <a:ext cx="4194175" cy="44227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648200" y="1676400"/>
            <a:ext cx="4194175" cy="44227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304800" y="6245225"/>
            <a:ext cx="22860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286000" cy="476250"/>
          </a:xfrm>
        </p:spPr>
        <p:txBody>
          <a:bodyPr/>
          <a:lstStyle>
            <a:lvl1pPr>
              <a:defRPr/>
            </a:lvl1pPr>
          </a:lstStyle>
          <a:p>
            <a:fld id="{D46F1F10-6490-4AA8-9950-8DF5553ACDC7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9090769"/>
      </p:ext>
    </p:extLst>
  </p:cSld>
  <p:clrMapOvr>
    <a:masterClrMapping/>
  </p:clrMapOvr>
  <p:transition spd="med">
    <p:split orient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84FE1E6-9AFB-4E66-A0DA-4D4FE48205BC}" type="datetimeFigureOut">
              <a:rPr lang="cs-CZ" smtClean="0"/>
              <a:t>9.9.2011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42E6A9CE-A101-4DDE-9DCD-28ECA95699E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07" r:id="rId1"/>
    <p:sldLayoutId id="2147484008" r:id="rId2"/>
    <p:sldLayoutId id="2147484009" r:id="rId3"/>
    <p:sldLayoutId id="2147484010" r:id="rId4"/>
    <p:sldLayoutId id="2147484011" r:id="rId5"/>
    <p:sldLayoutId id="2147484012" r:id="rId6"/>
    <p:sldLayoutId id="2147484013" r:id="rId7"/>
    <p:sldLayoutId id="2147484014" r:id="rId8"/>
    <p:sldLayoutId id="2147484015" r:id="rId9"/>
    <p:sldLayoutId id="2147484016" r:id="rId10"/>
    <p:sldLayoutId id="2147484017" r:id="rId11"/>
    <p:sldLayoutId id="2147484018" r:id="rId12"/>
    <p:sldLayoutId id="2147484019" r:id="rId13"/>
    <p:sldLayoutId id="2147484020" r:id="rId14"/>
    <p:sldLayoutId id="2147484021" r:id="rId15"/>
    <p:sldLayoutId id="2147484022" r:id="rId16"/>
    <p:sldLayoutId id="2147484023" r:id="rId17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s/8/83/Nov%C3%BD_Kn%C3%ADn_od_SSV.JPG" TargetMode="External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1.xml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1.xm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slideLayout" Target="../slideLayouts/slideLayout15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23.png"/><Relationship Id="rId5" Type="http://schemas.openxmlformats.org/officeDocument/2006/relationships/oleObject" Target="../embeddings/oleObject1.bin"/><Relationship Id="rId4" Type="http://schemas.openxmlformats.org/officeDocument/2006/relationships/image" Target="http://www.prostor-ad.cz/pruvodce/okolobrd/nknin/img/salas.jpg" TargetMode="Externa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1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estonovyknin.cz/VismoOnline_ActionScripts/Image.aspx?id_org=10763&amp;id_obrazky=1766&amp;datum=31.8.2007+11:15:10" TargetMode="External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27.jpe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1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uzeum-pribram.cz/exhmpb/exmzn/exmzn.html" TargetMode="External"/><Relationship Id="rId2" Type="http://schemas.openxmlformats.org/officeDocument/2006/relationships/hyperlink" Target="http://www.m&#283;sta.obce.cz/novy-knin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www.mestonovyknin.cz/vismo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3123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14810027"/>
              </p:ext>
            </p:extLst>
          </p:nvPr>
        </p:nvGraphicFramePr>
        <p:xfrm>
          <a:off x="683568" y="4937334"/>
          <a:ext cx="7848872" cy="1705053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solidFill>
                            <a:schemeClr val="tx1"/>
                          </a:solidFill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Vlastivěda pro</a:t>
                      </a:r>
                      <a:r>
                        <a:rPr lang="cs-CZ" sz="2000" b="1" baseline="0" dirty="0" smtClean="0">
                          <a:solidFill>
                            <a:schemeClr val="tx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 4. a 5.ročník</a:t>
                      </a:r>
                      <a:endParaRPr lang="cs-CZ" sz="2000" b="1" dirty="0">
                        <a:solidFill>
                          <a:schemeClr val="tx1"/>
                        </a:solidFill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VY_52_INOVACE_18_NÁŠ</a:t>
                      </a:r>
                      <a:r>
                        <a:rPr lang="cs-CZ" sz="2000" b="1" baseline="0" dirty="0" smtClean="0">
                          <a:solidFill>
                            <a:schemeClr val="tx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b="1" baseline="0" dirty="0" smtClean="0">
                          <a:solidFill>
                            <a:schemeClr val="tx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KRAJ – NOVÝ KNÍN</a:t>
                      </a:r>
                      <a:endParaRPr lang="cs-CZ" sz="20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0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2000" baseline="0" dirty="0" smtClean="0">
                          <a:solidFill>
                            <a:schemeClr val="tx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 Jiřina </a:t>
                      </a:r>
                      <a:r>
                        <a:rPr lang="cs-CZ" sz="2000" baseline="0" dirty="0" err="1" smtClean="0">
                          <a:solidFill>
                            <a:schemeClr val="tx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Zorková</a:t>
                      </a:r>
                      <a:endParaRPr lang="cs-CZ" sz="2000" dirty="0">
                        <a:solidFill>
                          <a:schemeClr val="tx1"/>
                        </a:solidFill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50323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Rot="1" noChangeArrowheads="1"/>
          </p:cNvSpPr>
          <p:nvPr>
            <p:ph type="ctrTitle"/>
          </p:nvPr>
        </p:nvSpPr>
        <p:spPr>
          <a:xfrm>
            <a:off x="684213" y="981075"/>
            <a:ext cx="7772400" cy="3313113"/>
          </a:xfrm>
        </p:spPr>
        <p:txBody>
          <a:bodyPr/>
          <a:lstStyle/>
          <a:p>
            <a:r>
              <a:rPr lang="cs-CZ">
                <a:solidFill>
                  <a:schemeClr val="accent2"/>
                </a:solidFill>
              </a:rPr>
              <a:t>        </a:t>
            </a:r>
            <a:r>
              <a:rPr lang="cs-CZ" smtClean="0">
                <a:solidFill>
                  <a:schemeClr val="accent2"/>
                </a:solidFill>
              </a:rPr>
              <a:t>Náš kraj -</a:t>
            </a:r>
            <a:r>
              <a:rPr lang="cs-CZ" dirty="0">
                <a:solidFill>
                  <a:schemeClr val="accent2"/>
                </a:solidFill>
              </a:rPr>
              <a:t/>
            </a:r>
            <a:br>
              <a:rPr lang="cs-CZ" dirty="0">
                <a:solidFill>
                  <a:schemeClr val="accent2"/>
                </a:solidFill>
              </a:rPr>
            </a:br>
            <a:r>
              <a:rPr lang="cs-CZ" dirty="0">
                <a:solidFill>
                  <a:schemeClr val="accent2"/>
                </a:solidFill>
              </a:rPr>
              <a:t>       Nový Knín</a:t>
            </a:r>
          </a:p>
        </p:txBody>
      </p:sp>
      <p:pic>
        <p:nvPicPr>
          <p:cNvPr id="2052" name="Picture 4" descr="exmznnk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650" y="1628775"/>
            <a:ext cx="1728788" cy="2087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3" name="Rectangle 5"/>
          <p:cNvSpPr>
            <a:spLocks noChangeArrowheads="1"/>
          </p:cNvSpPr>
          <p:nvPr/>
        </p:nvSpPr>
        <p:spPr bwMode="auto">
          <a:xfrm>
            <a:off x="2867025" y="4435366"/>
            <a:ext cx="4945063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eaLnBrk="1" hangingPunct="1"/>
            <a:r>
              <a:rPr lang="cs-CZ" dirty="0"/>
              <a:t>        </a:t>
            </a:r>
          </a:p>
          <a:p>
            <a:pPr eaLnBrk="1" hangingPunct="1"/>
            <a:r>
              <a:rPr lang="cs-CZ" dirty="0" smtClean="0"/>
              <a:t>Mgr. Jiřina </a:t>
            </a:r>
            <a:r>
              <a:rPr lang="cs-CZ" dirty="0" err="1" smtClean="0"/>
              <a:t>Zorková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386662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Click="0" advTm="2000">
        <p:split orient="vert"/>
      </p:transition>
    </mc:Choice>
    <mc:Fallback xmlns="">
      <p:transition spd="slow" advClick="0" advTm="2000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415" name="Rectangle 7"/>
          <p:cNvSpPr>
            <a:spLocks noChangeArrowheads="1"/>
          </p:cNvSpPr>
          <p:nvPr/>
        </p:nvSpPr>
        <p:spPr bwMode="auto">
          <a:xfrm>
            <a:off x="2286000" y="5300663"/>
            <a:ext cx="4572000" cy="16049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1" hangingPunct="1">
              <a:spcBef>
                <a:spcPct val="50000"/>
              </a:spcBef>
            </a:pPr>
            <a:endParaRPr lang="cs-CZ"/>
          </a:p>
          <a:p>
            <a:pPr eaLnBrk="1" hangingPunct="1">
              <a:spcBef>
                <a:spcPct val="50000"/>
              </a:spcBef>
            </a:pPr>
            <a:endParaRPr lang="cs-CZ"/>
          </a:p>
          <a:p>
            <a:pPr eaLnBrk="1" hangingPunct="1">
              <a:spcBef>
                <a:spcPct val="50000"/>
              </a:spcBef>
            </a:pPr>
            <a:r>
              <a:rPr lang="cs-CZ"/>
              <a:t>49°47′20.65″ N   14°17′32.63″ E</a:t>
            </a:r>
          </a:p>
          <a:p>
            <a:pPr eaLnBrk="1" hangingPunct="1">
              <a:spcBef>
                <a:spcPct val="50000"/>
              </a:spcBef>
            </a:pPr>
            <a:endParaRPr lang="cs-CZ"/>
          </a:p>
        </p:txBody>
      </p:sp>
      <p:sp>
        <p:nvSpPr>
          <p:cNvPr id="145423" name="Rectangle 15"/>
          <p:cNvSpPr>
            <a:spLocks noGrp="1" noRot="1" noChangeArrowheads="1"/>
          </p:cNvSpPr>
          <p:nvPr>
            <p:ph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45425" name="Picture 17" descr="Soubor:Nový Knín od SSV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088" y="260350"/>
            <a:ext cx="762000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399868148"/>
      </p:ext>
    </p:extLst>
  </p:cSld>
  <p:clrMapOvr>
    <a:masterClrMapping/>
  </p:clrMapOvr>
  <p:transition spd="med">
    <p:split orient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5" name="Rectangle 9"/>
          <p:cNvSpPr>
            <a:spLocks noChangeArrowheads="1"/>
          </p:cNvSpPr>
          <p:nvPr/>
        </p:nvSpPr>
        <p:spPr bwMode="auto">
          <a:xfrm>
            <a:off x="2867025" y="3246438"/>
            <a:ext cx="1841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pPr eaLnBrk="1" hangingPunct="1"/>
            <a:endParaRPr lang="cs-CZ"/>
          </a:p>
        </p:txBody>
      </p:sp>
      <p:pic>
        <p:nvPicPr>
          <p:cNvPr id="4106" name="Picture 10" descr="d944ef51fc80748cb119b35c6b4fbfc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975" y="765175"/>
            <a:ext cx="4248150" cy="2447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107" name="Rectangle 11"/>
          <p:cNvSpPr>
            <a:spLocks noChangeArrowheads="1"/>
          </p:cNvSpPr>
          <p:nvPr/>
        </p:nvSpPr>
        <p:spPr bwMode="auto">
          <a:xfrm>
            <a:off x="323850" y="3752850"/>
            <a:ext cx="8424863" cy="1190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eaLnBrk="1" hangingPunct="1"/>
            <a:r>
              <a:rPr lang="cs-CZ"/>
              <a:t>Nový Knín leží ve středočeském kraji, v okrese Příbram zhruba 40km od hlavního města Prahy. Větším městem v jeho nejbližším okolí je 10km západně vzdálená Dobříš a asi 20km jižně vzdálené Sedlčany. Městečko leží na říčce Kocábě, do které se vlévá z levé strany Voznický potok.</a:t>
            </a:r>
          </a:p>
        </p:txBody>
      </p:sp>
    </p:spTree>
    <p:extLst>
      <p:ext uri="{BB962C8B-B14F-4D97-AF65-F5344CB8AC3E}">
        <p14:creationId xmlns:p14="http://schemas.microsoft.com/office/powerpoint/2010/main" val="7987813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42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/>
              <a:t>Mlýn „Krcál“ na Voznickém potoce</a:t>
            </a:r>
          </a:p>
        </p:txBody>
      </p:sp>
      <p:sp>
        <p:nvSpPr>
          <p:cNvPr id="215044" name="Rectangle 4"/>
          <p:cNvSpPr>
            <a:spLocks noGrp="1" noRot="1" noChangeArrowheads="1"/>
          </p:cNvSpPr>
          <p:nvPr>
            <p:ph idx="1"/>
          </p:nvPr>
        </p:nvSpPr>
        <p:spPr>
          <a:xfrm>
            <a:off x="301625" y="1676400"/>
            <a:ext cx="8540750" cy="4422775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pic>
        <p:nvPicPr>
          <p:cNvPr id="215046" name="Picture 6" descr="Mlýn 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088" y="1700213"/>
            <a:ext cx="7345362" cy="4321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03848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7090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/>
              <a:t>Kamenný jez na Kocábě</a:t>
            </a:r>
          </a:p>
        </p:txBody>
      </p:sp>
      <p:sp>
        <p:nvSpPr>
          <p:cNvPr id="217092" name="Rectangle 4"/>
          <p:cNvSpPr>
            <a:spLocks noGrp="1" noRot="1" noChangeArrowheads="1"/>
          </p:cNvSpPr>
          <p:nvPr>
            <p:ph idx="1"/>
          </p:nvPr>
        </p:nvSpPr>
        <p:spPr>
          <a:xfrm>
            <a:off x="301625" y="1676400"/>
            <a:ext cx="8540750" cy="4422775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pic>
        <p:nvPicPr>
          <p:cNvPr id="217094" name="Picture 6" descr="Kamenný jez na říčce Kocábě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2988" y="1700213"/>
            <a:ext cx="7058025" cy="42497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332999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826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dirty="0"/>
              <a:t>Naučné stezky městem a jeho okolím  - ZLATO v KNÍNĚ</a:t>
            </a:r>
          </a:p>
        </p:txBody>
      </p:sp>
      <p:sp>
        <p:nvSpPr>
          <p:cNvPr id="205827" name="Rectangle 3"/>
          <p:cNvSpPr>
            <a:spLocks noGrp="1" noRot="1" noChangeArrowheads="1"/>
          </p:cNvSpPr>
          <p:nvPr>
            <p:ph idx="1"/>
          </p:nvPr>
        </p:nvSpPr>
        <p:spPr>
          <a:xfrm>
            <a:off x="301625" y="1676400"/>
            <a:ext cx="8540750" cy="4422775"/>
          </a:xfrm>
          <a:prstGeom prst="rect">
            <a:avLst/>
          </a:prstGeom>
        </p:spPr>
        <p:txBody>
          <a:bodyPr>
            <a:normAutofit/>
          </a:bodyPr>
          <a:lstStyle/>
          <a:p>
            <a:pPr>
              <a:buFont typeface="Wingdings" pitchFamily="2" charset="2"/>
              <a:buNone/>
            </a:pPr>
            <a:r>
              <a:rPr lang="cs-CZ" sz="2400"/>
              <a:t>Knín v minulosti proslavilo především zlato. Jako jinde i zde</a:t>
            </a:r>
          </a:p>
          <a:p>
            <a:pPr>
              <a:buFont typeface="Wingdings" pitchFamily="2" charset="2"/>
              <a:buNone/>
            </a:pPr>
            <a:r>
              <a:rPr lang="cs-CZ" sz="2400"/>
              <a:t>bylo nejstarší formou dobývání vzácného kovu rýžování. </a:t>
            </a:r>
          </a:p>
          <a:p>
            <a:pPr>
              <a:buFont typeface="Wingdings" pitchFamily="2" charset="2"/>
              <a:buNone/>
            </a:pPr>
            <a:r>
              <a:rPr lang="cs-CZ" sz="2400"/>
              <a:t>Zlato se v minulosti rýžovalo v celém údolí Kocáby od</a:t>
            </a:r>
          </a:p>
          <a:p>
            <a:pPr>
              <a:buFont typeface="Wingdings" pitchFamily="2" charset="2"/>
              <a:buNone/>
            </a:pPr>
            <a:r>
              <a:rPr lang="cs-CZ" sz="2400"/>
              <a:t>Mokrých Vrat až do Štěchovic.</a:t>
            </a:r>
          </a:p>
          <a:p>
            <a:pPr>
              <a:buFont typeface="Wingdings" pitchFamily="2" charset="2"/>
              <a:buNone/>
            </a:pPr>
            <a:r>
              <a:rPr lang="cs-CZ" sz="2400"/>
              <a:t> Veškeré snímky jsou pořízeny u štol, které jsou součástí</a:t>
            </a:r>
          </a:p>
          <a:p>
            <a:pPr>
              <a:buFont typeface="Wingdings" pitchFamily="2" charset="2"/>
              <a:buNone/>
            </a:pPr>
            <a:r>
              <a:rPr lang="cs-CZ" sz="2400"/>
              <a:t>naučných stezek po okolí Nového Knína</a:t>
            </a:r>
            <a:r>
              <a:rPr lang="cs-CZ" sz="1600"/>
              <a:t>. </a:t>
            </a:r>
            <a:r>
              <a:rPr lang="cs-CZ" sz="2400"/>
              <a:t>Naučné stezky jsou </a:t>
            </a:r>
          </a:p>
          <a:p>
            <a:pPr>
              <a:buFont typeface="Wingdings" pitchFamily="2" charset="2"/>
              <a:buNone/>
            </a:pPr>
            <a:r>
              <a:rPr lang="cs-CZ" sz="2400"/>
              <a:t>čtyři:             1. Na Kateřince</a:t>
            </a:r>
          </a:p>
          <a:p>
            <a:pPr>
              <a:buFont typeface="Wingdings" pitchFamily="2" charset="2"/>
              <a:buNone/>
            </a:pPr>
            <a:r>
              <a:rPr lang="cs-CZ" sz="1600"/>
              <a:t>                               </a:t>
            </a:r>
            <a:r>
              <a:rPr lang="cs-CZ" sz="2400"/>
              <a:t>2. Karlova štola</a:t>
            </a:r>
          </a:p>
          <a:p>
            <a:pPr>
              <a:buFont typeface="Wingdings" pitchFamily="2" charset="2"/>
              <a:buNone/>
            </a:pPr>
            <a:r>
              <a:rPr lang="cs-CZ" sz="2400"/>
              <a:t>                     3. Václavova štola</a:t>
            </a:r>
          </a:p>
          <a:p>
            <a:pPr>
              <a:buFont typeface="Wingdings" pitchFamily="2" charset="2"/>
              <a:buNone/>
            </a:pPr>
            <a:r>
              <a:rPr lang="cs-CZ" sz="2400"/>
              <a:t>                     4. Štola číslo 1</a:t>
            </a:r>
          </a:p>
        </p:txBody>
      </p:sp>
    </p:spTree>
    <p:extLst>
      <p:ext uri="{BB962C8B-B14F-4D97-AF65-F5344CB8AC3E}">
        <p14:creationId xmlns:p14="http://schemas.microsoft.com/office/powerpoint/2010/main" val="706178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3540" name="Rectangle 4"/>
          <p:cNvSpPr>
            <a:spLocks noGrp="1" noRot="1" noChangeArrowheads="1"/>
          </p:cNvSpPr>
          <p:nvPr>
            <p:ph type="title" sz="quarter"/>
          </p:nvPr>
        </p:nvSpPr>
        <p:spPr/>
        <p:txBody>
          <a:bodyPr/>
          <a:lstStyle/>
          <a:p>
            <a:r>
              <a:rPr lang="cs-CZ"/>
              <a:t>Na Kateřince</a:t>
            </a:r>
          </a:p>
        </p:txBody>
      </p:sp>
      <p:sp>
        <p:nvSpPr>
          <p:cNvPr id="193564" name="Rectangle 28"/>
          <p:cNvSpPr>
            <a:spLocks noGrp="1" noRot="1" noChangeArrowheads="1"/>
          </p:cNvSpPr>
          <p:nvPr>
            <p:ph sz="quarter" idx="1"/>
          </p:nvPr>
        </p:nvSpPr>
        <p:spPr>
          <a:xfrm>
            <a:off x="301625" y="1676400"/>
            <a:ext cx="4192588" cy="2135188"/>
          </a:xfrm>
        </p:spPr>
        <p:txBody>
          <a:bodyPr/>
          <a:lstStyle/>
          <a:p>
            <a:endParaRPr lang="cs-CZ" sz="2400"/>
          </a:p>
        </p:txBody>
      </p:sp>
      <p:sp>
        <p:nvSpPr>
          <p:cNvPr id="193565" name="Rectangle 29"/>
          <p:cNvSpPr>
            <a:spLocks noGrp="1" noRot="1" noChangeArrowheads="1"/>
          </p:cNvSpPr>
          <p:nvPr>
            <p:ph sz="quarter" idx="2"/>
          </p:nvPr>
        </p:nvSpPr>
        <p:spPr>
          <a:xfrm>
            <a:off x="4649788" y="1676400"/>
            <a:ext cx="4192587" cy="2135188"/>
          </a:xfrm>
        </p:spPr>
        <p:txBody>
          <a:bodyPr/>
          <a:lstStyle/>
          <a:p>
            <a:endParaRPr lang="cs-CZ" sz="2400"/>
          </a:p>
        </p:txBody>
      </p:sp>
      <p:sp>
        <p:nvSpPr>
          <p:cNvPr id="193566" name="Rectangle 30"/>
          <p:cNvSpPr>
            <a:spLocks noGrp="1" noRot="1" noChangeArrowheads="1"/>
          </p:cNvSpPr>
          <p:nvPr>
            <p:ph sz="quarter" idx="3"/>
          </p:nvPr>
        </p:nvSpPr>
        <p:spPr>
          <a:xfrm>
            <a:off x="301625" y="3963988"/>
            <a:ext cx="4192588" cy="2135187"/>
          </a:xfrm>
        </p:spPr>
        <p:txBody>
          <a:bodyPr/>
          <a:lstStyle/>
          <a:p>
            <a:endParaRPr lang="cs-CZ" sz="2400"/>
          </a:p>
        </p:txBody>
      </p:sp>
      <p:sp>
        <p:nvSpPr>
          <p:cNvPr id="193567" name="Rectangle 31"/>
          <p:cNvSpPr>
            <a:spLocks noGrp="1" noRot="1" noChangeArrowheads="1"/>
          </p:cNvSpPr>
          <p:nvPr>
            <p:ph sz="quarter" idx="4"/>
          </p:nvPr>
        </p:nvSpPr>
        <p:spPr>
          <a:xfrm>
            <a:off x="4649788" y="3963988"/>
            <a:ext cx="4192587" cy="2135187"/>
          </a:xfrm>
        </p:spPr>
        <p:txBody>
          <a:bodyPr/>
          <a:lstStyle/>
          <a:p>
            <a:endParaRPr lang="cs-CZ" sz="2400"/>
          </a:p>
        </p:txBody>
      </p:sp>
      <p:pic>
        <p:nvPicPr>
          <p:cNvPr id="193545" name="Picture 9" descr="Informační tabul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850" y="1700213"/>
            <a:ext cx="4176713" cy="4321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3569" name="Picture 33" descr="štola Kateřinka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463" y="1714500"/>
            <a:ext cx="3929062" cy="4235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78859422"/>
      </p:ext>
    </p:extLst>
  </p:cSld>
  <p:clrMapOvr>
    <a:masterClrMapping/>
  </p:clrMapOvr>
  <p:transition spd="med">
    <p:split orient="vert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6852" name="Rectangle 4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Karlova štola</a:t>
            </a:r>
          </a:p>
        </p:txBody>
      </p:sp>
      <p:sp>
        <p:nvSpPr>
          <p:cNvPr id="206853" name="Rectangle 5"/>
          <p:cNvSpPr>
            <a:spLocks noGrp="1" noRot="1" noChangeArrowheads="1"/>
          </p:cNvSpPr>
          <p:nvPr>
            <p:ph sz="half" idx="1"/>
          </p:nvPr>
        </p:nvSpPr>
        <p:spPr>
          <a:xfrm>
            <a:off x="301625" y="1676400"/>
            <a:ext cx="4192588" cy="4422775"/>
          </a:xfrm>
        </p:spPr>
        <p:txBody>
          <a:bodyPr/>
          <a:lstStyle/>
          <a:p>
            <a:endParaRPr lang="cs-CZ"/>
          </a:p>
        </p:txBody>
      </p:sp>
      <p:sp>
        <p:nvSpPr>
          <p:cNvPr id="206854" name="Rectangle 6"/>
          <p:cNvSpPr>
            <a:spLocks noGrp="1" noRot="1" noChangeArrowheads="1"/>
          </p:cNvSpPr>
          <p:nvPr>
            <p:ph sz="half" idx="2"/>
          </p:nvPr>
        </p:nvSpPr>
        <p:spPr>
          <a:xfrm>
            <a:off x="4649788" y="1676400"/>
            <a:ext cx="4192587" cy="4422775"/>
          </a:xfrm>
        </p:spPr>
        <p:txBody>
          <a:bodyPr/>
          <a:lstStyle/>
          <a:p>
            <a:endParaRPr lang="cs-CZ"/>
          </a:p>
        </p:txBody>
      </p:sp>
      <p:pic>
        <p:nvPicPr>
          <p:cNvPr id="206858" name="Picture 10" descr="Karlova štol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463" y="1700213"/>
            <a:ext cx="4032250" cy="3857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860" name="Picture 12" descr="Informační tabul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850" y="1700213"/>
            <a:ext cx="4206875" cy="42179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497206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8900" name="Rectangle 4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Václavova štola</a:t>
            </a:r>
          </a:p>
        </p:txBody>
      </p:sp>
      <p:sp>
        <p:nvSpPr>
          <p:cNvPr id="208901" name="Rectangle 5"/>
          <p:cNvSpPr>
            <a:spLocks noGrp="1" noRot="1" noChangeArrowheads="1"/>
          </p:cNvSpPr>
          <p:nvPr>
            <p:ph sz="half" idx="1"/>
          </p:nvPr>
        </p:nvSpPr>
        <p:spPr>
          <a:xfrm>
            <a:off x="301625" y="1676400"/>
            <a:ext cx="4192588" cy="4422775"/>
          </a:xfrm>
        </p:spPr>
        <p:txBody>
          <a:bodyPr/>
          <a:lstStyle/>
          <a:p>
            <a:endParaRPr lang="cs-CZ"/>
          </a:p>
        </p:txBody>
      </p:sp>
      <p:sp>
        <p:nvSpPr>
          <p:cNvPr id="208902" name="Rectangle 6"/>
          <p:cNvSpPr>
            <a:spLocks noGrp="1" noRot="1" noChangeArrowheads="1"/>
          </p:cNvSpPr>
          <p:nvPr>
            <p:ph sz="half" idx="2"/>
          </p:nvPr>
        </p:nvSpPr>
        <p:spPr>
          <a:xfrm>
            <a:off x="4649788" y="1676400"/>
            <a:ext cx="4192587" cy="4422775"/>
          </a:xfrm>
        </p:spPr>
        <p:txBody>
          <a:bodyPr/>
          <a:lstStyle/>
          <a:p>
            <a:endParaRPr lang="cs-CZ"/>
          </a:p>
        </p:txBody>
      </p:sp>
      <p:pic>
        <p:nvPicPr>
          <p:cNvPr id="208904" name="Picture 8" descr="Informační tabul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288" y="1700213"/>
            <a:ext cx="3857625" cy="43513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8906" name="Picture 10" descr="Václavova štola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7900" y="1628775"/>
            <a:ext cx="3857625" cy="4422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708269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0946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301752" y="260648"/>
            <a:ext cx="8686800" cy="1224136"/>
          </a:xfrm>
        </p:spPr>
        <p:txBody>
          <a:bodyPr>
            <a:normAutofit fontScale="90000"/>
          </a:bodyPr>
          <a:lstStyle/>
          <a:p>
            <a:r>
              <a:rPr lang="cs-CZ" sz="3200" dirty="0"/>
              <a:t>Štola číslo 1-</a:t>
            </a:r>
            <a:r>
              <a:rPr lang="cs-CZ" sz="2000" dirty="0"/>
              <a:t> </a:t>
            </a:r>
            <a:r>
              <a:rPr lang="cs-CZ" sz="1800" dirty="0"/>
              <a:t>počátkem 60. let zde vybudovala Akademie věd ČR podzemní výzkumné pracoviště Ústavu termomechaniky, které zde funguje dodnes. V roce 2004 nově zrekonstruovaná aerodynamická laboratoř má v podzemí k dispozici unikátní aerodynamický tunel.</a:t>
            </a:r>
          </a:p>
        </p:txBody>
      </p:sp>
      <p:sp>
        <p:nvSpPr>
          <p:cNvPr id="210948" name="Rectangle 4"/>
          <p:cNvSpPr>
            <a:spLocks noGrp="1" noRot="1" noChangeArrowheads="1"/>
          </p:cNvSpPr>
          <p:nvPr>
            <p:ph sz="half" idx="1"/>
          </p:nvPr>
        </p:nvSpPr>
        <p:spPr>
          <a:xfrm>
            <a:off x="301625" y="1676400"/>
            <a:ext cx="4192588" cy="4422775"/>
          </a:xfrm>
        </p:spPr>
        <p:txBody>
          <a:bodyPr/>
          <a:lstStyle/>
          <a:p>
            <a:endParaRPr lang="cs-CZ"/>
          </a:p>
        </p:txBody>
      </p:sp>
      <p:sp>
        <p:nvSpPr>
          <p:cNvPr id="210949" name="Rectangle 5"/>
          <p:cNvSpPr>
            <a:spLocks noGrp="1" noRot="1" noChangeArrowheads="1"/>
          </p:cNvSpPr>
          <p:nvPr>
            <p:ph sz="half" idx="2"/>
          </p:nvPr>
        </p:nvSpPr>
        <p:spPr>
          <a:xfrm>
            <a:off x="4649788" y="1676400"/>
            <a:ext cx="4192587" cy="4422775"/>
          </a:xfrm>
        </p:spPr>
        <p:txBody>
          <a:bodyPr/>
          <a:lstStyle/>
          <a:p>
            <a:endParaRPr lang="cs-CZ"/>
          </a:p>
        </p:txBody>
      </p:sp>
      <p:pic>
        <p:nvPicPr>
          <p:cNvPr id="210953" name="Picture 9" descr="Informační tabul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850" y="1773238"/>
            <a:ext cx="4176713" cy="4289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0955" name="Picture 11" descr="Štola č. 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463" y="1773238"/>
            <a:ext cx="4135437" cy="41767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758262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268" name="Rectangle 4"/>
          <p:cNvSpPr>
            <a:spLocks noGrp="1" noRot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/>
              <a:t>Nejvýznamnější památky města</a:t>
            </a:r>
          </a:p>
        </p:txBody>
      </p:sp>
      <p:pic>
        <p:nvPicPr>
          <p:cNvPr id="139272" name="Picture 8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25438" y="1676400"/>
            <a:ext cx="4030662" cy="2135188"/>
          </a:xfrm>
        </p:spPr>
      </p:pic>
      <p:pic>
        <p:nvPicPr>
          <p:cNvPr id="139273" name="Picture 9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500563" y="1676400"/>
            <a:ext cx="4318000" cy="2135188"/>
          </a:xfrm>
        </p:spPr>
      </p:pic>
      <p:sp>
        <p:nvSpPr>
          <p:cNvPr id="139271" name="Rectangle 7"/>
          <p:cNvSpPr>
            <a:spLocks noGrp="1" noRot="1" noChangeArrowheads="1"/>
          </p:cNvSpPr>
          <p:nvPr>
            <p:ph type="body" sz="half" idx="3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cs-CZ" sz="2000"/>
              <a:t>náměstí Jiřího z Poděbrad dříve a dnes</a:t>
            </a:r>
          </a:p>
          <a:p>
            <a:pPr>
              <a:buFont typeface="Wingdings" pitchFamily="2" charset="2"/>
              <a:buNone/>
            </a:pPr>
            <a:r>
              <a:rPr lang="cs-CZ" sz="2800"/>
              <a:t> </a:t>
            </a:r>
          </a:p>
          <a:p>
            <a:pPr>
              <a:buFont typeface="Wingdings" pitchFamily="2" charset="2"/>
              <a:buNone/>
            </a:pPr>
            <a:endParaRPr lang="cs-CZ" sz="2800"/>
          </a:p>
        </p:txBody>
      </p:sp>
    </p:spTree>
    <p:extLst>
      <p:ext uri="{BB962C8B-B14F-4D97-AF65-F5344CB8AC3E}">
        <p14:creationId xmlns:p14="http://schemas.microsoft.com/office/powerpoint/2010/main" val="3844659720"/>
      </p:ext>
    </p:extLst>
  </p:cSld>
  <p:clrMapOvr>
    <a:masterClrMapping/>
  </p:clrMapOvr>
  <p:transition spd="med">
    <p:split orient="vert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340" name="Rectangle 4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Radnice</a:t>
            </a:r>
          </a:p>
        </p:txBody>
      </p:sp>
      <p:pic>
        <p:nvPicPr>
          <p:cNvPr id="142344" name="Picture 8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116013" y="1676400"/>
            <a:ext cx="2119312" cy="2135188"/>
          </a:xfrm>
        </p:spPr>
      </p:pic>
      <p:pic>
        <p:nvPicPr>
          <p:cNvPr id="142345" name="Picture 9" descr="1832_01_04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116013" y="4149725"/>
            <a:ext cx="2087562" cy="244792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42343" name="Rectangle 7"/>
          <p:cNvSpPr>
            <a:spLocks noGrp="1" noRot="1" noChangeArrowheads="1"/>
          </p:cNvSpPr>
          <p:nvPr>
            <p:ph type="body" sz="half" idx="3"/>
          </p:nvPr>
        </p:nvSpPr>
        <p:spPr>
          <a:xfrm>
            <a:off x="4649788" y="1676400"/>
            <a:ext cx="4192587" cy="4422775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cs-CZ" sz="2000"/>
              <a:t>Stavba pochází z roku 1625.</a:t>
            </a:r>
          </a:p>
          <a:p>
            <a:pPr>
              <a:buFont typeface="Wingdings" pitchFamily="2" charset="2"/>
              <a:buNone/>
            </a:pPr>
            <a:r>
              <a:rPr lang="cs-CZ" sz="2000"/>
              <a:t>V roce 1801 zde vznikla městská </a:t>
            </a:r>
          </a:p>
          <a:p>
            <a:pPr>
              <a:buFont typeface="Wingdings" pitchFamily="2" charset="2"/>
              <a:buNone/>
            </a:pPr>
            <a:r>
              <a:rPr lang="cs-CZ" sz="2000"/>
              <a:t>radnice. </a:t>
            </a:r>
          </a:p>
          <a:p>
            <a:pPr>
              <a:buFont typeface="Wingdings" pitchFamily="2" charset="2"/>
              <a:buNone/>
            </a:pPr>
            <a:r>
              <a:rPr lang="cs-CZ" sz="2000"/>
              <a:t>V letech 1984-85 byla budova </a:t>
            </a:r>
          </a:p>
          <a:p>
            <a:pPr>
              <a:buFont typeface="Wingdings" pitchFamily="2" charset="2"/>
              <a:buNone/>
            </a:pPr>
            <a:r>
              <a:rPr lang="cs-CZ" sz="2000"/>
              <a:t>opravena do původního vzhledu.</a:t>
            </a:r>
          </a:p>
        </p:txBody>
      </p:sp>
    </p:spTree>
    <p:extLst>
      <p:ext uri="{BB962C8B-B14F-4D97-AF65-F5344CB8AC3E}">
        <p14:creationId xmlns:p14="http://schemas.microsoft.com/office/powerpoint/2010/main" val="3647999219"/>
      </p:ext>
    </p:extLst>
  </p:cSld>
  <p:clrMapOvr>
    <a:masterClrMapping/>
  </p:clrMapOvr>
  <p:transition spd="med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3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3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3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3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3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234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285" name="Picture 5" descr="Kašn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0250" y="1500188"/>
            <a:ext cx="5143500" cy="3857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5286" name="Rectangle 6"/>
          <p:cNvSpPr>
            <a:spLocks noGrp="1" noRot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/>
              <a:t>Kašna na náměstí Jiřího z Poděbrad z roku 1837</a:t>
            </a:r>
          </a:p>
        </p:txBody>
      </p:sp>
      <p:sp>
        <p:nvSpPr>
          <p:cNvPr id="225287" name="Rectangle 7"/>
          <p:cNvSpPr>
            <a:spLocks noGrp="1" noRot="1" noChangeArrowheads="1"/>
          </p:cNvSpPr>
          <p:nvPr>
            <p:ph idx="1"/>
          </p:nvPr>
        </p:nvSpPr>
        <p:spPr>
          <a:xfrm>
            <a:off x="0" y="5805488"/>
            <a:ext cx="8540750" cy="71437"/>
          </a:xfrm>
        </p:spPr>
        <p:txBody>
          <a:bodyPr>
            <a:normAutofit fontScale="25000" lnSpcReduction="20000"/>
          </a:bodyPr>
          <a:lstStyle/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800"/>
          </a:p>
        </p:txBody>
      </p:sp>
    </p:spTree>
    <p:extLst>
      <p:ext uri="{BB962C8B-B14F-4D97-AF65-F5344CB8AC3E}">
        <p14:creationId xmlns:p14="http://schemas.microsoft.com/office/powerpoint/2010/main" val="18425877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474" name="Rectangle 18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Salaš – včelařská škola</a:t>
            </a:r>
          </a:p>
        </p:txBody>
      </p:sp>
      <p:sp>
        <p:nvSpPr>
          <p:cNvPr id="147475" name="Rectangle 19"/>
          <p:cNvSpPr>
            <a:spLocks noGrp="1" noRot="1" noChangeArrowheads="1"/>
          </p:cNvSpPr>
          <p:nvPr>
            <p:ph sz="quarter" idx="1"/>
          </p:nvPr>
        </p:nvSpPr>
        <p:spPr>
          <a:xfrm>
            <a:off x="301625" y="1676400"/>
            <a:ext cx="4192588" cy="2135188"/>
          </a:xfrm>
        </p:spPr>
        <p:txBody>
          <a:bodyPr/>
          <a:lstStyle/>
          <a:p>
            <a:endParaRPr lang="cs-CZ" sz="2400"/>
          </a:p>
        </p:txBody>
      </p:sp>
      <p:pic>
        <p:nvPicPr>
          <p:cNvPr id="147480" name="Picture 24" descr="http://www.prostor-ad.cz/pruvodce/okolobrd/nknin/img/salas.jpg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3" r:link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5254" y="3963988"/>
            <a:ext cx="2846916" cy="2135187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47477" name="Rectangle 21"/>
          <p:cNvSpPr>
            <a:spLocks noGrp="1" noRot="1" noChangeArrowheads="1"/>
          </p:cNvSpPr>
          <p:nvPr>
            <p:ph type="body" sz="half" idx="3"/>
          </p:nvPr>
        </p:nvSpPr>
        <p:spPr>
          <a:xfrm>
            <a:off x="4649788" y="1676400"/>
            <a:ext cx="4192587" cy="4422775"/>
          </a:xfrm>
        </p:spPr>
        <p:txBody>
          <a:bodyPr/>
          <a:lstStyle/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000"/>
              <a:t>Výnosem Marie Terezie byla v roce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000"/>
              <a:t>1776 založena v Kníně první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000"/>
              <a:t>Včelařská škola v Čechách. 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000"/>
              <a:t>Podmínky pro existenci školy na 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000"/>
              <a:t>malém městě nebyly nejlepší a 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000"/>
              <a:t>proto byla škola po pěti letech 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000"/>
              <a:t>zrušená císařem     Josefem II. 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000"/>
              <a:t>Škola byla umístěna v nejstarší 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000"/>
              <a:t>budově „Na salaši“.</a:t>
            </a:r>
          </a:p>
        </p:txBody>
      </p:sp>
      <p:sp>
        <p:nvSpPr>
          <p:cNvPr id="147479" name="Rectangle 2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graphicFrame>
        <p:nvGraphicFramePr>
          <p:cNvPr id="147478" name="Object 22"/>
          <p:cNvGraphicFramePr>
            <a:graphicFrameLocks noChangeAspect="1"/>
          </p:cNvGraphicFramePr>
          <p:nvPr/>
        </p:nvGraphicFramePr>
        <p:xfrm>
          <a:off x="900113" y="1700213"/>
          <a:ext cx="3024187" cy="20161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4" name="Rastrový obrázek" r:id="rId5" imgW="6429422" imgH="4338669" progId="Paint.Picture">
                  <p:embed/>
                </p:oleObj>
              </mc:Choice>
              <mc:Fallback>
                <p:oleObj name="Rastrový obrázek" r:id="rId5" imgW="6429422" imgH="4338669" progId="Paint.Picture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900113" y="1700213"/>
                        <a:ext cx="3024187" cy="20161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771659634"/>
      </p:ext>
    </p:extLst>
  </p:cSld>
  <p:clrMapOvr>
    <a:masterClrMapping/>
  </p:clrMapOvr>
  <p:transition spd="med">
    <p:split orient="vert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661" name="Rectangle 13"/>
          <p:cNvSpPr>
            <a:spLocks noGrp="1" noRot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/>
              <a:t/>
            </a:r>
            <a:br>
              <a:rPr lang="cs-CZ" sz="3600"/>
            </a:br>
            <a:r>
              <a:rPr lang="cs-CZ" sz="4000"/>
              <a:t>Mincovna</a:t>
            </a:r>
            <a:br>
              <a:rPr lang="cs-CZ" sz="4000"/>
            </a:br>
            <a:r>
              <a:rPr lang="cs-CZ" sz="4000"/>
              <a:t> </a:t>
            </a:r>
          </a:p>
        </p:txBody>
      </p:sp>
      <p:sp>
        <p:nvSpPr>
          <p:cNvPr id="155673" name="Rectangle 25"/>
          <p:cNvSpPr>
            <a:spLocks noGrp="1" noRot="1" noChangeArrowheads="1"/>
          </p:cNvSpPr>
          <p:nvPr>
            <p:ph type="body" sz="half" idx="1"/>
          </p:nvPr>
        </p:nvSpPr>
        <p:spPr>
          <a:xfrm>
            <a:off x="301625" y="1676400"/>
            <a:ext cx="4192588" cy="442277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000"/>
              <a:t>O Mincovně je první zmínka z roku 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000"/>
              <a:t>1464. Zde se vytěžené zlato 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000"/>
              <a:t>slévalo v pruty a ty se předávaly do 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000"/>
              <a:t>mincoven v Praze a Kutné Hoře. 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000"/>
              <a:t>V roce 1561 byla sídlem 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000"/>
              <a:t>perkmistrovského úřadu. Původní 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000"/>
              <a:t>stavba v renesančním slohu 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000"/>
              <a:t>později vyhořela. Empírové průčelí 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000"/>
              <a:t>pochází z roku 1801.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000"/>
              <a:t>Poslední opravy probíhaly v  letech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000"/>
              <a:t>1995 až1996. Dnes je  v patře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000"/>
              <a:t>umístěno muzeum města.</a:t>
            </a:r>
          </a:p>
        </p:txBody>
      </p:sp>
      <p:pic>
        <p:nvPicPr>
          <p:cNvPr id="155666" name="Picture 18" descr="1832_01_06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148263" y="4076700"/>
            <a:ext cx="3024187" cy="216058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37467210"/>
      </p:ext>
    </p:extLst>
  </p:cSld>
  <p:clrMapOvr>
    <a:masterClrMapping/>
  </p:clrMapOvr>
  <p:transition spd="med">
    <p:split orient="vert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814" name="Rectangle 2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-</a:t>
            </a:r>
            <a:endParaRPr lang="cs-CZ" dirty="0"/>
          </a:p>
        </p:txBody>
      </p:sp>
      <p:sp>
        <p:nvSpPr>
          <p:cNvPr id="161815" name="Rectangle 23"/>
          <p:cNvSpPr>
            <a:spLocks noGrp="1" noRot="1" noChangeArrowheads="1"/>
          </p:cNvSpPr>
          <p:nvPr>
            <p:ph sz="quarter" idx="1"/>
          </p:nvPr>
        </p:nvSpPr>
        <p:spPr>
          <a:xfrm>
            <a:off x="301625" y="1676400"/>
            <a:ext cx="4192588" cy="2135188"/>
          </a:xfrm>
        </p:spPr>
        <p:txBody>
          <a:bodyPr/>
          <a:lstStyle/>
          <a:p>
            <a:endParaRPr lang="cs-CZ" sz="2400"/>
          </a:p>
        </p:txBody>
      </p:sp>
      <p:sp>
        <p:nvSpPr>
          <p:cNvPr id="161816" name="Rectangle 24"/>
          <p:cNvSpPr>
            <a:spLocks noGrp="1" noRot="1" noChangeArrowheads="1"/>
          </p:cNvSpPr>
          <p:nvPr>
            <p:ph sz="quarter" idx="2"/>
          </p:nvPr>
        </p:nvSpPr>
        <p:spPr>
          <a:xfrm>
            <a:off x="323850" y="4076700"/>
            <a:ext cx="4194175" cy="2135188"/>
          </a:xfrm>
        </p:spPr>
        <p:txBody>
          <a:bodyPr/>
          <a:lstStyle/>
          <a:p>
            <a:endParaRPr lang="cs-CZ" sz="2400"/>
          </a:p>
        </p:txBody>
      </p:sp>
      <p:sp>
        <p:nvSpPr>
          <p:cNvPr id="161817" name="Rectangle 25"/>
          <p:cNvSpPr>
            <a:spLocks noGrp="1" noRot="1" noChangeArrowheads="1"/>
          </p:cNvSpPr>
          <p:nvPr>
            <p:ph type="body" sz="half" idx="3"/>
          </p:nvPr>
        </p:nvSpPr>
        <p:spPr>
          <a:xfrm>
            <a:off x="4649788" y="1676400"/>
            <a:ext cx="4192587" cy="4422775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cs-CZ" sz="2000"/>
              <a:t>. </a:t>
            </a:r>
          </a:p>
        </p:txBody>
      </p:sp>
      <p:pic>
        <p:nvPicPr>
          <p:cNvPr id="161807" name="Picture 15" descr="Muzeum Nový Kní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25" y="333375"/>
            <a:ext cx="4321175" cy="2663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1819" name="Picture 27" descr="Muzeum Nový Knín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850" y="3213100"/>
            <a:ext cx="4244975" cy="3352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80849403"/>
      </p:ext>
    </p:extLst>
  </p:cSld>
  <p:clrMapOvr>
    <a:masterClrMapping/>
  </p:clrMapOvr>
  <p:transition spd="med">
    <p:split orient="vert"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1012" name="Rectangle 4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Kostel sv. Mikuláše</a:t>
            </a:r>
          </a:p>
        </p:txBody>
      </p:sp>
      <p:sp>
        <p:nvSpPr>
          <p:cNvPr id="171019" name="Rectangle 11"/>
          <p:cNvSpPr>
            <a:spLocks noGrp="1" noRot="1" noChangeArrowheads="1"/>
          </p:cNvSpPr>
          <p:nvPr>
            <p:ph sz="half" idx="1"/>
          </p:nvPr>
        </p:nvSpPr>
        <p:spPr>
          <a:xfrm>
            <a:off x="301625" y="1676400"/>
            <a:ext cx="4192588" cy="4422775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cs-CZ" sz="2000"/>
              <a:t>Kostel sv. Mikuláše v Novém </a:t>
            </a:r>
          </a:p>
          <a:p>
            <a:pPr>
              <a:buFont typeface="Wingdings" pitchFamily="2" charset="2"/>
              <a:buNone/>
            </a:pPr>
            <a:r>
              <a:rPr lang="cs-CZ" sz="2000"/>
              <a:t>Kníně byl původně románský </a:t>
            </a:r>
          </a:p>
          <a:p>
            <a:pPr>
              <a:buFont typeface="Wingdings" pitchFamily="2" charset="2"/>
              <a:buNone/>
            </a:pPr>
            <a:r>
              <a:rPr lang="cs-CZ" sz="2000"/>
              <a:t>kamenný kostel. </a:t>
            </a:r>
          </a:p>
          <a:p>
            <a:pPr>
              <a:buFont typeface="Wingdings" pitchFamily="2" charset="2"/>
              <a:buNone/>
            </a:pPr>
            <a:r>
              <a:rPr lang="cs-CZ" sz="2000"/>
              <a:t>V letech 1773-74 byl kostel </a:t>
            </a:r>
          </a:p>
          <a:p>
            <a:pPr>
              <a:buFont typeface="Wingdings" pitchFamily="2" charset="2"/>
              <a:buNone/>
            </a:pPr>
            <a:r>
              <a:rPr lang="cs-CZ" sz="2000"/>
              <a:t>přestavěný. Hlavní oltář je </a:t>
            </a:r>
          </a:p>
          <a:p>
            <a:pPr>
              <a:buFont typeface="Wingdings" pitchFamily="2" charset="2"/>
              <a:buNone/>
            </a:pPr>
            <a:r>
              <a:rPr lang="cs-CZ" sz="2000"/>
              <a:t>rokokový a zdobí jej obrazy </a:t>
            </a:r>
          </a:p>
          <a:p>
            <a:pPr>
              <a:buFont typeface="Wingdings" pitchFamily="2" charset="2"/>
              <a:buNone/>
            </a:pPr>
            <a:r>
              <a:rPr lang="cs-CZ" sz="2000"/>
              <a:t>sv. Mikuláše a Panny Marie </a:t>
            </a:r>
          </a:p>
          <a:p>
            <a:pPr>
              <a:buFont typeface="Wingdings" pitchFamily="2" charset="2"/>
              <a:buNone/>
            </a:pPr>
            <a:r>
              <a:rPr lang="cs-CZ" sz="2000"/>
              <a:t>Klatovské..</a:t>
            </a:r>
          </a:p>
        </p:txBody>
      </p:sp>
      <p:sp>
        <p:nvSpPr>
          <p:cNvPr id="171022" name="Rectangle 14"/>
          <p:cNvSpPr>
            <a:spLocks noGrp="1" noRot="1" noChangeArrowheads="1"/>
          </p:cNvSpPr>
          <p:nvPr>
            <p:ph type="body" sz="half" idx="2"/>
          </p:nvPr>
        </p:nvSpPr>
        <p:spPr>
          <a:xfrm>
            <a:off x="5005388" y="1676400"/>
            <a:ext cx="3836987" cy="4422775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cs-CZ" sz="2000"/>
              <a:t>Kostel sv. Mikuláše v Novém </a:t>
            </a:r>
          </a:p>
          <a:p>
            <a:pPr>
              <a:buFont typeface="Wingdings" pitchFamily="2" charset="2"/>
              <a:buNone/>
            </a:pPr>
            <a:r>
              <a:rPr lang="cs-CZ" sz="2000"/>
              <a:t>Kníně byl původně románský </a:t>
            </a:r>
          </a:p>
          <a:p>
            <a:pPr>
              <a:buFont typeface="Wingdings" pitchFamily="2" charset="2"/>
              <a:buNone/>
            </a:pPr>
            <a:r>
              <a:rPr lang="cs-CZ" sz="2000"/>
              <a:t>kamenný kostel. </a:t>
            </a:r>
          </a:p>
          <a:p>
            <a:pPr>
              <a:buFont typeface="Wingdings" pitchFamily="2" charset="2"/>
              <a:buNone/>
            </a:pPr>
            <a:r>
              <a:rPr lang="cs-CZ" sz="2000"/>
              <a:t>V letech 1773-74 byl kostel </a:t>
            </a:r>
          </a:p>
          <a:p>
            <a:pPr>
              <a:buFont typeface="Wingdings" pitchFamily="2" charset="2"/>
              <a:buNone/>
            </a:pPr>
            <a:r>
              <a:rPr lang="cs-CZ" sz="2000"/>
              <a:t>přestavěný. Hlavní oltář je </a:t>
            </a:r>
          </a:p>
          <a:p>
            <a:pPr>
              <a:buFont typeface="Wingdings" pitchFamily="2" charset="2"/>
              <a:buNone/>
            </a:pPr>
            <a:r>
              <a:rPr lang="cs-CZ" sz="2000"/>
              <a:t>rokokový a zdobí jej obrazy </a:t>
            </a:r>
          </a:p>
          <a:p>
            <a:pPr>
              <a:buFont typeface="Wingdings" pitchFamily="2" charset="2"/>
              <a:buNone/>
            </a:pPr>
            <a:r>
              <a:rPr lang="cs-CZ" sz="2000"/>
              <a:t>sv. Mikuláše a Panny Marie </a:t>
            </a:r>
          </a:p>
          <a:p>
            <a:pPr>
              <a:buFont typeface="Wingdings" pitchFamily="2" charset="2"/>
              <a:buNone/>
            </a:pPr>
            <a:r>
              <a:rPr lang="cs-CZ" sz="2000"/>
              <a:t>Klatovské..</a:t>
            </a:r>
          </a:p>
          <a:p>
            <a:endParaRPr lang="cs-CZ" sz="2800"/>
          </a:p>
        </p:txBody>
      </p:sp>
      <p:pic>
        <p:nvPicPr>
          <p:cNvPr id="171017" name="Picture 9" descr="Kostel sv. Mikuláše na náměstí Jiřího z Poděbrad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388" y="1628775"/>
            <a:ext cx="4752975" cy="4578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86714438"/>
      </p:ext>
    </p:extLst>
  </p:cSld>
  <p:clrMapOvr>
    <a:masterClrMapping/>
  </p:clrMapOvr>
  <p:transition spd="med">
    <p:split orient="vert"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Doplňování i/y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13716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000" dirty="0" smtClean="0"/>
              <a:t>Městečko Nov- </a:t>
            </a:r>
            <a:r>
              <a:rPr lang="cs-CZ" sz="2000" dirty="0" err="1" smtClean="0"/>
              <a:t>Kn</a:t>
            </a:r>
            <a:r>
              <a:rPr lang="cs-CZ" sz="2000" dirty="0" smtClean="0"/>
              <a:t>-n je známé těžbou zlata. Tento </a:t>
            </a:r>
            <a:r>
              <a:rPr lang="cs-CZ" sz="2000" dirty="0" err="1" smtClean="0"/>
              <a:t>bl-skavý</a:t>
            </a:r>
            <a:r>
              <a:rPr lang="cs-CZ" sz="2000" dirty="0" smtClean="0"/>
              <a:t> kov se  těž-l v jeho těsné </a:t>
            </a:r>
            <a:r>
              <a:rPr lang="cs-CZ" sz="2000" dirty="0" err="1" smtClean="0"/>
              <a:t>bl-zkosti</a:t>
            </a:r>
            <a:r>
              <a:rPr lang="cs-CZ" sz="2000" dirty="0" smtClean="0"/>
              <a:t>. Dob-val se z </a:t>
            </a:r>
            <a:r>
              <a:rPr lang="cs-CZ" sz="2000" dirty="0" err="1" smtClean="0"/>
              <a:t>okoln</a:t>
            </a:r>
            <a:r>
              <a:rPr lang="cs-CZ" sz="2000" dirty="0" smtClean="0"/>
              <a:t>-ch hor i m-</a:t>
            </a:r>
            <a:r>
              <a:rPr lang="cs-CZ" sz="2000" dirty="0" err="1" smtClean="0"/>
              <a:t>stních</a:t>
            </a:r>
            <a:r>
              <a:rPr lang="cs-CZ" sz="2000" dirty="0" smtClean="0"/>
              <a:t> b-</a:t>
            </a:r>
            <a:r>
              <a:rPr lang="cs-CZ" sz="2000" dirty="0" err="1" smtClean="0"/>
              <a:t>střin</a:t>
            </a:r>
            <a:r>
              <a:rPr lang="cs-CZ" sz="2000" dirty="0" smtClean="0"/>
              <a:t>. Stroje </a:t>
            </a:r>
            <a:r>
              <a:rPr lang="cs-CZ" sz="2000" dirty="0" err="1" smtClean="0"/>
              <a:t>rozb</a:t>
            </a:r>
            <a:r>
              <a:rPr lang="cs-CZ" sz="2000" dirty="0" smtClean="0"/>
              <a:t>-jeli hrubou </a:t>
            </a:r>
            <a:r>
              <a:rPr lang="cs-CZ" sz="2000" dirty="0" err="1" smtClean="0"/>
              <a:t>horn</a:t>
            </a:r>
            <a:r>
              <a:rPr lang="cs-CZ" sz="2000" dirty="0"/>
              <a:t>-</a:t>
            </a:r>
            <a:r>
              <a:rPr lang="cs-CZ" sz="2000" dirty="0" smtClean="0"/>
              <a:t>nu a drť pak </a:t>
            </a:r>
            <a:r>
              <a:rPr lang="cs-CZ" sz="2000" dirty="0" err="1" smtClean="0"/>
              <a:t>př-cházela</a:t>
            </a:r>
            <a:r>
              <a:rPr lang="cs-CZ" sz="2000" dirty="0" smtClean="0"/>
              <a:t> do ml-</a:t>
            </a:r>
            <a:r>
              <a:rPr lang="cs-CZ" sz="2000" dirty="0" err="1" smtClean="0"/>
              <a:t>nů</a:t>
            </a:r>
            <a:r>
              <a:rPr lang="cs-CZ" sz="2000" dirty="0" smtClean="0"/>
              <a:t>. V-těžený kov se odvážel </a:t>
            </a:r>
          </a:p>
          <a:p>
            <a:pPr marL="13716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000" dirty="0" smtClean="0"/>
              <a:t>v p-</a:t>
            </a:r>
            <a:r>
              <a:rPr lang="cs-CZ" sz="2000" dirty="0" err="1" smtClean="0"/>
              <a:t>tl</a:t>
            </a:r>
            <a:r>
              <a:rPr lang="cs-CZ" sz="2000" dirty="0" smtClean="0"/>
              <a:t>-ch do pražské m-</a:t>
            </a:r>
            <a:r>
              <a:rPr lang="cs-CZ" sz="2000" dirty="0" err="1" smtClean="0"/>
              <a:t>ncovn</a:t>
            </a:r>
            <a:r>
              <a:rPr lang="cs-CZ" sz="2000" dirty="0" smtClean="0"/>
              <a:t>-. Dále se ze zlata v-</a:t>
            </a:r>
            <a:r>
              <a:rPr lang="cs-CZ" sz="2000" dirty="0" err="1" smtClean="0"/>
              <a:t>ráběly</a:t>
            </a:r>
            <a:r>
              <a:rPr lang="cs-CZ" sz="2000" dirty="0" smtClean="0"/>
              <a:t> </a:t>
            </a:r>
            <a:r>
              <a:rPr lang="cs-CZ" sz="2000" dirty="0" err="1" smtClean="0"/>
              <a:t>třp</a:t>
            </a:r>
            <a:r>
              <a:rPr lang="cs-CZ" sz="2000" dirty="0" smtClean="0"/>
              <a:t>-t-</a:t>
            </a:r>
            <a:r>
              <a:rPr lang="cs-CZ" sz="2000" dirty="0" err="1" smtClean="0"/>
              <a:t>vé</a:t>
            </a:r>
            <a:r>
              <a:rPr lang="cs-CZ" sz="2000" dirty="0" smtClean="0"/>
              <a:t> šperk-,</a:t>
            </a:r>
            <a:r>
              <a:rPr lang="cs-CZ" sz="2000" dirty="0"/>
              <a:t> </a:t>
            </a:r>
            <a:r>
              <a:rPr lang="cs-CZ" sz="2000" dirty="0" smtClean="0"/>
              <a:t>které proslav-</a:t>
            </a:r>
            <a:r>
              <a:rPr lang="cs-CZ" sz="2000" dirty="0" err="1" smtClean="0"/>
              <a:t>ly</a:t>
            </a:r>
            <a:r>
              <a:rPr lang="cs-CZ" sz="2000" dirty="0" smtClean="0"/>
              <a:t> Čech- po celém světě. V Novém </a:t>
            </a:r>
            <a:r>
              <a:rPr lang="cs-CZ" sz="2000" dirty="0" err="1" smtClean="0"/>
              <a:t>Kn</a:t>
            </a:r>
            <a:r>
              <a:rPr lang="cs-CZ" sz="2000" dirty="0" smtClean="0"/>
              <a:t>-ně nevzkvétalo jen </a:t>
            </a:r>
            <a:r>
              <a:rPr lang="cs-CZ" sz="2000" dirty="0" err="1" smtClean="0"/>
              <a:t>horn-ctv</a:t>
            </a:r>
            <a:r>
              <a:rPr lang="cs-CZ" sz="2000" dirty="0" smtClean="0"/>
              <a:t>-,</a:t>
            </a:r>
          </a:p>
          <a:p>
            <a:pPr marL="13716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000" dirty="0" smtClean="0"/>
              <a:t>ml-</a:t>
            </a:r>
            <a:r>
              <a:rPr lang="cs-CZ" sz="2000" dirty="0" err="1" smtClean="0"/>
              <a:t>nářstv</a:t>
            </a:r>
            <a:r>
              <a:rPr lang="cs-CZ" sz="2000" dirty="0" smtClean="0"/>
              <a:t>-, </a:t>
            </a:r>
            <a:r>
              <a:rPr lang="cs-CZ" sz="2000" dirty="0" err="1" smtClean="0"/>
              <a:t>pekařstv</a:t>
            </a:r>
            <a:r>
              <a:rPr lang="cs-CZ" sz="2000" dirty="0" smtClean="0"/>
              <a:t>-, ale také </a:t>
            </a:r>
            <a:r>
              <a:rPr lang="cs-CZ" sz="2000" dirty="0" err="1" smtClean="0"/>
              <a:t>zemědělstv</a:t>
            </a:r>
            <a:r>
              <a:rPr lang="cs-CZ" sz="2000" dirty="0" smtClean="0"/>
              <a:t>-. Okol- plné kopců umožňovalo chovat dob-tek. Ten </a:t>
            </a:r>
            <a:r>
              <a:rPr lang="cs-CZ" sz="2000" dirty="0" err="1" smtClean="0"/>
              <a:t>posk-toval</a:t>
            </a:r>
            <a:r>
              <a:rPr lang="cs-CZ" sz="2000" dirty="0" smtClean="0"/>
              <a:t>  </a:t>
            </a:r>
            <a:r>
              <a:rPr lang="cs-CZ" sz="2000" dirty="0" err="1" smtClean="0"/>
              <a:t>matr-ál</a:t>
            </a:r>
            <a:r>
              <a:rPr lang="cs-CZ" sz="2000" dirty="0" smtClean="0"/>
              <a:t>  m-</a:t>
            </a:r>
            <a:r>
              <a:rPr lang="cs-CZ" sz="2000" dirty="0" err="1" smtClean="0"/>
              <a:t>stn</a:t>
            </a:r>
            <a:r>
              <a:rPr lang="cs-CZ" sz="2000" dirty="0" smtClean="0"/>
              <a:t>-m koželuhům a ševcům. </a:t>
            </a:r>
          </a:p>
          <a:p>
            <a:pPr marL="13716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000" dirty="0" smtClean="0"/>
              <a:t>Na m-</a:t>
            </a:r>
            <a:r>
              <a:rPr lang="cs-CZ" sz="2000" dirty="0" err="1" smtClean="0"/>
              <a:t>stn</a:t>
            </a:r>
            <a:r>
              <a:rPr lang="cs-CZ" sz="2000" dirty="0" smtClean="0"/>
              <a:t>-ch b-</a:t>
            </a:r>
            <a:r>
              <a:rPr lang="cs-CZ" sz="2000" dirty="0" err="1" smtClean="0"/>
              <a:t>stř</a:t>
            </a:r>
            <a:r>
              <a:rPr lang="cs-CZ" sz="2000" dirty="0" smtClean="0"/>
              <a:t>-</a:t>
            </a:r>
            <a:r>
              <a:rPr lang="cs-CZ" sz="2000" dirty="0" err="1" smtClean="0"/>
              <a:t>nách</a:t>
            </a:r>
            <a:r>
              <a:rPr lang="cs-CZ" sz="2000" dirty="0" smtClean="0"/>
              <a:t> stálo </a:t>
            </a:r>
            <a:r>
              <a:rPr lang="cs-CZ" sz="2000" dirty="0" err="1" smtClean="0"/>
              <a:t>někol</a:t>
            </a:r>
            <a:r>
              <a:rPr lang="cs-CZ" sz="2000" dirty="0" smtClean="0"/>
              <a:t>-k ml-</a:t>
            </a:r>
            <a:r>
              <a:rPr lang="cs-CZ" sz="2000" dirty="0" err="1" smtClean="0"/>
              <a:t>nů</a:t>
            </a:r>
            <a:r>
              <a:rPr lang="cs-CZ" sz="2000" dirty="0" smtClean="0"/>
              <a:t>, </a:t>
            </a:r>
            <a:r>
              <a:rPr lang="cs-CZ" sz="2000" dirty="0" err="1" smtClean="0"/>
              <a:t>např</a:t>
            </a:r>
            <a:r>
              <a:rPr lang="cs-CZ" sz="2000" dirty="0" smtClean="0"/>
              <a:t>-klad </a:t>
            </a:r>
            <a:r>
              <a:rPr lang="cs-CZ" sz="2000" dirty="0" err="1" smtClean="0"/>
              <a:t>Bruncl-kův</a:t>
            </a:r>
            <a:r>
              <a:rPr lang="cs-CZ" sz="2000" dirty="0" smtClean="0"/>
              <a:t> ml-n, </a:t>
            </a:r>
            <a:r>
              <a:rPr lang="cs-CZ" sz="2000" dirty="0" err="1" smtClean="0"/>
              <a:t>Čámského</a:t>
            </a:r>
            <a:r>
              <a:rPr lang="cs-CZ" sz="2000" dirty="0" smtClean="0"/>
              <a:t> ml-n, </a:t>
            </a:r>
            <a:r>
              <a:rPr lang="cs-CZ" sz="2000" dirty="0" err="1" smtClean="0"/>
              <a:t>Masnerův</a:t>
            </a:r>
            <a:r>
              <a:rPr lang="cs-CZ" sz="2000" dirty="0" smtClean="0"/>
              <a:t> ml-n řečen- Na </a:t>
            </a:r>
            <a:r>
              <a:rPr lang="cs-CZ" sz="2000" dirty="0" err="1" smtClean="0"/>
              <a:t>Krcále</a:t>
            </a:r>
            <a:r>
              <a:rPr lang="cs-CZ" sz="2000" dirty="0" smtClean="0"/>
              <a:t> a ml-n pod kopcem M-kul-, Pařezův. </a:t>
            </a:r>
          </a:p>
          <a:p>
            <a:pPr marL="13716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000" dirty="0" smtClean="0"/>
              <a:t>Za vlád- c-</a:t>
            </a:r>
            <a:r>
              <a:rPr lang="cs-CZ" sz="2000" dirty="0" err="1" smtClean="0"/>
              <a:t>saře</a:t>
            </a:r>
            <a:r>
              <a:rPr lang="cs-CZ" sz="2000" dirty="0" smtClean="0"/>
              <a:t> Max-m-l-</a:t>
            </a:r>
            <a:r>
              <a:rPr lang="cs-CZ" sz="2000" dirty="0" err="1" smtClean="0"/>
              <a:t>ána</a:t>
            </a:r>
            <a:r>
              <a:rPr lang="cs-CZ" sz="2000" dirty="0" smtClean="0"/>
              <a:t> b-</a:t>
            </a:r>
            <a:r>
              <a:rPr lang="cs-CZ" sz="2000" dirty="0" err="1" smtClean="0"/>
              <a:t>lo</a:t>
            </a:r>
            <a:r>
              <a:rPr lang="cs-CZ" sz="2000" dirty="0" smtClean="0"/>
              <a:t> město </a:t>
            </a:r>
            <a:r>
              <a:rPr lang="cs-CZ" sz="2000" dirty="0" err="1" smtClean="0"/>
              <a:t>př</a:t>
            </a:r>
            <a:r>
              <a:rPr lang="cs-CZ" sz="2000" dirty="0" smtClean="0"/>
              <a:t>-druženo ke </a:t>
            </a:r>
            <a:r>
              <a:rPr lang="cs-CZ" sz="2000" dirty="0" err="1" smtClean="0"/>
              <a:t>královsk</a:t>
            </a:r>
            <a:r>
              <a:rPr lang="cs-CZ" sz="2000" dirty="0" smtClean="0"/>
              <a:t>-m městům v Čechách. Touto v-sadou se mohla p-</a:t>
            </a:r>
            <a:r>
              <a:rPr lang="cs-CZ" sz="2000" dirty="0" err="1" smtClean="0"/>
              <a:t>šn</a:t>
            </a:r>
            <a:r>
              <a:rPr lang="cs-CZ" sz="2000" dirty="0" smtClean="0"/>
              <a:t>-t města Kutná Hora, aj.</a:t>
            </a:r>
          </a:p>
        </p:txBody>
      </p:sp>
    </p:spTree>
    <p:extLst>
      <p:ext uri="{BB962C8B-B14F-4D97-AF65-F5344CB8AC3E}">
        <p14:creationId xmlns:p14="http://schemas.microsoft.com/office/powerpoint/2010/main" val="1570108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Puzzle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37160" indent="0">
              <a:buNone/>
            </a:pPr>
            <a:r>
              <a:rPr lang="cs-CZ" dirty="0" smtClean="0"/>
              <a:t>Složte z geometrických útvarů známá místa Nového Knína a </a:t>
            </a:r>
            <a:r>
              <a:rPr lang="cs-CZ" smtClean="0"/>
              <a:t>městský znak.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59842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106" name="Rectangle 2"/>
          <p:cNvSpPr>
            <a:spLocks noGrp="1" noRot="1" noChangeArrowheads="1"/>
          </p:cNvSpPr>
          <p:nvPr>
            <p:ph type="title" idx="4294967295"/>
          </p:nvPr>
        </p:nvSpPr>
        <p:spPr>
          <a:xfrm>
            <a:off x="0" y="228600"/>
            <a:ext cx="8510588" cy="1325563"/>
          </a:xfrm>
        </p:spPr>
        <p:txBody>
          <a:bodyPr/>
          <a:lstStyle/>
          <a:p>
            <a:r>
              <a:rPr lang="cs-CZ"/>
              <a:t>Literatura a prameny</a:t>
            </a:r>
          </a:p>
        </p:txBody>
      </p:sp>
      <p:sp>
        <p:nvSpPr>
          <p:cNvPr id="175107" name="Rectangle 3"/>
          <p:cNvSpPr>
            <a:spLocks noGrp="1" noRot="1" noChangeArrowheads="1"/>
          </p:cNvSpPr>
          <p:nvPr>
            <p:ph type="body" idx="4294967295"/>
          </p:nvPr>
        </p:nvSpPr>
        <p:spPr>
          <a:xfrm>
            <a:off x="0" y="1268413"/>
            <a:ext cx="8540750" cy="4830762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1200"/>
              <a:t>1. ČÁKA, J.:</a:t>
            </a:r>
            <a:r>
              <a:rPr lang="cs-CZ" sz="1200" i="1"/>
              <a:t>Toulání po Brdech.</a:t>
            </a:r>
            <a:r>
              <a:rPr lang="cs-CZ" sz="1200"/>
              <a:t> Praha SNK, 1985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1200"/>
              <a:t>2.ČESKÁ VYDAVATELSKÁ PRO INTERNET S.R.O.: </a:t>
            </a:r>
            <a:r>
              <a:rPr lang="cs-CZ" sz="1200" i="1"/>
              <a:t>Města a obce </a:t>
            </a:r>
            <a:r>
              <a:rPr lang="cs-CZ" sz="1200"/>
              <a:t>/online/. © 1996-2005, /cit.2007-01-04/.Dostupné z: 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1200">
                <a:hlinkClick r:id="rId2"/>
              </a:rPr>
              <a:t>http://www.města.obce.cz/novy-knin</a:t>
            </a:r>
            <a:endParaRPr lang="cs-CZ" sz="1200"/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1200" i="1"/>
              <a:t>3.Hornické muzeum </a:t>
            </a:r>
            <a:r>
              <a:rPr lang="cs-CZ" sz="1200"/>
              <a:t>/online/,poslední revize 4. ledna 2007 /cit.2007-01-04/.Dostupné z:      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1200" i="1"/>
              <a:t>         </a:t>
            </a:r>
            <a:r>
              <a:rPr lang="cs-CZ" sz="1200" i="1">
                <a:hlinkClick r:id="rId3"/>
              </a:rPr>
              <a:t>http://www.muzeum-pribram.cz/exhmpb/exmzn/exmzn.html</a:t>
            </a:r>
            <a:endParaRPr lang="cs-CZ" sz="1200" i="1"/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1200"/>
              <a:t>4.KORENÝ, R., VENCL, S.:</a:t>
            </a:r>
            <a:r>
              <a:rPr lang="cs-CZ" sz="1200" i="1"/>
              <a:t>Podbrdsko, svazek IX.</a:t>
            </a:r>
            <a:r>
              <a:rPr lang="cs-CZ" sz="1200"/>
              <a:t>Příbram: Státní okresní archiv  Příbram a Okresní muzeum v Příbrami, 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1200"/>
              <a:t>2002.ISBN 80-902821-6-4 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1200"/>
              <a:t>5.KORENÝ, R., LHOTSKÝ, P., LITOCHLEB, J., MAJER, J., MORÁVEK, P., ŠTĚDRÁ, V., VÁŇA, T., VELFL, J.:</a:t>
            </a:r>
            <a:r>
              <a:rPr lang="cs-CZ" sz="1200" i="1"/>
              <a:t>Zlato na 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1200" i="1"/>
              <a:t>Novoknínsku.</a:t>
            </a:r>
            <a:r>
              <a:rPr lang="cs-CZ" sz="1200"/>
              <a:t> Nový Knín: Český klub zlatokopů, Česká geologická služba, Hornické muzeum Příbram, Město Nový Knín, 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1200"/>
              <a:t>2003. ISBN 80-239-0945-2 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1200"/>
              <a:t>6.MALÝ, L.:</a:t>
            </a:r>
            <a:r>
              <a:rPr lang="cs-CZ" sz="1200" i="1"/>
              <a:t>Příbramsko a Dobříšsko.</a:t>
            </a:r>
            <a:r>
              <a:rPr lang="cs-CZ" sz="1200"/>
              <a:t>Příbram: Nákladem okresního školního výboru, 1930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1200"/>
              <a:t>7.Mapy: Mapy.CZ/online/,/citované 2007-12-30/. Dostupné z: http://mapy.cz/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1200"/>
              <a:t>8.MATRIKA Městský úřad Nový Knín, 1.11.2007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1200"/>
              <a:t>9.SMEJTEK, L.:</a:t>
            </a:r>
            <a:r>
              <a:rPr lang="cs-CZ" sz="1200" i="1"/>
              <a:t>Podbrdsko, svazek I.</a:t>
            </a:r>
            <a:r>
              <a:rPr lang="cs-CZ" sz="1200"/>
              <a:t> Příbram: Státní okresní archiv Příbram a Okresní   muzeum  v Příbrami, 1994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1200"/>
              <a:t>10.ÚLOVEC, J.:</a:t>
            </a:r>
            <a:r>
              <a:rPr lang="cs-CZ" sz="1200" i="1"/>
              <a:t>Podbrdsko, svazek VII.</a:t>
            </a:r>
            <a:r>
              <a:rPr lang="cs-CZ" sz="1200"/>
              <a:t> Příbram: Státní okresní achiv Příbram a Okresní muzeum v Příbrami, 2001. ISBN 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1200"/>
              <a:t>80-902821-1-3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1200"/>
              <a:t>11.VALENTA, J.:</a:t>
            </a:r>
            <a:r>
              <a:rPr lang="cs-CZ" sz="1200" i="1"/>
              <a:t>Paměti král.zlatohorního města Nového Knína a sousedních obcí Starého Knína, Velké a Malé Hraštice.</a:t>
            </a:r>
            <a:r>
              <a:rPr lang="cs-CZ" sz="1200"/>
              <a:t> 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1200"/>
              <a:t>Příbram: Tiskem A.Pelze, 1932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1200"/>
              <a:t>12.VISMO MĚSTA,OBCE: </a:t>
            </a:r>
            <a:r>
              <a:rPr lang="cs-CZ" sz="1200" i="1"/>
              <a:t>Město NOVÝ KNÍN  /</a:t>
            </a:r>
            <a:r>
              <a:rPr lang="cs-CZ" sz="1200"/>
              <a:t>online/,</a:t>
            </a:r>
            <a:r>
              <a:rPr lang="cs-CZ" sz="1200" i="1"/>
              <a:t> </a:t>
            </a:r>
            <a:r>
              <a:rPr lang="cs-CZ" sz="1200"/>
              <a:t>/citované 2007-10-30/. Dostupné z: 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1200">
                <a:hlinkClick r:id="rId4"/>
              </a:rPr>
              <a:t>http://www.mestonovyknin.cz/vismo</a:t>
            </a:r>
            <a:endParaRPr lang="cs-CZ" sz="1200"/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1200"/>
              <a:t>13.WIKIPEDIA /online/, poslední revize 26.12.2007 /cit.2007-12-27/. Dostupné z : http: //images.google.cz/ 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1200"/>
              <a:t>mgres?imgurl=http:// upload.wikimedia.org/wikipedia/cs/thumb/8/8 3/Nov%C3%BD_Kn%C3%ADn_od_SSV.JPG/254px-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1200"/>
              <a:t>Nov%C3%BD_Kn% C3%ADn_od_SSV.JPG&amp;i mgrefurl=http: // 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1200"/>
              <a:t>cswikipedia.org/wiki/Nov%25C3%25BD_Kn%25C3%25ADn&amp;h=191&amp;w=254&amp;sz=13&amp;hl=cs&amp;start=40&amp;tbnid=jstHjT4XEKHm8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1200"/>
              <a:t>M:&amp;tbnh=83&amp;tbnw=111&amp;prev=/images%3Fq%3DNov%25C3%25BD%2BKn%25C3%25ADn%26start%3D36%26gbv%3D2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1200"/>
              <a:t>%26ndsp%3D18%26svnum%3D10%26hl%3Dcs%26sa%3DN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1200"/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1200"/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1000"/>
          </a:p>
        </p:txBody>
      </p:sp>
    </p:spTree>
    <p:extLst>
      <p:ext uri="{BB962C8B-B14F-4D97-AF65-F5344CB8AC3E}">
        <p14:creationId xmlns:p14="http://schemas.microsoft.com/office/powerpoint/2010/main" val="23107329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9.7"/>
</p:tagLst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64</TotalTime>
  <Words>346</Words>
  <Application>Microsoft Office PowerPoint</Application>
  <PresentationFormat>Předvádění na obrazovce (4:3)</PresentationFormat>
  <Paragraphs>120</Paragraphs>
  <Slides>21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3" baseType="lpstr">
      <vt:lpstr>Cesta</vt:lpstr>
      <vt:lpstr>Rastrový obrázek</vt:lpstr>
      <vt:lpstr>Prezentace aplikace PowerPoint</vt:lpstr>
      <vt:lpstr>        Náš kraj -        Nový Knín</vt:lpstr>
      <vt:lpstr>Prezentace aplikace PowerPoint</vt:lpstr>
      <vt:lpstr>Prezentace aplikace PowerPoint</vt:lpstr>
      <vt:lpstr>Mlýn „Krcál“ na Voznickém potoce</vt:lpstr>
      <vt:lpstr>Kamenný jez na Kocábě</vt:lpstr>
      <vt:lpstr>Naučné stezky městem a jeho okolím  - ZLATO v KNÍNĚ</vt:lpstr>
      <vt:lpstr>Na Kateřince</vt:lpstr>
      <vt:lpstr>Karlova štola</vt:lpstr>
      <vt:lpstr>Václavova štola</vt:lpstr>
      <vt:lpstr>Štola číslo 1- počátkem 60. let zde vybudovala Akademie věd ČR podzemní výzkumné pracoviště Ústavu termomechaniky, které zde funguje dodnes. V roce 2004 nově zrekonstruovaná aerodynamická laboratoř má v podzemí k dispozici unikátní aerodynamický tunel.</vt:lpstr>
      <vt:lpstr>Nejvýznamnější památky města</vt:lpstr>
      <vt:lpstr>Radnice</vt:lpstr>
      <vt:lpstr>Kašna na náměstí Jiřího z Poděbrad z roku 1837</vt:lpstr>
      <vt:lpstr>Salaš – včelařská škola</vt:lpstr>
      <vt:lpstr> Mincovna  </vt:lpstr>
      <vt:lpstr>-</vt:lpstr>
      <vt:lpstr>Kostel sv. Mikuláše</vt:lpstr>
      <vt:lpstr>Doplňování i/y</vt:lpstr>
      <vt:lpstr>Puzzle</vt:lpstr>
      <vt:lpstr>Literatura a prameny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Zlatohorní město        Nový Knín</dc:title>
  <dc:creator>Jirina</dc:creator>
  <cp:lastModifiedBy>OEM</cp:lastModifiedBy>
  <cp:revision>8</cp:revision>
  <dcterms:created xsi:type="dcterms:W3CDTF">2011-04-15T13:59:33Z</dcterms:created>
  <dcterms:modified xsi:type="dcterms:W3CDTF">2011-09-09T15:40:13Z</dcterms:modified>
</cp:coreProperties>
</file>