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57" r:id="rId2"/>
    <p:sldId id="258" r:id="rId3"/>
    <p:sldId id="256" r:id="rId4"/>
    <p:sldId id="27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80" r:id="rId24"/>
    <p:sldId id="281" r:id="rId25"/>
    <p:sldId id="282" r:id="rId26"/>
    <p:sldId id="260" r:id="rId2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13" autoAdjust="0"/>
    <p:restoredTop sz="94660"/>
  </p:normalViewPr>
  <p:slideViewPr>
    <p:cSldViewPr>
      <p:cViewPr varScale="1">
        <p:scale>
          <a:sx n="40" d="100"/>
          <a:sy n="40" d="100"/>
        </p:scale>
        <p:origin x="-139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185003D-CB2A-45BA-9C31-74FC21DB1197}" type="datetimeFigureOut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1181ADA-6C79-4369-BB91-501E673A7F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C590CE-49CA-47D1-A239-8A126E2B303B}" type="datetimeFigureOut">
              <a:rPr lang="cs-CZ"/>
              <a:pPr>
                <a:defRPr/>
              </a:pPr>
              <a:t>11.2.2014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8A75EC-BDF5-42DE-AB4A-D607C337F0F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E7B1E2-19EE-4C32-BDDC-76DF010ADEBA}" type="datetimeFigureOut">
              <a:rPr lang="cs-CZ"/>
              <a:pPr>
                <a:defRPr/>
              </a:pPr>
              <a:t>11.2.2014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6023A2-A386-4FA8-89AA-07F1E981E52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1D786B-CFDB-4A5A-AABD-AD086EAB3954}" type="datetimeFigureOut">
              <a:rPr lang="cs-CZ"/>
              <a:pPr>
                <a:defRPr/>
              </a:pPr>
              <a:t>11.2.2014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E5AB-758C-4B88-AA6A-BBB3E64E91E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1000DA-F041-46F5-9D53-E595A893F54B}" type="datetimeFigureOut">
              <a:rPr lang="cs-CZ"/>
              <a:pPr>
                <a:defRPr/>
              </a:pPr>
              <a:t>11.2.2014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BDCC47-AC59-4769-B6FE-7694862926D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30C924-3A79-46C8-9A14-C9B1F3D5DCFF}" type="datetimeFigureOut">
              <a:rPr lang="cs-CZ"/>
              <a:pPr>
                <a:defRPr/>
              </a:pPr>
              <a:t>11.2.2014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9828A5-05F8-4159-B876-93257B4BA2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521A41-3F1C-41CF-B4EB-26A49A8A6B8C}" type="datetimeFigureOut">
              <a:rPr lang="cs-CZ"/>
              <a:pPr>
                <a:defRPr/>
              </a:pPr>
              <a:t>11.2.2014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C0727F-4FC0-45E7-84E3-88897FED154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4C545-FC04-439F-BE59-3D7E605EFA7C}" type="datetimeFigureOut">
              <a:rPr lang="cs-CZ"/>
              <a:pPr>
                <a:defRPr/>
              </a:pPr>
              <a:t>11.2.2014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226F4-3081-4496-B2C7-BCEF64472F7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A05B6A-1101-4A30-8CB6-3EDAD1DD4BE5}" type="datetimeFigureOut">
              <a:rPr lang="cs-CZ"/>
              <a:pPr>
                <a:defRPr/>
              </a:pPr>
              <a:t>11.2.2014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30B6DD-15D3-4483-9646-78DF751563E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1A8DA7-7809-4F0D-A057-FB9C359A94FC}" type="datetimeFigureOut">
              <a:rPr lang="cs-CZ"/>
              <a:pPr>
                <a:defRPr/>
              </a:pPr>
              <a:t>11.2.2014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95C554-7707-44D9-9144-536E4819F0F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68B3CB-E5EC-4FE2-B17F-C490C783E8EF}" type="datetimeFigureOut">
              <a:rPr lang="cs-CZ"/>
              <a:pPr>
                <a:defRPr/>
              </a:pPr>
              <a:t>11.2.2014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4080F9-8947-44D9-A002-6CAD33838A2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D068C-E3E2-484D-9CA4-28E6773FFF20}" type="datetimeFigureOut">
              <a:rPr lang="cs-CZ"/>
              <a:pPr>
                <a:defRPr/>
              </a:pPr>
              <a:t>11.2.2014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D22467-024C-436E-8393-219CCD1F342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86ECF33-21D1-4205-B557-67F597AD5E35}" type="datetimeFigureOut">
              <a:rPr lang="cs-CZ"/>
              <a:pPr>
                <a:defRPr/>
              </a:pPr>
              <a:t>11.2.2014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46DADEE-F91B-4821-8BFA-6F615CB0C98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skola@zsmojzir.cz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3" Type="http://schemas.openxmlformats.org/officeDocument/2006/relationships/slide" Target="slide5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17" Type="http://schemas.openxmlformats.org/officeDocument/2006/relationships/slide" Target="slide4.xml"/><Relationship Id="rId2" Type="http://schemas.openxmlformats.org/officeDocument/2006/relationships/image" Target="../media/image5.jpeg"/><Relationship Id="rId16" Type="http://schemas.openxmlformats.org/officeDocument/2006/relationships/slide" Target="slide18.xml"/><Relationship Id="rId1" Type="http://schemas.openxmlformats.org/officeDocument/2006/relationships/slideLayout" Target="../slideLayouts/slideLayout1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10" Type="http://schemas.openxmlformats.org/officeDocument/2006/relationships/slide" Target="slide12.xml"/><Relationship Id="rId4" Type="http://schemas.openxmlformats.org/officeDocument/2006/relationships/slide" Target="slide6.xml"/><Relationship Id="rId9" Type="http://schemas.openxmlformats.org/officeDocument/2006/relationships/slide" Target="slide11.xml"/><Relationship Id="rId14" Type="http://schemas.openxmlformats.org/officeDocument/2006/relationships/slide" Target="slide1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18" Type="http://schemas.openxmlformats.org/officeDocument/2006/relationships/image" Target="../media/image7.png"/><Relationship Id="rId3" Type="http://schemas.openxmlformats.org/officeDocument/2006/relationships/slide" Target="slide5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17" Type="http://schemas.openxmlformats.org/officeDocument/2006/relationships/slide" Target="slide3.xml"/><Relationship Id="rId2" Type="http://schemas.openxmlformats.org/officeDocument/2006/relationships/image" Target="../media/image6.jpeg"/><Relationship Id="rId16" Type="http://schemas.openxmlformats.org/officeDocument/2006/relationships/slide" Target="slide18.xml"/><Relationship Id="rId1" Type="http://schemas.openxmlformats.org/officeDocument/2006/relationships/slideLayout" Target="../slideLayouts/slideLayout1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10" Type="http://schemas.openxmlformats.org/officeDocument/2006/relationships/slide" Target="slide12.xml"/><Relationship Id="rId4" Type="http://schemas.openxmlformats.org/officeDocument/2006/relationships/slide" Target="slide6.xml"/><Relationship Id="rId9" Type="http://schemas.openxmlformats.org/officeDocument/2006/relationships/slide" Target="slide11.xml"/><Relationship Id="rId14" Type="http://schemas.openxmlformats.org/officeDocument/2006/relationships/slide" Target="slide1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2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21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-sa/3.0/deed.cs" TargetMode="External"/><Relationship Id="rId2" Type="http://schemas.openxmlformats.org/officeDocument/2006/relationships/hyperlink" Target="http://cs.wikipedia.org/wiki/Soubor:Atropa_bella-donna0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333375"/>
            <a:ext cx="7056437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8" name="Obdélník 2"/>
          <p:cNvSpPr>
            <a:spLocks noChangeArrowheads="1"/>
          </p:cNvSpPr>
          <p:nvPr/>
        </p:nvSpPr>
        <p:spPr bwMode="auto">
          <a:xfrm>
            <a:off x="468313" y="2492375"/>
            <a:ext cx="82073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  <a:ea typeface="Calibri" pitchFamily="34" charset="0"/>
                <a:cs typeface="Times New Roman" pitchFamily="18" charset="0"/>
              </a:rPr>
              <a:t>ZÁKLADNÍ ŠKOLA ÚSTÍ NAD LABEM, HLAVNÍ 193, 403 31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b="1">
                <a:latin typeface="Calibri" pitchFamily="34" charset="0"/>
                <a:ea typeface="Calibri" pitchFamily="34" charset="0"/>
                <a:cs typeface="Times New Roman" pitchFamily="18" charset="0"/>
              </a:rPr>
              <a:t>Tel.: 472731819, 472731253 Tel. řed./fax: 472731480, e-mail: </a:t>
            </a:r>
            <a:r>
              <a:rPr lang="cs-CZ" b="1"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skola@zsmojzir.cz</a:t>
            </a:r>
            <a:endParaRPr lang="cs-CZ">
              <a:latin typeface="Calibri" pitchFamily="34" charset="0"/>
            </a:endParaRPr>
          </a:p>
        </p:txBody>
      </p:sp>
      <p:pic>
        <p:nvPicPr>
          <p:cNvPr id="14339" name="obrázek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258888" y="2349500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obrázek 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476375" y="3500438"/>
            <a:ext cx="2085975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obrázek 4" descr="škola"/>
          <p:cNvPicPr>
            <a:picLocks noChangeAspect="1" noChangeArrowheads="1"/>
          </p:cNvPicPr>
          <p:nvPr/>
        </p:nvPicPr>
        <p:blipFill>
          <a:blip r:embed="rId6"/>
          <a:srcRect b="16722"/>
          <a:stretch>
            <a:fillRect/>
          </a:stretch>
        </p:blipFill>
        <p:spPr bwMode="auto">
          <a:xfrm>
            <a:off x="5076825" y="3573463"/>
            <a:ext cx="2447925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2" name="Obdélník 6"/>
          <p:cNvSpPr>
            <a:spLocks noChangeArrowheads="1"/>
          </p:cNvSpPr>
          <p:nvPr/>
        </p:nvSpPr>
        <p:spPr bwMode="auto">
          <a:xfrm>
            <a:off x="1331913" y="5300663"/>
            <a:ext cx="640873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  <a:ea typeface="Calibri" pitchFamily="34" charset="0"/>
                <a:cs typeface="Times New Roman" pitchFamily="18" charset="0"/>
              </a:rPr>
              <a:t>VÝUKOVÝ MATERIÁL ZPRACOVANÝ V RÁMCI PROJEKTU 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b="1">
                <a:latin typeface="Calibri" pitchFamily="34" charset="0"/>
                <a:ea typeface="Calibri" pitchFamily="34" charset="0"/>
                <a:cs typeface="Times New Roman" pitchFamily="18" charset="0"/>
              </a:rPr>
              <a:t>MODERNÍ ŠKOLA</a:t>
            </a:r>
            <a:endParaRPr lang="cs-CZ" sz="1100"/>
          </a:p>
          <a:p>
            <a:pPr algn="ctr" eaLnBrk="0" hangingPunct="0"/>
            <a:r>
              <a:rPr lang="cs-CZ" b="1">
                <a:latin typeface="Calibri" pitchFamily="34" charset="0"/>
              </a:rPr>
              <a:t>Registrační číslo projektu: CZ.1.07/1.400/21.3095</a:t>
            </a:r>
            <a:endParaRPr lang="cs-CZ" sz="3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333375"/>
            <a:ext cx="7416800" cy="1582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2" name="Obdélník 2"/>
          <p:cNvSpPr>
            <a:spLocks noChangeArrowheads="1"/>
          </p:cNvSpPr>
          <p:nvPr/>
        </p:nvSpPr>
        <p:spPr bwMode="auto">
          <a:xfrm>
            <a:off x="900113" y="2205038"/>
            <a:ext cx="7704137" cy="3138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  <a:ea typeface="Calibri" pitchFamily="34" charset="0"/>
                <a:cs typeface="Times New Roman" pitchFamily="18" charset="0"/>
              </a:rPr>
              <a:t>Číslo klíčové aktivity: III/2</a:t>
            </a:r>
            <a:endParaRPr lang="cs-CZ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>
                <a:latin typeface="Calibri" pitchFamily="34" charset="0"/>
                <a:ea typeface="Calibri" pitchFamily="34" charset="0"/>
                <a:cs typeface="Times New Roman" pitchFamily="18" charset="0"/>
              </a:rPr>
              <a:t>Název klíčové aktivity:</a:t>
            </a:r>
            <a:endParaRPr lang="cs-CZ" b="1"/>
          </a:p>
          <a:p>
            <a:pPr eaLnBrk="0" hangingPunct="0"/>
            <a:r>
              <a:rPr lang="cs-CZ">
                <a:latin typeface="Calibri" pitchFamily="34" charset="0"/>
              </a:rPr>
              <a:t>Inovace a zkvalitnění výuky prostřednictvím ICT</a:t>
            </a:r>
            <a:endParaRPr lang="cs-CZ"/>
          </a:p>
          <a:p>
            <a:pPr eaLnBrk="0" hangingPunct="0"/>
            <a:r>
              <a:rPr lang="cs-CZ">
                <a:latin typeface="Calibri" pitchFamily="34" charset="0"/>
              </a:rPr>
              <a:t> </a:t>
            </a:r>
            <a:endParaRPr lang="cs-CZ"/>
          </a:p>
          <a:p>
            <a:pPr eaLnBrk="0" hangingPunct="0"/>
            <a:r>
              <a:rPr lang="cs-CZ" b="1">
                <a:latin typeface="Calibri" pitchFamily="34" charset="0"/>
              </a:rPr>
              <a:t>Autor:</a:t>
            </a:r>
            <a:r>
              <a:rPr lang="cs-CZ">
                <a:latin typeface="Calibri" pitchFamily="34" charset="0"/>
              </a:rPr>
              <a:t> Radka Krausová		</a:t>
            </a:r>
            <a:r>
              <a:rPr lang="en-US">
                <a:latin typeface="Calibri" pitchFamily="34" charset="0"/>
              </a:rPr>
              <a:t>L2 VY_32_INOVACE_0</a:t>
            </a:r>
            <a:r>
              <a:rPr lang="cs-CZ">
                <a:latin typeface="Calibri" pitchFamily="34" charset="0"/>
              </a:rPr>
              <a:t>7</a:t>
            </a:r>
            <a:endParaRPr lang="en-US">
              <a:latin typeface="Calibri" pitchFamily="34" charset="0"/>
            </a:endParaRPr>
          </a:p>
          <a:p>
            <a:pPr eaLnBrk="0" hangingPunct="0"/>
            <a:r>
              <a:rPr lang="cs-CZ">
                <a:latin typeface="Calibri" pitchFamily="34" charset="0"/>
              </a:rPr>
              <a:t>		</a:t>
            </a:r>
            <a:endParaRPr lang="cs-CZ"/>
          </a:p>
          <a:p>
            <a:pPr eaLnBrk="0" hangingPunct="0"/>
            <a:r>
              <a:rPr lang="cs-CZ" b="1">
                <a:latin typeface="Calibri" pitchFamily="34" charset="0"/>
              </a:rPr>
              <a:t>Vytvořeno: </a:t>
            </a:r>
            <a:r>
              <a:rPr lang="cs-CZ">
                <a:latin typeface="Calibri" pitchFamily="34" charset="0"/>
              </a:rPr>
              <a:t> 29. 9. 2013</a:t>
            </a:r>
            <a:endParaRPr lang="cs-CZ"/>
          </a:p>
          <a:p>
            <a:pPr eaLnBrk="0" hangingPunct="0"/>
            <a:r>
              <a:rPr lang="cs-CZ" b="1">
                <a:latin typeface="Calibri" pitchFamily="34" charset="0"/>
              </a:rPr>
              <a:t>Ročník: </a:t>
            </a:r>
            <a:r>
              <a:rPr lang="cs-CZ">
                <a:latin typeface="Calibri" pitchFamily="34" charset="0"/>
              </a:rPr>
              <a:t>4. ročník</a:t>
            </a:r>
            <a:endParaRPr lang="cs-CZ"/>
          </a:p>
          <a:p>
            <a:pPr eaLnBrk="0" hangingPunct="0"/>
            <a:r>
              <a:rPr lang="cs-CZ" b="1">
                <a:latin typeface="Calibri" pitchFamily="34" charset="0"/>
              </a:rPr>
              <a:t>Vzdělávací oblast:</a:t>
            </a:r>
            <a:r>
              <a:rPr lang="cs-CZ">
                <a:latin typeface="Calibri" pitchFamily="34" charset="0"/>
              </a:rPr>
              <a:t> Člověk a společnost – Přírodověda – </a:t>
            </a:r>
            <a:r>
              <a:rPr lang="cs-CZ" b="1">
                <a:latin typeface="Calibri" pitchFamily="34" charset="0"/>
              </a:rPr>
              <a:t>Rostliny kulturní a plané</a:t>
            </a:r>
            <a:endParaRPr lang="cs-CZ" b="1"/>
          </a:p>
          <a:p>
            <a:pPr eaLnBrk="0" hangingPunct="0"/>
            <a:r>
              <a:rPr lang="cs-CZ" b="1">
                <a:latin typeface="Calibri" pitchFamily="34" charset="0"/>
              </a:rPr>
              <a:t>Anotace: </a:t>
            </a:r>
            <a:r>
              <a:rPr lang="cs-CZ">
                <a:latin typeface="Calibri" pitchFamily="34" charset="0"/>
              </a:rPr>
              <a:t>Žáci si zábavnou formou procvičí znalost o kulturních a planých </a:t>
            </a:r>
          </a:p>
          <a:p>
            <a:pPr eaLnBrk="0" hangingPunct="0"/>
            <a:r>
              <a:rPr lang="cs-CZ">
                <a:latin typeface="Calibri" pitchFamily="34" charset="0"/>
              </a:rPr>
              <a:t>                  rostlinách.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3000" t="-1000" r="-3000" b="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ovéPole 5"/>
          <p:cNvSpPr txBox="1">
            <a:spLocks noChangeArrowheads="1"/>
          </p:cNvSpPr>
          <p:nvPr/>
        </p:nvSpPr>
        <p:spPr bwMode="auto">
          <a:xfrm>
            <a:off x="7451725" y="2276475"/>
            <a:ext cx="565150" cy="985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Bradley Hand ITC" pitchFamily="66" charset="0"/>
                <a:hlinkClick r:id="rId3" action="ppaction://hlinksldjump"/>
              </a:rPr>
              <a:t>1.</a:t>
            </a:r>
            <a:endParaRPr lang="cs-CZ" sz="4000" b="1">
              <a:latin typeface="Bradley Hand ITC" pitchFamily="66" charset="0"/>
            </a:endParaRP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6387" name="TextovéPole 7"/>
          <p:cNvSpPr txBox="1">
            <a:spLocks noChangeArrowheads="1"/>
          </p:cNvSpPr>
          <p:nvPr/>
        </p:nvSpPr>
        <p:spPr bwMode="auto">
          <a:xfrm>
            <a:off x="323850" y="4652963"/>
            <a:ext cx="7191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Bradley Hand ITC" pitchFamily="66" charset="0"/>
                <a:hlinkClick r:id="rId4" action="ppaction://hlinksldjump"/>
              </a:rPr>
              <a:t>2.</a:t>
            </a:r>
            <a:endParaRPr lang="cs-CZ" sz="4000" b="1">
              <a:latin typeface="Bradley Hand ITC" pitchFamily="66" charset="0"/>
            </a:endParaRPr>
          </a:p>
        </p:txBody>
      </p:sp>
      <p:sp>
        <p:nvSpPr>
          <p:cNvPr id="16388" name="TextovéPole 9"/>
          <p:cNvSpPr txBox="1">
            <a:spLocks noChangeArrowheads="1"/>
          </p:cNvSpPr>
          <p:nvPr/>
        </p:nvSpPr>
        <p:spPr bwMode="auto">
          <a:xfrm>
            <a:off x="5724525" y="5084763"/>
            <a:ext cx="6477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Bradley Hand ITC" pitchFamily="66" charset="0"/>
                <a:hlinkClick r:id="rId5" action="ppaction://hlinksldjump"/>
              </a:rPr>
              <a:t>3.</a:t>
            </a:r>
            <a:endParaRPr lang="cs-CZ" sz="4000" b="1">
              <a:latin typeface="Bradley Hand ITC" pitchFamily="66" charset="0"/>
            </a:endParaRPr>
          </a:p>
        </p:txBody>
      </p:sp>
      <p:sp>
        <p:nvSpPr>
          <p:cNvPr id="16389" name="TextovéPole 11"/>
          <p:cNvSpPr txBox="1">
            <a:spLocks noChangeArrowheads="1"/>
          </p:cNvSpPr>
          <p:nvPr/>
        </p:nvSpPr>
        <p:spPr bwMode="auto">
          <a:xfrm>
            <a:off x="539750" y="260350"/>
            <a:ext cx="6477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Bradley Hand ITC" pitchFamily="66" charset="0"/>
                <a:hlinkClick r:id="rId6" action="ppaction://hlinksldjump"/>
              </a:rPr>
              <a:t>4.</a:t>
            </a:r>
            <a:endParaRPr lang="cs-CZ" sz="4000" b="1">
              <a:latin typeface="Bradley Hand ITC" pitchFamily="66" charset="0"/>
            </a:endParaRPr>
          </a:p>
        </p:txBody>
      </p:sp>
      <p:cxnSp>
        <p:nvCxnSpPr>
          <p:cNvPr id="16" name="Přímá spojovací šipka 15"/>
          <p:cNvCxnSpPr/>
          <p:nvPr/>
        </p:nvCxnSpPr>
        <p:spPr>
          <a:xfrm flipH="1">
            <a:off x="5724525" y="2349500"/>
            <a:ext cx="4318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391" name="TextovéPole 18"/>
          <p:cNvSpPr txBox="1">
            <a:spLocks noChangeArrowheads="1"/>
          </p:cNvSpPr>
          <p:nvPr/>
        </p:nvSpPr>
        <p:spPr bwMode="auto">
          <a:xfrm>
            <a:off x="7451725" y="4365625"/>
            <a:ext cx="8651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Bradley Hand ITC" pitchFamily="66" charset="0"/>
                <a:hlinkClick r:id="rId7" action="ppaction://hlinksldjump"/>
              </a:rPr>
              <a:t>5.</a:t>
            </a:r>
            <a:endParaRPr lang="cs-CZ" sz="4000" b="1">
              <a:latin typeface="Bradley Hand ITC" pitchFamily="66" charset="0"/>
            </a:endParaRPr>
          </a:p>
        </p:txBody>
      </p:sp>
      <p:sp>
        <p:nvSpPr>
          <p:cNvPr id="16392" name="TextovéPole 20"/>
          <p:cNvSpPr txBox="1">
            <a:spLocks noChangeArrowheads="1"/>
          </p:cNvSpPr>
          <p:nvPr/>
        </p:nvSpPr>
        <p:spPr bwMode="auto">
          <a:xfrm>
            <a:off x="539750" y="1484313"/>
            <a:ext cx="7191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Bradley Hand ITC" pitchFamily="66" charset="0"/>
                <a:hlinkClick r:id="rId8" action="ppaction://hlinksldjump"/>
              </a:rPr>
              <a:t>6.</a:t>
            </a:r>
            <a:endParaRPr lang="cs-CZ" sz="4000" b="1">
              <a:latin typeface="Bradley Hand ITC" pitchFamily="66" charset="0"/>
            </a:endParaRPr>
          </a:p>
        </p:txBody>
      </p:sp>
      <p:sp>
        <p:nvSpPr>
          <p:cNvPr id="16393" name="TextovéPole 22"/>
          <p:cNvSpPr txBox="1">
            <a:spLocks noChangeArrowheads="1"/>
          </p:cNvSpPr>
          <p:nvPr/>
        </p:nvSpPr>
        <p:spPr bwMode="auto">
          <a:xfrm>
            <a:off x="8101013" y="3213100"/>
            <a:ext cx="7921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Bradley Hand ITC" pitchFamily="66" charset="0"/>
                <a:hlinkClick r:id="rId9" action="ppaction://hlinksldjump"/>
              </a:rPr>
              <a:t>7.</a:t>
            </a:r>
            <a:endParaRPr lang="cs-CZ" sz="4000" b="1">
              <a:latin typeface="Bradley Hand ITC" pitchFamily="66" charset="0"/>
            </a:endParaRPr>
          </a:p>
        </p:txBody>
      </p:sp>
      <p:sp>
        <p:nvSpPr>
          <p:cNvPr id="16394" name="TextovéPole 23"/>
          <p:cNvSpPr txBox="1">
            <a:spLocks noChangeArrowheads="1"/>
          </p:cNvSpPr>
          <p:nvPr/>
        </p:nvSpPr>
        <p:spPr bwMode="auto">
          <a:xfrm>
            <a:off x="7956550" y="5300663"/>
            <a:ext cx="6477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Bradley Hand ITC" pitchFamily="66" charset="0"/>
                <a:hlinkClick r:id="rId10" action="ppaction://hlinksldjump"/>
              </a:rPr>
              <a:t>8. </a:t>
            </a:r>
            <a:endParaRPr lang="cs-CZ" sz="4000" b="1">
              <a:latin typeface="Bradley Hand ITC" pitchFamily="66" charset="0"/>
            </a:endParaRPr>
          </a:p>
        </p:txBody>
      </p:sp>
      <p:sp>
        <p:nvSpPr>
          <p:cNvPr id="16395" name="TextovéPole 25"/>
          <p:cNvSpPr txBox="1">
            <a:spLocks noChangeArrowheads="1"/>
          </p:cNvSpPr>
          <p:nvPr/>
        </p:nvSpPr>
        <p:spPr bwMode="auto">
          <a:xfrm>
            <a:off x="1258888" y="3716338"/>
            <a:ext cx="6492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Bradley Hand ITC" pitchFamily="66" charset="0"/>
                <a:hlinkClick r:id="rId11" action="ppaction://hlinksldjump"/>
              </a:rPr>
              <a:t>9.</a:t>
            </a:r>
            <a:endParaRPr lang="cs-CZ" sz="4000" b="1">
              <a:latin typeface="Bradley Hand ITC" pitchFamily="66" charset="0"/>
            </a:endParaRPr>
          </a:p>
        </p:txBody>
      </p:sp>
      <p:sp>
        <p:nvSpPr>
          <p:cNvPr id="16396" name="TextovéPole 26"/>
          <p:cNvSpPr txBox="1">
            <a:spLocks noChangeArrowheads="1"/>
          </p:cNvSpPr>
          <p:nvPr/>
        </p:nvSpPr>
        <p:spPr bwMode="auto">
          <a:xfrm>
            <a:off x="6588125" y="3141663"/>
            <a:ext cx="1152525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Bradley Hand ITC" pitchFamily="66" charset="0"/>
                <a:hlinkClick r:id="rId12" action="ppaction://hlinksldjump"/>
              </a:rPr>
              <a:t>10.</a:t>
            </a:r>
            <a:endParaRPr lang="cs-CZ" sz="4000" b="1">
              <a:latin typeface="Bradley Hand ITC" pitchFamily="66" charset="0"/>
            </a:endParaRPr>
          </a:p>
        </p:txBody>
      </p:sp>
      <p:sp>
        <p:nvSpPr>
          <p:cNvPr id="16397" name="TextovéPole 27"/>
          <p:cNvSpPr txBox="1">
            <a:spLocks noChangeArrowheads="1"/>
          </p:cNvSpPr>
          <p:nvPr/>
        </p:nvSpPr>
        <p:spPr bwMode="auto">
          <a:xfrm>
            <a:off x="1187450" y="5445125"/>
            <a:ext cx="10080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Bradley Hand ITC" pitchFamily="66" charset="0"/>
                <a:hlinkClick r:id="rId13" action="ppaction://hlinksldjump"/>
              </a:rPr>
              <a:t>11</a:t>
            </a:r>
            <a:r>
              <a:rPr lang="cs-CZ">
                <a:latin typeface="Calibri" pitchFamily="34" charset="0"/>
                <a:hlinkClick r:id="rId13" action="ppaction://hlinksldjump"/>
              </a:rPr>
              <a:t>.</a:t>
            </a:r>
            <a:endParaRPr lang="cs-CZ">
              <a:latin typeface="Calibri" pitchFamily="34" charset="0"/>
            </a:endParaRPr>
          </a:p>
        </p:txBody>
      </p:sp>
      <p:sp>
        <p:nvSpPr>
          <p:cNvPr id="16398" name="TextovéPole 28"/>
          <p:cNvSpPr txBox="1">
            <a:spLocks noChangeArrowheads="1"/>
          </p:cNvSpPr>
          <p:nvPr/>
        </p:nvSpPr>
        <p:spPr bwMode="auto">
          <a:xfrm>
            <a:off x="7019925" y="188913"/>
            <a:ext cx="10080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Bradley Hand ITC" pitchFamily="66" charset="0"/>
                <a:hlinkClick r:id="rId14" action="ppaction://hlinksldjump"/>
              </a:rPr>
              <a:t>12.</a:t>
            </a:r>
            <a:endParaRPr lang="cs-CZ" sz="4000" b="1">
              <a:latin typeface="Bradley Hand ITC" pitchFamily="66" charset="0"/>
            </a:endParaRPr>
          </a:p>
        </p:txBody>
      </p:sp>
      <p:sp>
        <p:nvSpPr>
          <p:cNvPr id="16399" name="TextovéPole 29"/>
          <p:cNvSpPr txBox="1">
            <a:spLocks noChangeArrowheads="1"/>
          </p:cNvSpPr>
          <p:nvPr/>
        </p:nvSpPr>
        <p:spPr bwMode="auto">
          <a:xfrm>
            <a:off x="1476375" y="2492375"/>
            <a:ext cx="9350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Bradley Hand ITC" pitchFamily="66" charset="0"/>
                <a:hlinkClick r:id="rId15" action="ppaction://hlinksldjump"/>
              </a:rPr>
              <a:t>13.</a:t>
            </a:r>
            <a:endParaRPr lang="cs-CZ" b="1">
              <a:latin typeface="Bradley Hand ITC" pitchFamily="66" charset="0"/>
            </a:endParaRPr>
          </a:p>
        </p:txBody>
      </p:sp>
      <p:sp>
        <p:nvSpPr>
          <p:cNvPr id="16400" name="TextovéPole 30"/>
          <p:cNvSpPr txBox="1">
            <a:spLocks noChangeArrowheads="1"/>
          </p:cNvSpPr>
          <p:nvPr/>
        </p:nvSpPr>
        <p:spPr bwMode="auto">
          <a:xfrm>
            <a:off x="8027988" y="1484313"/>
            <a:ext cx="9366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Bradley Hand ITC" pitchFamily="66" charset="0"/>
                <a:hlinkClick r:id="rId16" action="ppaction://hlinksldjump"/>
              </a:rPr>
              <a:t>14.</a:t>
            </a:r>
            <a:endParaRPr lang="cs-CZ" sz="4000" b="1">
              <a:latin typeface="Bradley Hand ITC" pitchFamily="66" charset="0"/>
            </a:endParaRPr>
          </a:p>
        </p:txBody>
      </p:sp>
      <p:sp>
        <p:nvSpPr>
          <p:cNvPr id="16401" name="TextovéPole 31"/>
          <p:cNvSpPr txBox="1">
            <a:spLocks noChangeArrowheads="1"/>
          </p:cNvSpPr>
          <p:nvPr/>
        </p:nvSpPr>
        <p:spPr bwMode="auto">
          <a:xfrm>
            <a:off x="7848600" y="6165850"/>
            <a:ext cx="12954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Calibri" pitchFamily="34" charset="0"/>
                <a:hlinkClick r:id="rId17" action="ppaction://hlinksldjump"/>
              </a:rPr>
              <a:t>řešení</a:t>
            </a:r>
            <a:endParaRPr lang="cs-CZ" sz="2400">
              <a:solidFill>
                <a:srgbClr val="FF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 cstate="print">
            <a:lum/>
          </a:blip>
          <a:srcRect/>
          <a:stretch>
            <a:fillRect l="2000" t="-4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ovéPole 5"/>
          <p:cNvSpPr txBox="1">
            <a:spLocks noChangeArrowheads="1"/>
          </p:cNvSpPr>
          <p:nvPr/>
        </p:nvSpPr>
        <p:spPr bwMode="auto">
          <a:xfrm>
            <a:off x="7451725" y="2276475"/>
            <a:ext cx="565150" cy="985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Bradley Hand ITC" pitchFamily="66" charset="0"/>
                <a:hlinkClick r:id="rId3" action="ppaction://hlinksldjump"/>
              </a:rPr>
              <a:t>1.</a:t>
            </a:r>
            <a:endParaRPr lang="cs-CZ" sz="4000" b="1">
              <a:latin typeface="Bradley Hand ITC" pitchFamily="66" charset="0"/>
            </a:endParaRP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7411" name="TextovéPole 7"/>
          <p:cNvSpPr txBox="1">
            <a:spLocks noChangeArrowheads="1"/>
          </p:cNvSpPr>
          <p:nvPr/>
        </p:nvSpPr>
        <p:spPr bwMode="auto">
          <a:xfrm>
            <a:off x="323850" y="4652963"/>
            <a:ext cx="7191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Bradley Hand ITC" pitchFamily="66" charset="0"/>
                <a:hlinkClick r:id="rId4" action="ppaction://hlinksldjump"/>
              </a:rPr>
              <a:t>2.</a:t>
            </a:r>
            <a:endParaRPr lang="cs-CZ" sz="4000" b="1">
              <a:latin typeface="Bradley Hand ITC" pitchFamily="66" charset="0"/>
            </a:endParaRPr>
          </a:p>
        </p:txBody>
      </p:sp>
      <p:sp>
        <p:nvSpPr>
          <p:cNvPr id="17412" name="TextovéPole 9"/>
          <p:cNvSpPr txBox="1">
            <a:spLocks noChangeArrowheads="1"/>
          </p:cNvSpPr>
          <p:nvPr/>
        </p:nvSpPr>
        <p:spPr bwMode="auto">
          <a:xfrm>
            <a:off x="5724525" y="5084763"/>
            <a:ext cx="6477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Bradley Hand ITC" pitchFamily="66" charset="0"/>
                <a:hlinkClick r:id="rId5" action="ppaction://hlinksldjump"/>
              </a:rPr>
              <a:t>3.</a:t>
            </a:r>
            <a:endParaRPr lang="cs-CZ" sz="4000" b="1">
              <a:latin typeface="Bradley Hand ITC" pitchFamily="66" charset="0"/>
            </a:endParaRPr>
          </a:p>
        </p:txBody>
      </p:sp>
      <p:sp>
        <p:nvSpPr>
          <p:cNvPr id="17413" name="TextovéPole 11"/>
          <p:cNvSpPr txBox="1">
            <a:spLocks noChangeArrowheads="1"/>
          </p:cNvSpPr>
          <p:nvPr/>
        </p:nvSpPr>
        <p:spPr bwMode="auto">
          <a:xfrm>
            <a:off x="539750" y="260350"/>
            <a:ext cx="6477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Bradley Hand ITC" pitchFamily="66" charset="0"/>
                <a:hlinkClick r:id="rId6" action="ppaction://hlinksldjump"/>
              </a:rPr>
              <a:t>4.</a:t>
            </a:r>
            <a:endParaRPr lang="cs-CZ" sz="4000" b="1">
              <a:latin typeface="Bradley Hand ITC" pitchFamily="66" charset="0"/>
            </a:endParaRPr>
          </a:p>
        </p:txBody>
      </p:sp>
      <p:cxnSp>
        <p:nvCxnSpPr>
          <p:cNvPr id="16" name="Přímá spojovací šipka 15"/>
          <p:cNvCxnSpPr/>
          <p:nvPr/>
        </p:nvCxnSpPr>
        <p:spPr>
          <a:xfrm flipH="1">
            <a:off x="5724525" y="2349500"/>
            <a:ext cx="4318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415" name="TextovéPole 18"/>
          <p:cNvSpPr txBox="1">
            <a:spLocks noChangeArrowheads="1"/>
          </p:cNvSpPr>
          <p:nvPr/>
        </p:nvSpPr>
        <p:spPr bwMode="auto">
          <a:xfrm>
            <a:off x="7451725" y="4365625"/>
            <a:ext cx="8651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Bradley Hand ITC" pitchFamily="66" charset="0"/>
                <a:hlinkClick r:id="rId7" action="ppaction://hlinksldjump"/>
              </a:rPr>
              <a:t>5.</a:t>
            </a:r>
            <a:endParaRPr lang="cs-CZ" sz="4000" b="1">
              <a:latin typeface="Bradley Hand ITC" pitchFamily="66" charset="0"/>
            </a:endParaRPr>
          </a:p>
        </p:txBody>
      </p:sp>
      <p:sp>
        <p:nvSpPr>
          <p:cNvPr id="17416" name="TextovéPole 20"/>
          <p:cNvSpPr txBox="1">
            <a:spLocks noChangeArrowheads="1"/>
          </p:cNvSpPr>
          <p:nvPr/>
        </p:nvSpPr>
        <p:spPr bwMode="auto">
          <a:xfrm>
            <a:off x="539750" y="1484313"/>
            <a:ext cx="7191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Bradley Hand ITC" pitchFamily="66" charset="0"/>
                <a:hlinkClick r:id="rId8" action="ppaction://hlinksldjump"/>
              </a:rPr>
              <a:t>6.</a:t>
            </a:r>
            <a:endParaRPr lang="cs-CZ" sz="4000" b="1">
              <a:latin typeface="Bradley Hand ITC" pitchFamily="66" charset="0"/>
            </a:endParaRPr>
          </a:p>
        </p:txBody>
      </p:sp>
      <p:sp>
        <p:nvSpPr>
          <p:cNvPr id="17417" name="TextovéPole 22"/>
          <p:cNvSpPr txBox="1">
            <a:spLocks noChangeArrowheads="1"/>
          </p:cNvSpPr>
          <p:nvPr/>
        </p:nvSpPr>
        <p:spPr bwMode="auto">
          <a:xfrm>
            <a:off x="8101013" y="3213100"/>
            <a:ext cx="7921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Bradley Hand ITC" pitchFamily="66" charset="0"/>
                <a:hlinkClick r:id="rId9" action="ppaction://hlinksldjump"/>
              </a:rPr>
              <a:t>7.</a:t>
            </a:r>
            <a:endParaRPr lang="cs-CZ" sz="4000" b="1">
              <a:latin typeface="Bradley Hand ITC" pitchFamily="66" charset="0"/>
            </a:endParaRPr>
          </a:p>
        </p:txBody>
      </p:sp>
      <p:sp>
        <p:nvSpPr>
          <p:cNvPr id="17418" name="TextovéPole 23"/>
          <p:cNvSpPr txBox="1">
            <a:spLocks noChangeArrowheads="1"/>
          </p:cNvSpPr>
          <p:nvPr/>
        </p:nvSpPr>
        <p:spPr bwMode="auto">
          <a:xfrm>
            <a:off x="7956550" y="5300663"/>
            <a:ext cx="6477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Bradley Hand ITC" pitchFamily="66" charset="0"/>
                <a:hlinkClick r:id="rId10" action="ppaction://hlinksldjump"/>
              </a:rPr>
              <a:t>8. </a:t>
            </a:r>
            <a:endParaRPr lang="cs-CZ" sz="4000" b="1">
              <a:latin typeface="Bradley Hand ITC" pitchFamily="66" charset="0"/>
            </a:endParaRPr>
          </a:p>
        </p:txBody>
      </p:sp>
      <p:sp>
        <p:nvSpPr>
          <p:cNvPr id="17419" name="TextovéPole 25"/>
          <p:cNvSpPr txBox="1">
            <a:spLocks noChangeArrowheads="1"/>
          </p:cNvSpPr>
          <p:nvPr/>
        </p:nvSpPr>
        <p:spPr bwMode="auto">
          <a:xfrm>
            <a:off x="1258888" y="3716338"/>
            <a:ext cx="6492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Bradley Hand ITC" pitchFamily="66" charset="0"/>
                <a:hlinkClick r:id="rId11" action="ppaction://hlinksldjump"/>
              </a:rPr>
              <a:t>9.</a:t>
            </a:r>
            <a:endParaRPr lang="cs-CZ" sz="4000" b="1">
              <a:latin typeface="Bradley Hand ITC" pitchFamily="66" charset="0"/>
            </a:endParaRPr>
          </a:p>
        </p:txBody>
      </p:sp>
      <p:sp>
        <p:nvSpPr>
          <p:cNvPr id="17420" name="TextovéPole 26"/>
          <p:cNvSpPr txBox="1">
            <a:spLocks noChangeArrowheads="1"/>
          </p:cNvSpPr>
          <p:nvPr/>
        </p:nvSpPr>
        <p:spPr bwMode="auto">
          <a:xfrm>
            <a:off x="6588125" y="3141663"/>
            <a:ext cx="1152525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Bradley Hand ITC" pitchFamily="66" charset="0"/>
                <a:hlinkClick r:id="rId12" action="ppaction://hlinksldjump"/>
              </a:rPr>
              <a:t>10.</a:t>
            </a:r>
            <a:endParaRPr lang="cs-CZ" sz="4000" b="1">
              <a:latin typeface="Bradley Hand ITC" pitchFamily="66" charset="0"/>
            </a:endParaRPr>
          </a:p>
        </p:txBody>
      </p:sp>
      <p:sp>
        <p:nvSpPr>
          <p:cNvPr id="17421" name="TextovéPole 27"/>
          <p:cNvSpPr txBox="1">
            <a:spLocks noChangeArrowheads="1"/>
          </p:cNvSpPr>
          <p:nvPr/>
        </p:nvSpPr>
        <p:spPr bwMode="auto">
          <a:xfrm>
            <a:off x="1187450" y="5445125"/>
            <a:ext cx="10080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Bradley Hand ITC" pitchFamily="66" charset="0"/>
                <a:hlinkClick r:id="rId13" action="ppaction://hlinksldjump"/>
              </a:rPr>
              <a:t>11</a:t>
            </a:r>
            <a:r>
              <a:rPr lang="cs-CZ">
                <a:latin typeface="Calibri" pitchFamily="34" charset="0"/>
                <a:hlinkClick r:id="rId13" action="ppaction://hlinksldjump"/>
              </a:rPr>
              <a:t>.</a:t>
            </a:r>
            <a:endParaRPr lang="cs-CZ">
              <a:latin typeface="Calibri" pitchFamily="34" charset="0"/>
            </a:endParaRPr>
          </a:p>
        </p:txBody>
      </p:sp>
      <p:sp>
        <p:nvSpPr>
          <p:cNvPr id="17422" name="TextovéPole 28"/>
          <p:cNvSpPr txBox="1">
            <a:spLocks noChangeArrowheads="1"/>
          </p:cNvSpPr>
          <p:nvPr/>
        </p:nvSpPr>
        <p:spPr bwMode="auto">
          <a:xfrm>
            <a:off x="7164388" y="0"/>
            <a:ext cx="10080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Bradley Hand ITC" pitchFamily="66" charset="0"/>
                <a:hlinkClick r:id="rId14" action="ppaction://hlinksldjump"/>
              </a:rPr>
              <a:t>12.</a:t>
            </a:r>
            <a:endParaRPr lang="cs-CZ" sz="4000" b="1">
              <a:latin typeface="Bradley Hand ITC" pitchFamily="66" charset="0"/>
            </a:endParaRPr>
          </a:p>
        </p:txBody>
      </p:sp>
      <p:sp>
        <p:nvSpPr>
          <p:cNvPr id="17423" name="TextovéPole 29"/>
          <p:cNvSpPr txBox="1">
            <a:spLocks noChangeArrowheads="1"/>
          </p:cNvSpPr>
          <p:nvPr/>
        </p:nvSpPr>
        <p:spPr bwMode="auto">
          <a:xfrm>
            <a:off x="1476375" y="2349500"/>
            <a:ext cx="9350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Bradley Hand ITC" pitchFamily="66" charset="0"/>
                <a:hlinkClick r:id="rId15" action="ppaction://hlinksldjump"/>
              </a:rPr>
              <a:t>13.</a:t>
            </a:r>
            <a:endParaRPr lang="cs-CZ" b="1">
              <a:latin typeface="Bradley Hand ITC" pitchFamily="66" charset="0"/>
            </a:endParaRPr>
          </a:p>
        </p:txBody>
      </p:sp>
      <p:sp>
        <p:nvSpPr>
          <p:cNvPr id="17424" name="TextovéPole 30"/>
          <p:cNvSpPr txBox="1">
            <a:spLocks noChangeArrowheads="1"/>
          </p:cNvSpPr>
          <p:nvPr/>
        </p:nvSpPr>
        <p:spPr bwMode="auto">
          <a:xfrm>
            <a:off x="8027988" y="1484313"/>
            <a:ext cx="9366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Bradley Hand ITC" pitchFamily="66" charset="0"/>
                <a:hlinkClick r:id="rId16" action="ppaction://hlinksldjump"/>
              </a:rPr>
              <a:t>14.</a:t>
            </a:r>
            <a:endParaRPr lang="cs-CZ" sz="4000" b="1">
              <a:latin typeface="Bradley Hand ITC" pitchFamily="66" charset="0"/>
            </a:endParaRPr>
          </a:p>
        </p:txBody>
      </p:sp>
      <p:pic>
        <p:nvPicPr>
          <p:cNvPr id="17425" name="Picture 2" descr="C:\Users\raduška\AppData\Local\Microsoft\Windows\Temporary Internet Files\Content.IE5\LHLUUK0X\MC900432540[1].png">
            <a:hlinkClick r:id="rId17" action="ppaction://hlinksldjump"/>
          </p:cNvPr>
          <p:cNvPicPr>
            <a:picLocks noChangeAspect="1" noChangeArrowheads="1"/>
          </p:cNvPicPr>
          <p:nvPr/>
        </p:nvPicPr>
        <p:blipFill>
          <a:blip r:embed="rId18"/>
          <a:srcRect/>
          <a:stretch>
            <a:fillRect/>
          </a:stretch>
        </p:blipFill>
        <p:spPr bwMode="auto">
          <a:xfrm>
            <a:off x="8027988" y="6021388"/>
            <a:ext cx="792162" cy="703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 descr="C:\Users\raduška\AppData\Local\Microsoft\Windows\Temporary Internet Files\Content.IE5\7IXN8V1B\MC900436880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-53975"/>
            <a:ext cx="6911975" cy="691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4" name="Picture 2" descr="C:\Users\raduška\AppData\Local\Microsoft\Windows\Temporary Internet Files\Content.IE5\G3IQ5ABL\MC900432540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24750" y="333375"/>
            <a:ext cx="1079500" cy="957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3" descr="C:\Users\raduška\AppData\Local\Microsoft\Windows\Temporary Internet Files\Content.IE5\MVW10PX2\MP90039050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11413" y="260350"/>
            <a:ext cx="4176712" cy="5854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8" name="Picture 2" descr="C:\Users\raduška\AppData\Local\Microsoft\Windows\Temporary Internet Files\Content.IE5\G3IQ5ABL\MC900432540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24750" y="333375"/>
            <a:ext cx="1079500" cy="957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4" descr="C:\Users\raduška\AppData\Local\Microsoft\Windows\Temporary Internet Files\Content.IE5\UZGRSR3G\MC900436883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8" y="188913"/>
            <a:ext cx="5976937" cy="5976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2" name="Picture 2" descr="C:\Users\raduška\AppData\Local\Microsoft\Windows\Temporary Internet Files\Content.IE5\G3IQ5ABL\MC900432540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24750" y="333375"/>
            <a:ext cx="1079500" cy="957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5" descr="C:\Users\raduška\AppData\Local\Microsoft\Windows\Temporary Internet Files\Content.IE5\MVW10PX2\MC90039149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1050" y="333375"/>
            <a:ext cx="4897438" cy="6102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6" name="Picture 2" descr="C:\Users\raduška\AppData\Local\Microsoft\Windows\Temporary Internet Files\Content.IE5\G3IQ5ABL\MC900432540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24750" y="333375"/>
            <a:ext cx="1079500" cy="957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7" descr="C:\Users\raduška\Desktop\rulík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4513" y="1009650"/>
            <a:ext cx="6888162" cy="5165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0" name="Picture 2" descr="C:\Users\raduška\AppData\Local\Microsoft\Windows\Temporary Internet Files\Content.IE5\G3IQ5ABL\MC900432540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24750" y="333375"/>
            <a:ext cx="1079500" cy="957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8" descr="C:\Users\raduška\AppData\Local\Microsoft\Windows\Temporary Internet Files\Content.IE5\MVW10PX2\MP90039049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68538" y="476250"/>
            <a:ext cx="4319587" cy="6057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4" name="Picture 2" descr="C:\Users\raduška\AppData\Local\Microsoft\Windows\Temporary Internet Files\Content.IE5\G3IQ5ABL\MC900432540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24750" y="333375"/>
            <a:ext cx="1079500" cy="957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3" descr="C:\Users\raduška\AppData\Local\Microsoft\Windows\Temporary Internet Files\Content.IE5\7IXN8V1B\MP90042213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95513" y="188913"/>
            <a:ext cx="4446587" cy="6465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8" name="Picture 2" descr="C:\Users\raduška\AppData\Local\Microsoft\Windows\Temporary Internet Files\Content.IE5\G3IQ5ABL\MC900432540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24750" y="333375"/>
            <a:ext cx="1079500" cy="957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 descr="C:\Users\raduška\AppData\Local\Microsoft\Windows\Temporary Internet Files\Content.IE5\LCOZSZ88\MP90040690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836613"/>
            <a:ext cx="6523038" cy="521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2" name="Picture 2" descr="C:\Users\raduška\AppData\Local\Microsoft\Windows\Temporary Internet Files\Content.IE5\G3IQ5ABL\MC900432540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24750" y="333375"/>
            <a:ext cx="1079500" cy="957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Picture 3" descr="C:\Users\raduška\AppData\Local\Microsoft\Windows\Temporary Internet Files\Content.IE5\ELEEDQVY\MP90041177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36763" y="0"/>
            <a:ext cx="507047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6" name="Picture 2" descr="C:\Users\raduška\AppData\Local\Microsoft\Windows\Temporary Internet Files\Content.IE5\G3IQ5ABL\MC900432540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24750" y="333375"/>
            <a:ext cx="1079500" cy="957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2" descr="C:\Users\raduška\AppData\Local\Microsoft\Windows\Temporary Internet Files\Content.IE5\ELEEDQVY\MC900441782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260350"/>
            <a:ext cx="6121400" cy="612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0" name="Picture 2" descr="C:\Users\raduška\AppData\Local\Microsoft\Windows\Temporary Internet Files\Content.IE5\G3IQ5ABL\MC900432540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24750" y="333375"/>
            <a:ext cx="1079500" cy="957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Picture 4" descr="Soubor:Snijboon peulen Phaseolus vulgari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476250"/>
            <a:ext cx="42862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4" name="Picture 2" descr="C:\Users\raduška\AppData\Local\Microsoft\Windows\Temporary Internet Files\Content.IE5\G3IQ5ABL\MC900432540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24750" y="333375"/>
            <a:ext cx="1079500" cy="957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Picture 1" descr="C:\Users\raduška\AppData\Local\Microsoft\Windows\Temporary Internet Files\Content.IE5\7IXN8V1B\MP90042549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260350"/>
            <a:ext cx="5491162" cy="551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698" name="Picture 2" descr="C:\Users\raduška\AppData\Local\Microsoft\Windows\Temporary Internet Files\Content.IE5\G3IQ5ABL\MC900432540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24750" y="333375"/>
            <a:ext cx="1079500" cy="957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Picture 5" descr="C:\Users\raduška\AppData\Local\Microsoft\Windows\Temporary Internet Files\Content.IE5\ELEEDQVY\MP90042758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92350" y="0"/>
            <a:ext cx="45593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2" name="Picture 2" descr="C:\Users\raduška\AppData\Local\Microsoft\Windows\Temporary Internet Files\Content.IE5\G3IQ5ABL\MC900432540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24750" y="333375"/>
            <a:ext cx="1079500" cy="957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5" name="Picture 1" descr="C:\Users\raduška\AppData\Local\Microsoft\Windows\Temporary Internet Files\Content.IE5\WUUAUPBZ\MC90035856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188913"/>
            <a:ext cx="5156200" cy="630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6" name="Picture 2" descr="C:\Users\raduška\AppData\Local\Microsoft\Windows\Temporary Internet Files\Content.IE5\G3IQ5ABL\MC900432540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24750" y="333375"/>
            <a:ext cx="1079500" cy="957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67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 rot="20211022">
            <a:off x="1325" y="764460"/>
            <a:ext cx="6118030" cy="1259790"/>
          </a:xfrm>
          <a:prstGeom prst="rect">
            <a:avLst/>
          </a:prstGeom>
          <a:noFill/>
        </p:spPr>
        <p:txBody>
          <a:bodyPr wrap="none">
            <a:prstTxWarp prst="textDeflateBottom">
              <a:avLst/>
            </a:prstTxWarp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Monotype Corsiva" pitchFamily="66" charset="0"/>
                <a:cs typeface="+mn-cs"/>
              </a:rPr>
              <a:t>Rostliny kulturní </a:t>
            </a:r>
            <a:endParaRPr lang="cs-CZ" sz="5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Monotype Corsiva" pitchFamily="66" charset="0"/>
              <a:cs typeface="+mn-cs"/>
            </a:endParaRPr>
          </a:p>
        </p:txBody>
      </p:sp>
      <p:sp>
        <p:nvSpPr>
          <p:cNvPr id="7" name="Vodorovný svitek 6"/>
          <p:cNvSpPr/>
          <p:nvPr/>
        </p:nvSpPr>
        <p:spPr>
          <a:xfrm>
            <a:off x="1908175" y="1844675"/>
            <a:ext cx="6551613" cy="4248150"/>
          </a:xfrm>
          <a:prstGeom prst="horizontalScroll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C00000"/>
                </a:solidFill>
                <a:latin typeface="Monotype Corsiva" pitchFamily="66" charset="0"/>
              </a:rPr>
              <a:t>Rostliny kulturní jsou záměrně pěstované člověkem. Člověk z nich má nějaký užitek.</a:t>
            </a:r>
            <a:endParaRPr lang="cs-CZ" sz="4000" dirty="0">
              <a:solidFill>
                <a:srgbClr val="C00000"/>
              </a:solidFill>
              <a:latin typeface="Monotype Corsiva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6" dur="5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Comic Sans MS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3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 rot="20055300">
            <a:off x="10376" y="970657"/>
            <a:ext cx="5760191" cy="2195348"/>
          </a:xfrm>
          <a:prstGeom prst="rect">
            <a:avLst/>
          </a:prstGeom>
        </p:spPr>
        <p:txBody>
          <a:bodyPr>
            <a:prstTxWarp prst="textDeflateBottom">
              <a:avLst/>
            </a:prstTxWarp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5">
                    <a:lumMod val="75000"/>
                  </a:schemeClr>
                </a:solidFill>
                <a:latin typeface="Monotype Corsiva" pitchFamily="66" charset="0"/>
                <a:cs typeface="+mn-cs"/>
              </a:rPr>
              <a:t>Rostliny plané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Bradley Hand ITC" pitchFamily="66" charset="0"/>
                <a:cs typeface="+mn-cs"/>
              </a:rPr>
              <a:t> </a:t>
            </a:r>
            <a:endParaRPr lang="cs-CZ" sz="6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+mn-lt"/>
              <a:cs typeface="+mn-cs"/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1908175" y="1844675"/>
            <a:ext cx="6551613" cy="4248150"/>
          </a:xfrm>
          <a:prstGeom prst="horizontalScroll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C00000"/>
                </a:solidFill>
                <a:latin typeface="Monotype Corsiva" pitchFamily="66" charset="0"/>
              </a:rPr>
              <a:t>Rostliny plané rostou volně v přírodě, bez zásahu člověka.</a:t>
            </a:r>
            <a:endParaRPr lang="cs-CZ" sz="4000" dirty="0">
              <a:solidFill>
                <a:srgbClr val="C00000"/>
              </a:solidFill>
              <a:latin typeface="Monotype Corsiva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6" dur="5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Comic Sans MS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>
                <a:lumMod val="75000"/>
              </a:schemeClr>
            </a:gs>
            <a:gs pos="0">
              <a:schemeClr val="accent5">
                <a:lumMod val="75000"/>
              </a:schemeClr>
            </a:gs>
            <a:gs pos="60000">
              <a:schemeClr val="accent1">
                <a:tint val="44500"/>
                <a:satMod val="160000"/>
                <a:alpha val="66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179388" y="260350"/>
            <a:ext cx="4154487" cy="1223963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B050"/>
                </a:solidFill>
                <a:latin typeface="Monotype Corsiva" pitchFamily="66" charset="0"/>
              </a:rPr>
              <a:t>kulturní</a:t>
            </a:r>
            <a:endParaRPr lang="cs-CZ" b="1" dirty="0">
              <a:solidFill>
                <a:srgbClr val="00B050"/>
              </a:solidFill>
              <a:latin typeface="Monotype Corsiva" pitchFamily="66" charset="0"/>
            </a:endParaRPr>
          </a:p>
        </p:txBody>
      </p:sp>
      <p:sp>
        <p:nvSpPr>
          <p:cNvPr id="4" name="Mrak 3"/>
          <p:cNvSpPr/>
          <p:nvPr/>
        </p:nvSpPr>
        <p:spPr>
          <a:xfrm>
            <a:off x="4716463" y="260350"/>
            <a:ext cx="4154487" cy="1223963"/>
          </a:xfrm>
          <a:prstGeom prst="clou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70C0"/>
                </a:solidFill>
                <a:latin typeface="Monotype Corsiva" pitchFamily="66" charset="0"/>
              </a:rPr>
              <a:t>plané</a:t>
            </a:r>
            <a:endParaRPr lang="cs-CZ" sz="3600" b="1" dirty="0">
              <a:solidFill>
                <a:srgbClr val="0070C0"/>
              </a:solidFill>
              <a:latin typeface="Monotype Corsiva" pitchFamily="66" charset="0"/>
            </a:endParaRPr>
          </a:p>
        </p:txBody>
      </p:sp>
      <p:sp>
        <p:nvSpPr>
          <p:cNvPr id="34820" name="TextovéPole 4"/>
          <p:cNvSpPr txBox="1">
            <a:spLocks noChangeArrowheads="1"/>
          </p:cNvSpPr>
          <p:nvPr/>
        </p:nvSpPr>
        <p:spPr bwMode="auto">
          <a:xfrm>
            <a:off x="1979613" y="2060575"/>
            <a:ext cx="100806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002060"/>
                </a:solidFill>
                <a:latin typeface="Monotype Corsiva" pitchFamily="66" charset="0"/>
              </a:rPr>
              <a:t>dub</a:t>
            </a:r>
          </a:p>
          <a:p>
            <a:endParaRPr lang="cs-CZ" sz="360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34821" name="TextovéPole 5"/>
          <p:cNvSpPr txBox="1">
            <a:spLocks noChangeArrowheads="1"/>
          </p:cNvSpPr>
          <p:nvPr/>
        </p:nvSpPr>
        <p:spPr bwMode="auto">
          <a:xfrm>
            <a:off x="468313" y="2349500"/>
            <a:ext cx="12954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002060"/>
                </a:solidFill>
                <a:latin typeface="Monotype Corsiva" pitchFamily="66" charset="0"/>
              </a:rPr>
              <a:t>rybíz</a:t>
            </a:r>
          </a:p>
          <a:p>
            <a:endParaRPr lang="cs-CZ" sz="360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34822" name="TextovéPole 6"/>
          <p:cNvSpPr txBox="1">
            <a:spLocks noChangeArrowheads="1"/>
          </p:cNvSpPr>
          <p:nvPr/>
        </p:nvSpPr>
        <p:spPr bwMode="auto">
          <a:xfrm>
            <a:off x="250825" y="3213100"/>
            <a:ext cx="23764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002060"/>
                </a:solidFill>
                <a:latin typeface="Monotype Corsiva" pitchFamily="66" charset="0"/>
              </a:rPr>
              <a:t>pampeliška</a:t>
            </a:r>
          </a:p>
        </p:txBody>
      </p:sp>
      <p:sp>
        <p:nvSpPr>
          <p:cNvPr id="34823" name="TextovéPole 7"/>
          <p:cNvSpPr txBox="1">
            <a:spLocks noChangeArrowheads="1"/>
          </p:cNvSpPr>
          <p:nvPr/>
        </p:nvSpPr>
        <p:spPr bwMode="auto">
          <a:xfrm>
            <a:off x="3132138" y="5013325"/>
            <a:ext cx="15843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002060"/>
                </a:solidFill>
                <a:latin typeface="Monotype Corsiva" pitchFamily="66" charset="0"/>
              </a:rPr>
              <a:t>svlačec</a:t>
            </a:r>
          </a:p>
          <a:p>
            <a:endParaRPr lang="cs-CZ" sz="360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34824" name="TextovéPole 8"/>
          <p:cNvSpPr txBox="1">
            <a:spLocks noChangeArrowheads="1"/>
          </p:cNvSpPr>
          <p:nvPr/>
        </p:nvSpPr>
        <p:spPr bwMode="auto">
          <a:xfrm>
            <a:off x="4284663" y="2060575"/>
            <a:ext cx="165576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002060"/>
                </a:solidFill>
                <a:latin typeface="Monotype Corsiva" pitchFamily="66" charset="0"/>
              </a:rPr>
              <a:t>kapradí</a:t>
            </a:r>
          </a:p>
          <a:p>
            <a:endParaRPr lang="cs-CZ" sz="360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34825" name="TextovéPole 9"/>
          <p:cNvSpPr txBox="1">
            <a:spLocks noChangeArrowheads="1"/>
          </p:cNvSpPr>
          <p:nvPr/>
        </p:nvSpPr>
        <p:spPr bwMode="auto">
          <a:xfrm>
            <a:off x="7596188" y="4221163"/>
            <a:ext cx="13684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002060"/>
                </a:solidFill>
                <a:latin typeface="Monotype Corsiva" pitchFamily="66" charset="0"/>
              </a:rPr>
              <a:t>hrách</a:t>
            </a:r>
          </a:p>
        </p:txBody>
      </p:sp>
      <p:sp>
        <p:nvSpPr>
          <p:cNvPr id="34826" name="TextovéPole 10"/>
          <p:cNvSpPr txBox="1">
            <a:spLocks noChangeArrowheads="1"/>
          </p:cNvSpPr>
          <p:nvPr/>
        </p:nvSpPr>
        <p:spPr bwMode="auto">
          <a:xfrm>
            <a:off x="5867400" y="4868863"/>
            <a:ext cx="172878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002060"/>
                </a:solidFill>
                <a:latin typeface="Monotype Corsiva" pitchFamily="66" charset="0"/>
              </a:rPr>
              <a:t>pivoňka</a:t>
            </a:r>
          </a:p>
        </p:txBody>
      </p:sp>
      <p:sp>
        <p:nvSpPr>
          <p:cNvPr id="34827" name="TextovéPole 11"/>
          <p:cNvSpPr txBox="1">
            <a:spLocks noChangeArrowheads="1"/>
          </p:cNvSpPr>
          <p:nvPr/>
        </p:nvSpPr>
        <p:spPr bwMode="auto">
          <a:xfrm>
            <a:off x="611188" y="5661025"/>
            <a:ext cx="12969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002060"/>
                </a:solidFill>
                <a:latin typeface="Monotype Corsiva" pitchFamily="66" charset="0"/>
              </a:rPr>
              <a:t>chmel</a:t>
            </a:r>
          </a:p>
        </p:txBody>
      </p:sp>
      <p:sp>
        <p:nvSpPr>
          <p:cNvPr id="34828" name="TextovéPole 12"/>
          <p:cNvSpPr txBox="1">
            <a:spLocks noChangeArrowheads="1"/>
          </p:cNvSpPr>
          <p:nvPr/>
        </p:nvSpPr>
        <p:spPr bwMode="auto">
          <a:xfrm>
            <a:off x="900113" y="4652963"/>
            <a:ext cx="15113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002060"/>
                </a:solidFill>
                <a:latin typeface="Monotype Corsiva" pitchFamily="66" charset="0"/>
              </a:rPr>
              <a:t>houby</a:t>
            </a:r>
          </a:p>
          <a:p>
            <a:endParaRPr lang="cs-CZ" sz="360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34829" name="TextovéPole 13"/>
          <p:cNvSpPr txBox="1">
            <a:spLocks noChangeArrowheads="1"/>
          </p:cNvSpPr>
          <p:nvPr/>
        </p:nvSpPr>
        <p:spPr bwMode="auto">
          <a:xfrm>
            <a:off x="6300788" y="3860800"/>
            <a:ext cx="8636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002060"/>
                </a:solidFill>
                <a:latin typeface="Monotype Corsiva" pitchFamily="66" charset="0"/>
              </a:rPr>
              <a:t>len</a:t>
            </a:r>
          </a:p>
        </p:txBody>
      </p:sp>
      <p:sp>
        <p:nvSpPr>
          <p:cNvPr id="34830" name="TextovéPole 14"/>
          <p:cNvSpPr txBox="1">
            <a:spLocks noChangeArrowheads="1"/>
          </p:cNvSpPr>
          <p:nvPr/>
        </p:nvSpPr>
        <p:spPr bwMode="auto">
          <a:xfrm>
            <a:off x="2411413" y="3860800"/>
            <a:ext cx="172878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002060"/>
                </a:solidFill>
                <a:latin typeface="Monotype Corsiva" pitchFamily="66" charset="0"/>
              </a:rPr>
              <a:t>okurka</a:t>
            </a:r>
          </a:p>
          <a:p>
            <a:endParaRPr lang="cs-CZ" sz="360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34831" name="TextovéPole 15"/>
          <p:cNvSpPr txBox="1">
            <a:spLocks noChangeArrowheads="1"/>
          </p:cNvSpPr>
          <p:nvPr/>
        </p:nvSpPr>
        <p:spPr bwMode="auto">
          <a:xfrm>
            <a:off x="3348038" y="2852738"/>
            <a:ext cx="15843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002060"/>
                </a:solidFill>
                <a:latin typeface="Monotype Corsiva" pitchFamily="66" charset="0"/>
              </a:rPr>
              <a:t>bledule</a:t>
            </a:r>
          </a:p>
        </p:txBody>
      </p:sp>
      <p:sp>
        <p:nvSpPr>
          <p:cNvPr id="34832" name="TextovéPole 16"/>
          <p:cNvSpPr txBox="1">
            <a:spLocks noChangeArrowheads="1"/>
          </p:cNvSpPr>
          <p:nvPr/>
        </p:nvSpPr>
        <p:spPr bwMode="auto">
          <a:xfrm>
            <a:off x="7235825" y="2924175"/>
            <a:ext cx="1368425" cy="1201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002060"/>
                </a:solidFill>
                <a:latin typeface="Monotype Corsiva" pitchFamily="66" charset="0"/>
              </a:rPr>
              <a:t>chrpa</a:t>
            </a:r>
          </a:p>
          <a:p>
            <a:endParaRPr lang="cs-CZ" sz="360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34833" name="TextovéPole 17"/>
          <p:cNvSpPr txBox="1">
            <a:spLocks noChangeArrowheads="1"/>
          </p:cNvSpPr>
          <p:nvPr/>
        </p:nvSpPr>
        <p:spPr bwMode="auto">
          <a:xfrm>
            <a:off x="6732588" y="2060575"/>
            <a:ext cx="187166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002060"/>
                </a:solidFill>
                <a:latin typeface="Monotype Corsiva" pitchFamily="66" charset="0"/>
              </a:rPr>
              <a:t>bodlák</a:t>
            </a:r>
          </a:p>
          <a:p>
            <a:endParaRPr lang="cs-CZ" sz="360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34834" name="TextovéPole 18"/>
          <p:cNvSpPr txBox="1">
            <a:spLocks noChangeArrowheads="1"/>
          </p:cNvSpPr>
          <p:nvPr/>
        </p:nvSpPr>
        <p:spPr bwMode="auto">
          <a:xfrm>
            <a:off x="4356100" y="3860800"/>
            <a:ext cx="165576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002060"/>
                </a:solidFill>
                <a:latin typeface="Monotype Corsiva" pitchFamily="66" charset="0"/>
              </a:rPr>
              <a:t>pažitka</a:t>
            </a:r>
          </a:p>
          <a:p>
            <a:endParaRPr lang="cs-CZ" sz="360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34835" name="Obdélník 20"/>
          <p:cNvSpPr>
            <a:spLocks noChangeArrowheads="1"/>
          </p:cNvSpPr>
          <p:nvPr/>
        </p:nvSpPr>
        <p:spPr bwMode="auto">
          <a:xfrm>
            <a:off x="179388" y="6237288"/>
            <a:ext cx="15859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Calibri" pitchFamily="34" charset="0"/>
                <a:hlinkClick r:id="rId2" action="ppaction://hlinksldjump"/>
              </a:rPr>
              <a:t>Správné řešení</a:t>
            </a:r>
            <a:endParaRPr lang="cs-CZ" b="1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34836" name="TextovéPole 19"/>
          <p:cNvSpPr txBox="1">
            <a:spLocks noChangeArrowheads="1"/>
          </p:cNvSpPr>
          <p:nvPr/>
        </p:nvSpPr>
        <p:spPr bwMode="auto">
          <a:xfrm>
            <a:off x="1908175" y="5805488"/>
            <a:ext cx="698500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solidFill>
                  <a:srgbClr val="FF0000"/>
                </a:solidFill>
                <a:latin typeface="Monotype Corsiva" pitchFamily="66" charset="0"/>
              </a:rPr>
              <a:t>Barevně podtrhni rostlinu podle barvy nadpisu skupiny, do které bys ji zařadil/a.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179388" y="260350"/>
            <a:ext cx="4154487" cy="1223963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B050"/>
                </a:solidFill>
                <a:latin typeface="Monotype Corsiva" pitchFamily="66" charset="0"/>
              </a:rPr>
              <a:t>kulturní</a:t>
            </a:r>
            <a:endParaRPr lang="cs-CZ" b="1" dirty="0">
              <a:solidFill>
                <a:srgbClr val="00B050"/>
              </a:solidFill>
              <a:latin typeface="Monotype Corsiva" pitchFamily="66" charset="0"/>
            </a:endParaRPr>
          </a:p>
        </p:txBody>
      </p:sp>
      <p:sp>
        <p:nvSpPr>
          <p:cNvPr id="4" name="Mrak 3"/>
          <p:cNvSpPr/>
          <p:nvPr/>
        </p:nvSpPr>
        <p:spPr>
          <a:xfrm>
            <a:off x="4716463" y="260350"/>
            <a:ext cx="4154487" cy="1223963"/>
          </a:xfrm>
          <a:prstGeom prst="clou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B050"/>
                </a:solidFill>
                <a:latin typeface="Monotype Corsiva" pitchFamily="66" charset="0"/>
              </a:rPr>
              <a:t>plané</a:t>
            </a:r>
            <a:endParaRPr lang="cs-CZ" sz="3600" b="1" dirty="0">
              <a:solidFill>
                <a:srgbClr val="00B050"/>
              </a:solidFill>
              <a:latin typeface="Monotype Corsiva" pitchFamily="66" charset="0"/>
            </a:endParaRPr>
          </a:p>
        </p:txBody>
      </p:sp>
      <p:sp>
        <p:nvSpPr>
          <p:cNvPr id="35843" name="TextovéPole 4"/>
          <p:cNvSpPr txBox="1">
            <a:spLocks noChangeArrowheads="1"/>
          </p:cNvSpPr>
          <p:nvPr/>
        </p:nvSpPr>
        <p:spPr bwMode="auto">
          <a:xfrm>
            <a:off x="1619250" y="1557338"/>
            <a:ext cx="100806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002060"/>
                </a:solidFill>
                <a:latin typeface="Monotype Corsiva" pitchFamily="66" charset="0"/>
              </a:rPr>
              <a:t>dub</a:t>
            </a:r>
          </a:p>
          <a:p>
            <a:endParaRPr lang="cs-CZ" sz="360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35844" name="TextovéPole 5"/>
          <p:cNvSpPr txBox="1">
            <a:spLocks noChangeArrowheads="1"/>
          </p:cNvSpPr>
          <p:nvPr/>
        </p:nvSpPr>
        <p:spPr bwMode="auto">
          <a:xfrm>
            <a:off x="1476375" y="1989138"/>
            <a:ext cx="12954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002060"/>
                </a:solidFill>
                <a:latin typeface="Monotype Corsiva" pitchFamily="66" charset="0"/>
              </a:rPr>
              <a:t>rybíz</a:t>
            </a:r>
          </a:p>
          <a:p>
            <a:endParaRPr lang="cs-CZ" sz="360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35845" name="TextovéPole 6"/>
          <p:cNvSpPr txBox="1">
            <a:spLocks noChangeArrowheads="1"/>
          </p:cNvSpPr>
          <p:nvPr/>
        </p:nvSpPr>
        <p:spPr bwMode="auto">
          <a:xfrm>
            <a:off x="5580063" y="1557338"/>
            <a:ext cx="23764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002060"/>
                </a:solidFill>
                <a:latin typeface="Monotype Corsiva" pitchFamily="66" charset="0"/>
              </a:rPr>
              <a:t>pampeliška</a:t>
            </a:r>
          </a:p>
        </p:txBody>
      </p:sp>
      <p:sp>
        <p:nvSpPr>
          <p:cNvPr id="35846" name="TextovéPole 7"/>
          <p:cNvSpPr txBox="1">
            <a:spLocks noChangeArrowheads="1"/>
          </p:cNvSpPr>
          <p:nvPr/>
        </p:nvSpPr>
        <p:spPr bwMode="auto">
          <a:xfrm>
            <a:off x="5795963" y="3141663"/>
            <a:ext cx="15843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002060"/>
                </a:solidFill>
                <a:latin typeface="Monotype Corsiva" pitchFamily="66" charset="0"/>
              </a:rPr>
              <a:t>svlačec</a:t>
            </a:r>
          </a:p>
          <a:p>
            <a:endParaRPr lang="cs-CZ" sz="360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35847" name="TextovéPole 8"/>
          <p:cNvSpPr txBox="1">
            <a:spLocks noChangeArrowheads="1"/>
          </p:cNvSpPr>
          <p:nvPr/>
        </p:nvSpPr>
        <p:spPr bwMode="auto">
          <a:xfrm>
            <a:off x="5795963" y="2133600"/>
            <a:ext cx="165576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002060"/>
                </a:solidFill>
                <a:latin typeface="Monotype Corsiva" pitchFamily="66" charset="0"/>
              </a:rPr>
              <a:t>kapradí</a:t>
            </a:r>
          </a:p>
          <a:p>
            <a:endParaRPr lang="cs-CZ" sz="360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35848" name="TextovéPole 9"/>
          <p:cNvSpPr txBox="1">
            <a:spLocks noChangeArrowheads="1"/>
          </p:cNvSpPr>
          <p:nvPr/>
        </p:nvSpPr>
        <p:spPr bwMode="auto">
          <a:xfrm>
            <a:off x="1476375" y="2565400"/>
            <a:ext cx="13668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002060"/>
                </a:solidFill>
                <a:latin typeface="Monotype Corsiva" pitchFamily="66" charset="0"/>
              </a:rPr>
              <a:t>hrách</a:t>
            </a:r>
          </a:p>
        </p:txBody>
      </p:sp>
      <p:sp>
        <p:nvSpPr>
          <p:cNvPr id="35849" name="TextovéPole 10"/>
          <p:cNvSpPr txBox="1">
            <a:spLocks noChangeArrowheads="1"/>
          </p:cNvSpPr>
          <p:nvPr/>
        </p:nvSpPr>
        <p:spPr bwMode="auto">
          <a:xfrm>
            <a:off x="1258888" y="3141663"/>
            <a:ext cx="17287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002060"/>
                </a:solidFill>
                <a:latin typeface="Monotype Corsiva" pitchFamily="66" charset="0"/>
              </a:rPr>
              <a:t>pivoňka</a:t>
            </a:r>
          </a:p>
        </p:txBody>
      </p:sp>
      <p:sp>
        <p:nvSpPr>
          <p:cNvPr id="35850" name="TextovéPole 11"/>
          <p:cNvSpPr txBox="1">
            <a:spLocks noChangeArrowheads="1"/>
          </p:cNvSpPr>
          <p:nvPr/>
        </p:nvSpPr>
        <p:spPr bwMode="auto">
          <a:xfrm>
            <a:off x="1331913" y="4724400"/>
            <a:ext cx="12954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002060"/>
                </a:solidFill>
                <a:latin typeface="Monotype Corsiva" pitchFamily="66" charset="0"/>
              </a:rPr>
              <a:t>chmel</a:t>
            </a:r>
          </a:p>
        </p:txBody>
      </p:sp>
      <p:sp>
        <p:nvSpPr>
          <p:cNvPr id="35851" name="TextovéPole 12"/>
          <p:cNvSpPr txBox="1">
            <a:spLocks noChangeArrowheads="1"/>
          </p:cNvSpPr>
          <p:nvPr/>
        </p:nvSpPr>
        <p:spPr bwMode="auto">
          <a:xfrm>
            <a:off x="5940425" y="3644900"/>
            <a:ext cx="15113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002060"/>
                </a:solidFill>
                <a:latin typeface="Monotype Corsiva" pitchFamily="66" charset="0"/>
              </a:rPr>
              <a:t>houby</a:t>
            </a:r>
          </a:p>
          <a:p>
            <a:endParaRPr lang="cs-CZ" sz="360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35852" name="TextovéPole 13"/>
          <p:cNvSpPr txBox="1">
            <a:spLocks noChangeArrowheads="1"/>
          </p:cNvSpPr>
          <p:nvPr/>
        </p:nvSpPr>
        <p:spPr bwMode="auto">
          <a:xfrm>
            <a:off x="1619250" y="4221163"/>
            <a:ext cx="86518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002060"/>
                </a:solidFill>
                <a:latin typeface="Monotype Corsiva" pitchFamily="66" charset="0"/>
              </a:rPr>
              <a:t>len</a:t>
            </a:r>
          </a:p>
        </p:txBody>
      </p:sp>
      <p:sp>
        <p:nvSpPr>
          <p:cNvPr id="35853" name="TextovéPole 14"/>
          <p:cNvSpPr txBox="1">
            <a:spLocks noChangeArrowheads="1"/>
          </p:cNvSpPr>
          <p:nvPr/>
        </p:nvSpPr>
        <p:spPr bwMode="auto">
          <a:xfrm>
            <a:off x="1258888" y="3644900"/>
            <a:ext cx="172878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002060"/>
                </a:solidFill>
                <a:latin typeface="Monotype Corsiva" pitchFamily="66" charset="0"/>
              </a:rPr>
              <a:t>okurka</a:t>
            </a:r>
          </a:p>
          <a:p>
            <a:endParaRPr lang="cs-CZ" sz="360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35854" name="TextovéPole 15"/>
          <p:cNvSpPr txBox="1">
            <a:spLocks noChangeArrowheads="1"/>
          </p:cNvSpPr>
          <p:nvPr/>
        </p:nvSpPr>
        <p:spPr bwMode="auto">
          <a:xfrm>
            <a:off x="5795963" y="4221163"/>
            <a:ext cx="15843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002060"/>
                </a:solidFill>
                <a:latin typeface="Monotype Corsiva" pitchFamily="66" charset="0"/>
              </a:rPr>
              <a:t>bledule</a:t>
            </a:r>
          </a:p>
        </p:txBody>
      </p:sp>
      <p:sp>
        <p:nvSpPr>
          <p:cNvPr id="35855" name="TextovéPole 16"/>
          <p:cNvSpPr txBox="1">
            <a:spLocks noChangeArrowheads="1"/>
          </p:cNvSpPr>
          <p:nvPr/>
        </p:nvSpPr>
        <p:spPr bwMode="auto">
          <a:xfrm>
            <a:off x="5940425" y="4652963"/>
            <a:ext cx="13684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002060"/>
                </a:solidFill>
                <a:latin typeface="Monotype Corsiva" pitchFamily="66" charset="0"/>
              </a:rPr>
              <a:t>chrpa</a:t>
            </a:r>
          </a:p>
          <a:p>
            <a:endParaRPr lang="cs-CZ" sz="360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35856" name="TextovéPole 17"/>
          <p:cNvSpPr txBox="1">
            <a:spLocks noChangeArrowheads="1"/>
          </p:cNvSpPr>
          <p:nvPr/>
        </p:nvSpPr>
        <p:spPr bwMode="auto">
          <a:xfrm>
            <a:off x="5795963" y="2636838"/>
            <a:ext cx="187166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002060"/>
                </a:solidFill>
                <a:latin typeface="Monotype Corsiva" pitchFamily="66" charset="0"/>
              </a:rPr>
              <a:t>bodlák</a:t>
            </a:r>
          </a:p>
          <a:p>
            <a:endParaRPr lang="cs-CZ" sz="360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35857" name="TextovéPole 18"/>
          <p:cNvSpPr txBox="1">
            <a:spLocks noChangeArrowheads="1"/>
          </p:cNvSpPr>
          <p:nvPr/>
        </p:nvSpPr>
        <p:spPr bwMode="auto">
          <a:xfrm>
            <a:off x="1258888" y="5229225"/>
            <a:ext cx="16573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002060"/>
                </a:solidFill>
                <a:latin typeface="Monotype Corsiva" pitchFamily="66" charset="0"/>
              </a:rPr>
              <a:t>pažitka</a:t>
            </a:r>
          </a:p>
          <a:p>
            <a:endParaRPr lang="cs-CZ" sz="3600">
              <a:solidFill>
                <a:srgbClr val="002060"/>
              </a:solidFill>
              <a:latin typeface="Monotype Corsiva" pitchFamily="66" charset="0"/>
            </a:endParaRPr>
          </a:p>
        </p:txBody>
      </p:sp>
      <p:sp>
        <p:nvSpPr>
          <p:cNvPr id="35858" name="TextovéPole 19"/>
          <p:cNvSpPr txBox="1">
            <a:spLocks noChangeArrowheads="1"/>
          </p:cNvSpPr>
          <p:nvPr/>
        </p:nvSpPr>
        <p:spPr bwMode="auto">
          <a:xfrm>
            <a:off x="4859338" y="5873750"/>
            <a:ext cx="5364162" cy="98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Správné řešení</a:t>
            </a:r>
          </a:p>
          <a:p>
            <a:endParaRPr lang="cs-CZ">
              <a:latin typeface="Calibri" pitchFamily="34" charset="0"/>
            </a:endParaRPr>
          </a:p>
        </p:txBody>
      </p:sp>
      <p:pic>
        <p:nvPicPr>
          <p:cNvPr id="35859" name="Picture 2" descr="C:\Users\raduška\AppData\Local\Microsoft\Windows\Temporary Internet Files\Content.IE5\LHLUUK0X\MC900432540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5876925"/>
            <a:ext cx="844550" cy="74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6000"/>
            <a:lum/>
          </a:blip>
          <a:srcRect/>
          <a:stretch>
            <a:fillRect t="-12000" b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Monotype Corsiva" pitchFamily="66" charset="0"/>
              </a:rPr>
              <a:t>Závěrečný testík – 1. otázka</a:t>
            </a:r>
          </a:p>
        </p:txBody>
      </p:sp>
      <p:pic>
        <p:nvPicPr>
          <p:cNvPr id="33794" name="Picture 2" descr="C:\Users\raduška\AppData\Local\Microsoft\Windows\Temporary Internet Files\Content.IE5\G3IQ5ABL\MC900439120[1].pn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4644008" y="2492896"/>
            <a:ext cx="720080" cy="728005"/>
          </a:xfrm>
          <a:prstGeom prst="rect">
            <a:avLst/>
          </a:prstGeom>
          <a:noFill/>
        </p:spPr>
      </p:pic>
      <p:sp>
        <p:nvSpPr>
          <p:cNvPr id="36868" name="TextovéPole 5"/>
          <p:cNvSpPr txBox="1">
            <a:spLocks noChangeArrowheads="1"/>
          </p:cNvSpPr>
          <p:nvPr/>
        </p:nvSpPr>
        <p:spPr bwMode="auto">
          <a:xfrm>
            <a:off x="719138" y="1484313"/>
            <a:ext cx="77057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000">
                <a:latin typeface="Monotype Corsiva" pitchFamily="66" charset="0"/>
              </a:rPr>
              <a:t>Mezi kulturní rostliny lze zařadit: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403350" y="2565400"/>
            <a:ext cx="30241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Monotype Corsiva" pitchFamily="66" charset="0"/>
              </a:rPr>
              <a:t>a) ovocné stromy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403350" y="3716338"/>
            <a:ext cx="40322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Monotype Corsiva" pitchFamily="66" charset="0"/>
              </a:rPr>
              <a:t>b) houby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403350" y="4797425"/>
            <a:ext cx="396081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Monotype Corsiva" pitchFamily="66" charset="0"/>
              </a:rPr>
              <a:t>c) plevele</a:t>
            </a:r>
          </a:p>
        </p:txBody>
      </p:sp>
      <p:pic>
        <p:nvPicPr>
          <p:cNvPr id="33795" name="Picture 3" descr="C:\Users\raduška\AppData\Local\Microsoft\Windows\Temporary Internet Files\Content.IE5\UZGRSR3G\MC900441321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19475" y="3644900"/>
            <a:ext cx="792163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6" name="Picture 4" descr="C:\Users\raduška\AppData\Local\Microsoft\Windows\Temporary Internet Files\Content.IE5\UZGRSR3G\MC900441321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19475" y="4724400"/>
            <a:ext cx="792163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3" dur="2000"/>
                                        <p:tgtEl>
                                          <p:spTgt spid="337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337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3" dur="2000"/>
                                        <p:tgtEl>
                                          <p:spTgt spid="337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0" presetClass="exit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337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0000"/>
            <a:lum/>
          </a:blip>
          <a:srcRect/>
          <a:stretch>
            <a:fillRect t="-40000" b="-4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Monotype Corsiva" pitchFamily="66" charset="0"/>
              </a:rPr>
              <a:t>Závěrečný testík – 2. otázka</a:t>
            </a:r>
            <a:endParaRPr lang="cs-CZ" smtClean="0"/>
          </a:p>
        </p:txBody>
      </p:sp>
      <p:sp>
        <p:nvSpPr>
          <p:cNvPr id="37891" name="TextovéPole 2"/>
          <p:cNvSpPr txBox="1">
            <a:spLocks noChangeArrowheads="1"/>
          </p:cNvSpPr>
          <p:nvPr/>
        </p:nvSpPr>
        <p:spPr bwMode="auto">
          <a:xfrm>
            <a:off x="287338" y="1484313"/>
            <a:ext cx="856932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000">
                <a:latin typeface="Monotype Corsiva" pitchFamily="66" charset="0"/>
              </a:rPr>
              <a:t>Která z těchto rostlin nepatří mezi kulturní rostliny?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900113" y="3141663"/>
            <a:ext cx="33845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Monotype Corsiva" pitchFamily="66" charset="0"/>
              </a:rPr>
              <a:t>a) len setý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827088" y="4221163"/>
            <a:ext cx="33845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Monotype Corsiva" pitchFamily="66" charset="0"/>
              </a:rPr>
              <a:t>b) prvosenka jarní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27088" y="5300663"/>
            <a:ext cx="33131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Monotype Corsiva" pitchFamily="66" charset="0"/>
              </a:rPr>
              <a:t>c) řepka olejka</a:t>
            </a:r>
          </a:p>
          <a:p>
            <a:endParaRPr lang="cs-CZ">
              <a:latin typeface="Calibri" pitchFamily="34" charset="0"/>
            </a:endParaRPr>
          </a:p>
        </p:txBody>
      </p:sp>
      <p:pic>
        <p:nvPicPr>
          <p:cNvPr id="7" name="Picture 2" descr="C:\Users\raduška\AppData\Local\Microsoft\Windows\Temporary Internet Files\Content.IE5\G3IQ5ABL\MC900439120[1].pn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4283968" y="4149080"/>
            <a:ext cx="720080" cy="728005"/>
          </a:xfrm>
          <a:prstGeom prst="rect">
            <a:avLst/>
          </a:prstGeom>
          <a:noFill/>
        </p:spPr>
      </p:pic>
      <p:pic>
        <p:nvPicPr>
          <p:cNvPr id="8" name="Picture 3" descr="C:\Users\raduška\AppData\Local\Microsoft\Windows\Temporary Internet Files\Content.IE5\UZGRSR3G\MC900441321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63938" y="2997200"/>
            <a:ext cx="792162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4" descr="C:\Users\raduška\AppData\Local\Microsoft\Windows\Temporary Internet Files\Content.IE5\UZGRSR3G\MC900441321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08400" y="5229225"/>
            <a:ext cx="792163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0" presetClass="exit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0" presetClass="exit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38000"/>
            <a:lum/>
          </a:blip>
          <a:srcRect/>
          <a:stretch>
            <a:fillRect t="-41000" b="-4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Monotype Corsiva" pitchFamily="66" charset="0"/>
              </a:rPr>
              <a:t>Závěrečný testík – 3. otázka</a:t>
            </a:r>
            <a:endParaRPr lang="cs-CZ" smtClean="0"/>
          </a:p>
        </p:txBody>
      </p:sp>
      <p:sp>
        <p:nvSpPr>
          <p:cNvPr id="38915" name="TextovéPole 2"/>
          <p:cNvSpPr txBox="1">
            <a:spLocks noChangeArrowheads="1"/>
          </p:cNvSpPr>
          <p:nvPr/>
        </p:nvSpPr>
        <p:spPr bwMode="auto">
          <a:xfrm>
            <a:off x="287338" y="1484313"/>
            <a:ext cx="8569325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000">
                <a:latin typeface="Monotype Corsiva" pitchFamily="66" charset="0"/>
              </a:rPr>
              <a:t>Která z těchto rostlin nepatří mezi plané rostliny?</a:t>
            </a:r>
          </a:p>
          <a:p>
            <a:pPr algn="ctr"/>
            <a:endParaRPr lang="cs-CZ">
              <a:latin typeface="Calibri" pitchFamily="34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116013" y="3068638"/>
            <a:ext cx="21605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Monotype Corsiva" pitchFamily="66" charset="0"/>
              </a:rPr>
              <a:t>a) bodlák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116013" y="4005263"/>
            <a:ext cx="18716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Monotype Corsiva" pitchFamily="66" charset="0"/>
              </a:rPr>
              <a:t>b) petržel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116013" y="4941888"/>
            <a:ext cx="20161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Monotype Corsiva" pitchFamily="66" charset="0"/>
              </a:rPr>
              <a:t>c) kapradí</a:t>
            </a:r>
          </a:p>
        </p:txBody>
      </p:sp>
      <p:pic>
        <p:nvPicPr>
          <p:cNvPr id="7" name="Picture 2" descr="C:\Users\raduška\AppData\Local\Microsoft\Windows\Temporary Internet Files\Content.IE5\G3IQ5ABL\MC900439120[1].pn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3059832" y="3933056"/>
            <a:ext cx="720080" cy="728005"/>
          </a:xfrm>
          <a:prstGeom prst="rect">
            <a:avLst/>
          </a:prstGeom>
          <a:noFill/>
        </p:spPr>
      </p:pic>
      <p:pic>
        <p:nvPicPr>
          <p:cNvPr id="8" name="Picture 3" descr="C:\Users\raduška\AppData\Local\Microsoft\Windows\Temporary Internet Files\Content.IE5\UZGRSR3G\MC900441321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63938" y="2997200"/>
            <a:ext cx="792162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4" descr="C:\Users\raduška\AppData\Local\Microsoft\Windows\Temporary Internet Files\Content.IE5\UZGRSR3G\MC900441321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63938" y="4868863"/>
            <a:ext cx="792162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0" presetClass="exit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0" presetClass="exit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Obdélník 1"/>
          <p:cNvSpPr>
            <a:spLocks noChangeArrowheads="1"/>
          </p:cNvSpPr>
          <p:nvPr/>
        </p:nvSpPr>
        <p:spPr bwMode="auto">
          <a:xfrm>
            <a:off x="900113" y="333375"/>
            <a:ext cx="7632700" cy="338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Použité zdroje:</a:t>
            </a:r>
          </a:p>
          <a:p>
            <a:r>
              <a:rPr lang="cs-CZ" b="1">
                <a:latin typeface="Calibri" pitchFamily="34" charset="0"/>
              </a:rPr>
              <a:t>Obrázky použity z galerie office</a:t>
            </a:r>
            <a:r>
              <a:rPr lang="cs-CZ" b="1"/>
              <a:t> – www.office.microsoft.com</a:t>
            </a:r>
          </a:p>
          <a:p>
            <a:r>
              <a:rPr lang="cs-CZ" b="1">
                <a:latin typeface="Calibri" pitchFamily="34" charset="0"/>
              </a:rPr>
              <a:t>Rulík: </a:t>
            </a:r>
            <a:r>
              <a:rPr lang="cs-CZ">
                <a:latin typeface="Calibri" pitchFamily="34" charset="0"/>
              </a:rPr>
              <a:t>STÜBER, Kurt. </a:t>
            </a:r>
            <a:r>
              <a:rPr lang="cs-CZ" i="1">
                <a:latin typeface="Calibri" pitchFamily="34" charset="0"/>
              </a:rPr>
              <a:t>Wikipedia</a:t>
            </a:r>
            <a:r>
              <a:rPr lang="cs-CZ">
                <a:latin typeface="Calibri" pitchFamily="34" charset="0"/>
              </a:rPr>
              <a:t> [online]. [cit. 29.9.2013]. Dostupný pod licencí Copyright (C) 2000,2001,2002 Free Software Foundation, Inc. 51 Franklin St, Fifth Floor, Boston, MA 02110-1301 USA na WWW: </a:t>
            </a:r>
            <a:r>
              <a:rPr lang="cs-CZ">
                <a:latin typeface="Calibri" pitchFamily="34" charset="0"/>
                <a:hlinkClick r:id="rId2"/>
              </a:rPr>
              <a:t>http://cs.wikipedia.org/wiki/Soubor:Atropa_bella-donna0.jpg</a:t>
            </a:r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Fazol: </a:t>
            </a:r>
            <a:r>
              <a:rPr lang="cs-CZ">
                <a:latin typeface="Calibri" pitchFamily="34" charset="0"/>
              </a:rPr>
              <a:t>RASBAK. </a:t>
            </a:r>
            <a:r>
              <a:rPr lang="cs-CZ" i="1">
                <a:latin typeface="Calibri" pitchFamily="34" charset="0"/>
              </a:rPr>
              <a:t>Wikipedia</a:t>
            </a:r>
            <a:r>
              <a:rPr lang="cs-CZ">
                <a:latin typeface="Calibri" pitchFamily="34" charset="0"/>
              </a:rPr>
              <a:t> [online]. [cit. 29.9.2013]. Dostupný pod licencí 3.0 Unported (CC BY-SA 3.0) na WWW: </a:t>
            </a:r>
            <a:r>
              <a:rPr lang="cs-CZ">
                <a:latin typeface="Calibri" pitchFamily="34" charset="0"/>
                <a:hlinkClick r:id="rId3"/>
              </a:rPr>
              <a:t>http://creativecommons.org/licenses/by-sa/3.0/deed.cs</a:t>
            </a:r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39938" name="TextovéPole 2"/>
          <p:cNvSpPr txBox="1">
            <a:spLocks noChangeArrowheads="1"/>
          </p:cNvSpPr>
          <p:nvPr/>
        </p:nvSpPr>
        <p:spPr bwMode="auto">
          <a:xfrm>
            <a:off x="971550" y="3500438"/>
            <a:ext cx="7200900" cy="1477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Metodika práce:</a:t>
            </a:r>
          </a:p>
          <a:p>
            <a:r>
              <a:rPr lang="cs-CZ" b="1">
                <a:latin typeface="Calibri" pitchFamily="34" charset="0"/>
              </a:rPr>
              <a:t>Doporučen</a:t>
            </a:r>
            <a:r>
              <a:rPr lang="cs-CZ">
                <a:latin typeface="Calibri" pitchFamily="34" charset="0"/>
              </a:rPr>
              <a:t>í – při rozřazování rostlin do kategorií „kulturní“ a „plané“ hovořte o tom, jaký užitek rostlina člověku přináší.</a:t>
            </a:r>
          </a:p>
          <a:p>
            <a:r>
              <a:rPr lang="cs-CZ" b="1">
                <a:latin typeface="Calibri" pitchFamily="34" charset="0"/>
              </a:rPr>
              <a:t>Závěrečný testík </a:t>
            </a:r>
            <a:r>
              <a:rPr lang="cs-CZ">
                <a:latin typeface="Calibri" pitchFamily="34" charset="0"/>
              </a:rPr>
              <a:t>– žáci si píší na papírek správné odpovědi – žák, který má všechny 3 odpovědi správně, si zaslouží odměnu.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227</TotalTime>
  <Words>327</Words>
  <Application>Microsoft Office PowerPoint</Application>
  <PresentationFormat>On-screen Show (4:3)</PresentationFormat>
  <Paragraphs>107</Paragraphs>
  <Slides>26</Slides>
  <Notes>0</Notes>
  <HiddenSlides>16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32" baseType="lpstr">
      <vt:lpstr>Calibri</vt:lpstr>
      <vt:lpstr>Arial</vt:lpstr>
      <vt:lpstr>Times New Roman</vt:lpstr>
      <vt:lpstr>Bradley Hand ITC</vt:lpstr>
      <vt:lpstr>Monotype Corsiva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Závěrečný testík – 1. otázka</vt:lpstr>
      <vt:lpstr>Závěrečný testík – 2. otázka</vt:lpstr>
      <vt:lpstr>Závěrečný testík – 3. otázka</vt:lpstr>
      <vt:lpstr>Snímek 26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raduška</dc:creator>
  <cp:lastModifiedBy>DUM</cp:lastModifiedBy>
  <cp:revision>112</cp:revision>
  <dcterms:created xsi:type="dcterms:W3CDTF">2013-11-08T17:01:16Z</dcterms:created>
  <dcterms:modified xsi:type="dcterms:W3CDTF">2014-02-11T14:52:55Z</dcterms:modified>
</cp:coreProperties>
</file>