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0" r:id="rId5"/>
    <p:sldId id="261" r:id="rId6"/>
    <p:sldId id="263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44" y="-1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88FAC-F721-4330-8840-A081D4EF9884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7BD9C-C960-4887-8239-C3174CEB2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E5828-ADB3-491B-93DF-CCBFCB09798C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AF2B7-700B-4455-A192-3DBD85C64B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800C03-59A3-44C2-9269-FF452DC70531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C2698-0403-4C06-A751-D6AD945F18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A3BB2-E4A3-4B27-A444-5EE7C030F16F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07AC8F-444C-4BA6-A36C-AB8FDE5A1E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CD5344-3BA9-4000-8432-2DABE67ACAA6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D047C-56F6-455A-A219-95D58AF4CC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782EA-1CE9-4C3F-9A26-2CF7FB32FB34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20FB2-5FBB-4218-A4D3-428D87794A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B97A3F-72A6-4FD1-8F12-D7CC720A8B7E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E870A-45F4-482F-A27B-5DE07036EF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4C6082-D674-4E68-90F2-6F488D4640A8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A9FE61-9E10-4F56-AC45-0EE5D5968D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305BBD-DB3F-49BA-A51E-092DC2418A08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E67FB-CD3A-48E8-84DB-AE214E5FF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061F8-2784-4C44-A0C2-C18E184F742E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24B1B7-8E11-4378-A968-496548CF6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36575-A3C4-4B48-AF32-AAC12A034CA3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24CAD3-83EE-410A-BA65-3D7C5F5487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B52892-9B19-494F-B797-49455105EA39}" type="datetimeFigureOut">
              <a:rPr lang="cs-CZ"/>
              <a:pPr>
                <a:defRPr/>
              </a:pPr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CFE105-405F-43CF-80F8-03C30C5F0F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skola@zsmojzir.cz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3" Type="http://schemas.openxmlformats.org/officeDocument/2006/relationships/image" Target="../media/image8.wmf"/><Relationship Id="rId7" Type="http://schemas.openxmlformats.org/officeDocument/2006/relationships/image" Target="../media/image12.png"/><Relationship Id="rId12" Type="http://schemas.openxmlformats.org/officeDocument/2006/relationships/image" Target="../media/image18.pn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11" Type="http://schemas.openxmlformats.org/officeDocument/2006/relationships/image" Target="../media/image17.wmf"/><Relationship Id="rId5" Type="http://schemas.openxmlformats.org/officeDocument/2006/relationships/image" Target="../media/image10.wmf"/><Relationship Id="rId10" Type="http://schemas.openxmlformats.org/officeDocument/2006/relationships/image" Target="../media/image16.wmf"/><Relationship Id="rId4" Type="http://schemas.openxmlformats.org/officeDocument/2006/relationships/image" Target="../media/image6.jpeg"/><Relationship Id="rId9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15.wmf"/><Relationship Id="rId3" Type="http://schemas.openxmlformats.org/officeDocument/2006/relationships/image" Target="../media/image20.wmf"/><Relationship Id="rId7" Type="http://schemas.openxmlformats.org/officeDocument/2006/relationships/image" Target="../media/image23.png"/><Relationship Id="rId12" Type="http://schemas.openxmlformats.org/officeDocument/2006/relationships/image" Target="../media/image27.png"/><Relationship Id="rId2" Type="http://schemas.openxmlformats.org/officeDocument/2006/relationships/image" Target="../media/image19.jpeg"/><Relationship Id="rId16" Type="http://schemas.openxmlformats.org/officeDocument/2006/relationships/image" Target="../media/image3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1.jpeg"/><Relationship Id="rId5" Type="http://schemas.openxmlformats.org/officeDocument/2006/relationships/image" Target="../media/image22.wmf"/><Relationship Id="rId15" Type="http://schemas.openxmlformats.org/officeDocument/2006/relationships/image" Target="../media/image29.wmf"/><Relationship Id="rId10" Type="http://schemas.openxmlformats.org/officeDocument/2006/relationships/image" Target="../media/image26.wmf"/><Relationship Id="rId4" Type="http://schemas.openxmlformats.org/officeDocument/2006/relationships/image" Target="../media/image21.jpeg"/><Relationship Id="rId9" Type="http://schemas.openxmlformats.org/officeDocument/2006/relationships/image" Target="../media/image25.wmf"/><Relationship Id="rId14" Type="http://schemas.openxmlformats.org/officeDocument/2006/relationships/image" Target="../media/image28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9.wmf"/><Relationship Id="rId7" Type="http://schemas.openxmlformats.org/officeDocument/2006/relationships/image" Target="../media/image35.jpe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4.wmf"/><Relationship Id="rId11" Type="http://schemas.openxmlformats.org/officeDocument/2006/relationships/image" Target="../media/image27.png"/><Relationship Id="rId5" Type="http://schemas.openxmlformats.org/officeDocument/2006/relationships/image" Target="../media/image33.jpeg"/><Relationship Id="rId10" Type="http://schemas.openxmlformats.org/officeDocument/2006/relationships/image" Target="../media/image23.png"/><Relationship Id="rId4" Type="http://schemas.openxmlformats.org/officeDocument/2006/relationships/image" Target="../media/image32.wmf"/><Relationship Id="rId9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21.jpeg"/><Relationship Id="rId7" Type="http://schemas.openxmlformats.org/officeDocument/2006/relationships/image" Target="../media/image11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wmf"/><Relationship Id="rId5" Type="http://schemas.openxmlformats.org/officeDocument/2006/relationships/image" Target="../media/image12.png"/><Relationship Id="rId4" Type="http://schemas.openxmlformats.org/officeDocument/2006/relationships/image" Target="../media/image7.wmf"/><Relationship Id="rId9" Type="http://schemas.openxmlformats.org/officeDocument/2006/relationships/image" Target="../media/image3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inum_usitatissimum_L_ag1.jpg" TargetMode="External"/><Relationship Id="rId2" Type="http://schemas.openxmlformats.org/officeDocument/2006/relationships/hyperlink" Target="http://cs.wikipedia.org/wiki/Soubor:DactylisGlomerata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33375"/>
            <a:ext cx="7056437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4" name="Obdélník 2"/>
          <p:cNvSpPr>
            <a:spLocks noChangeArrowheads="1"/>
          </p:cNvSpPr>
          <p:nvPr/>
        </p:nvSpPr>
        <p:spPr bwMode="auto">
          <a:xfrm>
            <a:off x="468313" y="2492375"/>
            <a:ext cx="82073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ZÁKLADNÍ ŠKOLA ÚSTÍ NAD LABEM, HLAVNÍ 193, 403 31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Tel.: 472731819, 472731253 Tel. řed./fax: 472731480, e-mail: </a:t>
            </a:r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skola@zsmojzir.cz</a:t>
            </a:r>
            <a:endParaRPr lang="cs-CZ">
              <a:latin typeface="Calibri" pitchFamily="34" charset="0"/>
            </a:endParaRPr>
          </a:p>
        </p:txBody>
      </p:sp>
      <p:pic>
        <p:nvPicPr>
          <p:cNvPr id="13315" name="obrázek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58888" y="234950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obrázek 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476375" y="3500438"/>
            <a:ext cx="208597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7" name="obrázek 4" descr="škola"/>
          <p:cNvPicPr>
            <a:picLocks noChangeAspect="1" noChangeArrowheads="1"/>
          </p:cNvPicPr>
          <p:nvPr/>
        </p:nvPicPr>
        <p:blipFill>
          <a:blip r:embed="rId6"/>
          <a:srcRect b="16722"/>
          <a:stretch>
            <a:fillRect/>
          </a:stretch>
        </p:blipFill>
        <p:spPr bwMode="auto">
          <a:xfrm>
            <a:off x="5076825" y="3573463"/>
            <a:ext cx="2447925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Obdélník 6"/>
          <p:cNvSpPr>
            <a:spLocks noChangeArrowheads="1"/>
          </p:cNvSpPr>
          <p:nvPr/>
        </p:nvSpPr>
        <p:spPr bwMode="auto">
          <a:xfrm>
            <a:off x="1331913" y="5300663"/>
            <a:ext cx="64087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VÝUKOVÝ MATERIÁL ZPRACOVANÝ V RÁMCI PROJEKTU 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b="1">
                <a:latin typeface="Calibri" pitchFamily="34" charset="0"/>
                <a:ea typeface="Calibri" pitchFamily="34" charset="0"/>
                <a:cs typeface="Times New Roman" pitchFamily="18" charset="0"/>
              </a:rPr>
              <a:t>MODERNÍ ŠKOLA</a:t>
            </a:r>
            <a:endParaRPr lang="cs-CZ" sz="1100"/>
          </a:p>
          <a:p>
            <a:pPr algn="ctr" eaLnBrk="0" hangingPunct="0"/>
            <a:r>
              <a:rPr lang="cs-CZ" b="1">
                <a:latin typeface="Calibri" pitchFamily="34" charset="0"/>
              </a:rPr>
              <a:t>Registrační číslo projektu: CZ.1.07/1.400/21.3095</a:t>
            </a:r>
            <a:endParaRPr lang="cs-CZ" sz="3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333375"/>
            <a:ext cx="7416800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00113" y="2205038"/>
            <a:ext cx="7704137" cy="341630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Číslo klíčové aktivity: III/2</a:t>
            </a:r>
          </a:p>
          <a:p>
            <a:pPr eaLnBrk="0" hangingPunct="0"/>
            <a:r>
              <a:rPr lang="cs-CZ">
                <a:latin typeface="Calibri" pitchFamily="34" charset="0"/>
                <a:ea typeface="Calibri" pitchFamily="34" charset="0"/>
                <a:cs typeface="Times New Roman" pitchFamily="18" charset="0"/>
              </a:rPr>
              <a:t>Název klíčové aktivity:</a:t>
            </a:r>
            <a:endParaRPr lang="cs-CZ" b="1">
              <a:latin typeface="Calibri" pitchFamily="34" charset="0"/>
            </a:endParaRPr>
          </a:p>
          <a:p>
            <a:pPr eaLnBrk="0" hangingPunct="0"/>
            <a:r>
              <a:rPr lang="cs-CZ">
                <a:latin typeface="Calibri" pitchFamily="34" charset="0"/>
              </a:rPr>
              <a:t>Inovace a zkvalitnění výuky prostřednictvím ICT</a:t>
            </a:r>
          </a:p>
          <a:p>
            <a:pPr eaLnBrk="0" hangingPunct="0"/>
            <a:r>
              <a:rPr lang="cs-CZ">
                <a:latin typeface="Calibri" pitchFamily="34" charset="0"/>
              </a:rPr>
              <a:t> </a:t>
            </a:r>
          </a:p>
          <a:p>
            <a:pPr eaLnBrk="0" hangingPunct="0"/>
            <a:r>
              <a:rPr lang="cs-CZ" b="1">
                <a:latin typeface="Calibri" pitchFamily="34" charset="0"/>
              </a:rPr>
              <a:t>Autor:</a:t>
            </a:r>
            <a:r>
              <a:rPr lang="cs-CZ">
                <a:latin typeface="Calibri" pitchFamily="34" charset="0"/>
              </a:rPr>
              <a:t> Radka Krausová		</a:t>
            </a:r>
            <a:r>
              <a:rPr lang="en-US">
                <a:latin typeface="Calibri" pitchFamily="34" charset="0"/>
              </a:rPr>
              <a:t>L2 VY_32_INOVACE_0</a:t>
            </a:r>
            <a:r>
              <a:rPr lang="cs-CZ">
                <a:latin typeface="Calibri" pitchFamily="34" charset="0"/>
              </a:rPr>
              <a:t>8</a:t>
            </a:r>
            <a:endParaRPr lang="en-US">
              <a:latin typeface="Calibri" pitchFamily="34" charset="0"/>
            </a:endParaRPr>
          </a:p>
          <a:p>
            <a:pPr eaLnBrk="0" hangingPunct="0"/>
            <a:endParaRPr lang="cs-CZ">
              <a:latin typeface="Calibri" pitchFamily="34" charset="0"/>
            </a:endParaRPr>
          </a:p>
          <a:p>
            <a:pPr eaLnBrk="0" hangingPunct="0"/>
            <a:r>
              <a:rPr lang="cs-CZ" b="1">
                <a:latin typeface="Calibri" pitchFamily="34" charset="0"/>
              </a:rPr>
              <a:t>Vytvořeno: </a:t>
            </a:r>
            <a:r>
              <a:rPr lang="cs-CZ">
                <a:latin typeface="Calibri" pitchFamily="34" charset="0"/>
              </a:rPr>
              <a:t>3. 10. 2013</a:t>
            </a:r>
          </a:p>
          <a:p>
            <a:pPr eaLnBrk="0" hangingPunct="0"/>
            <a:r>
              <a:rPr lang="cs-CZ" b="1">
                <a:latin typeface="Calibri" pitchFamily="34" charset="0"/>
              </a:rPr>
              <a:t>Ročník: </a:t>
            </a:r>
            <a:r>
              <a:rPr lang="cs-CZ">
                <a:latin typeface="Calibri" pitchFamily="34" charset="0"/>
              </a:rPr>
              <a:t>4. ročník</a:t>
            </a:r>
          </a:p>
          <a:p>
            <a:pPr eaLnBrk="0" hangingPunct="0"/>
            <a:r>
              <a:rPr lang="cs-CZ" b="1">
                <a:latin typeface="Calibri" pitchFamily="34" charset="0"/>
              </a:rPr>
              <a:t>Vzdělávací oblast:</a:t>
            </a:r>
            <a:r>
              <a:rPr lang="cs-CZ">
                <a:latin typeface="Calibri" pitchFamily="34" charset="0"/>
              </a:rPr>
              <a:t> Člověk a společnost – Přírodověda – </a:t>
            </a:r>
            <a:r>
              <a:rPr lang="cs-CZ" b="1">
                <a:latin typeface="Calibri" pitchFamily="34" charset="0"/>
              </a:rPr>
              <a:t>Společenstva pole – </a:t>
            </a:r>
          </a:p>
          <a:p>
            <a:pPr eaLnBrk="0" hangingPunct="0"/>
            <a:r>
              <a:rPr lang="cs-CZ" b="1">
                <a:latin typeface="Calibri" pitchFamily="34" charset="0"/>
              </a:rPr>
              <a:t>                                  hospodářské rostliny</a:t>
            </a:r>
            <a:endParaRPr lang="cs-CZ">
              <a:latin typeface="Calibri" pitchFamily="34" charset="0"/>
            </a:endParaRPr>
          </a:p>
          <a:p>
            <a:pPr eaLnBrk="0" hangingPunct="0"/>
            <a:r>
              <a:rPr lang="cs-CZ" b="1">
                <a:latin typeface="Calibri" pitchFamily="34" charset="0"/>
              </a:rPr>
              <a:t>Anotace: </a:t>
            </a:r>
            <a:r>
              <a:rPr lang="cs-CZ">
                <a:latin typeface="Calibri" pitchFamily="34" charset="0"/>
              </a:rPr>
              <a:t>Žáci si nejprve osvojí názvy hospodářských rostlin a poté si uvědomují </a:t>
            </a:r>
          </a:p>
          <a:p>
            <a:pPr eaLnBrk="0" hangingPunct="0"/>
            <a:r>
              <a:rPr lang="cs-CZ">
                <a:latin typeface="Calibri" pitchFamily="34" charset="0"/>
              </a:rPr>
              <a:t>                  jejich užitek pro člověka. Hra – pexeso.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0000"/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 rot="675973">
            <a:off x="3461284" y="404836"/>
            <a:ext cx="5999173" cy="1015663"/>
          </a:xfrm>
          <a:prstGeom prst="rect">
            <a:avLst/>
          </a:prstGeom>
          <a:noFill/>
          <a:effectLst>
            <a:reflection blurRad="6350" stA="50000" endA="300" endPos="55000" dir="5400000" sy="-100000" algn="bl" rotWithShape="0"/>
          </a:effectLst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000" b="1" dirty="0">
                <a:ln w="18000">
                  <a:solidFill>
                    <a:srgbClr val="92D050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+mn-lt"/>
                <a:cs typeface="+mn-cs"/>
              </a:rPr>
              <a:t>Společenstva polí </a:t>
            </a:r>
            <a:endParaRPr lang="cs-CZ" sz="6000" b="1" dirty="0">
              <a:ln w="18000">
                <a:solidFill>
                  <a:srgbClr val="92D050"/>
                </a:solidFill>
                <a:prstDash val="solid"/>
                <a:miter lim="800000"/>
              </a:ln>
              <a:solidFill>
                <a:srgbClr val="FFC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323850" y="765175"/>
            <a:ext cx="4967288" cy="16002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/>
            <a:r>
              <a:rPr lang="cs-CZ" sz="4000" b="1">
                <a:solidFill>
                  <a:srgbClr val="4A452A"/>
                </a:solidFill>
                <a:latin typeface="Monotype Corsiva" pitchFamily="66" charset="0"/>
                <a:ea typeface="MV Boli" pitchFamily="2"/>
                <a:cs typeface="MV Boli" pitchFamily="2"/>
              </a:rPr>
              <a:t>Pěstujeme zde tzv. hospodářské rostliny:</a:t>
            </a:r>
          </a:p>
          <a:p>
            <a:endParaRPr lang="cs-CZ">
              <a:latin typeface="MV Boli" pitchFamily="2"/>
              <a:ea typeface="MV Boli" pitchFamily="2"/>
              <a:cs typeface="MV Boli" pitchFamily="2"/>
            </a:endParaRPr>
          </a:p>
        </p:txBody>
      </p: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4284663" y="2205038"/>
            <a:ext cx="3600450" cy="1011237"/>
            <a:chOff x="3779912" y="2204864"/>
            <a:chExt cx="3672408" cy="952180"/>
          </a:xfrm>
        </p:grpSpPr>
        <p:sp>
          <p:nvSpPr>
            <p:cNvPr id="15383" name="TextovéPole 10"/>
            <p:cNvSpPr txBox="1">
              <a:spLocks noChangeArrowheads="1"/>
            </p:cNvSpPr>
            <p:nvPr/>
          </p:nvSpPr>
          <p:spPr bwMode="auto">
            <a:xfrm>
              <a:off x="3779912" y="2204864"/>
              <a:ext cx="3672408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pícniny  </a:t>
              </a:r>
            </a:p>
          </p:txBody>
        </p:sp>
        <p:pic>
          <p:nvPicPr>
            <p:cNvPr id="15384" name="Picture 5" descr="http://upload.wikimedia.org/wikipedia/commons/5/59/DactylisGlomerata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5292081" y="2204864"/>
              <a:ext cx="648072" cy="9521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18" name="Skupina 17"/>
          <p:cNvGrpSpPr>
            <a:grpSpLocks/>
          </p:cNvGrpSpPr>
          <p:nvPr/>
        </p:nvGrpSpPr>
        <p:grpSpPr bwMode="auto">
          <a:xfrm>
            <a:off x="611188" y="2420938"/>
            <a:ext cx="2447925" cy="950912"/>
            <a:chOff x="611560" y="2420888"/>
            <a:chExt cx="2448272" cy="950988"/>
          </a:xfrm>
        </p:grpSpPr>
        <p:sp>
          <p:nvSpPr>
            <p:cNvPr id="15381" name="TextovéPole 6"/>
            <p:cNvSpPr txBox="1">
              <a:spLocks noChangeArrowheads="1"/>
            </p:cNvSpPr>
            <p:nvPr/>
          </p:nvSpPr>
          <p:spPr bwMode="auto">
            <a:xfrm>
              <a:off x="611560" y="2564904"/>
              <a:ext cx="2448272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obilniny</a:t>
              </a:r>
            </a:p>
          </p:txBody>
        </p:sp>
        <p:pic>
          <p:nvPicPr>
            <p:cNvPr id="15382" name="Picture 6" descr="C:\Users\raduška\AppData\Local\Microsoft\Windows\Temporary Internet Files\Content.IE5\LHLUUK0X\MC900319074[1].wmf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2123728" y="2420888"/>
              <a:ext cx="625688" cy="9509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1" name="Skupina 20"/>
          <p:cNvGrpSpPr>
            <a:grpSpLocks/>
          </p:cNvGrpSpPr>
          <p:nvPr/>
        </p:nvGrpSpPr>
        <p:grpSpPr bwMode="auto">
          <a:xfrm>
            <a:off x="1547813" y="3500438"/>
            <a:ext cx="3600450" cy="931862"/>
            <a:chOff x="2411760" y="3356992"/>
            <a:chExt cx="3600400" cy="931268"/>
          </a:xfrm>
        </p:grpSpPr>
        <p:sp>
          <p:nvSpPr>
            <p:cNvPr id="15379" name="TextovéPole 9"/>
            <p:cNvSpPr txBox="1">
              <a:spLocks noChangeArrowheads="1"/>
            </p:cNvSpPr>
            <p:nvPr/>
          </p:nvSpPr>
          <p:spPr bwMode="auto">
            <a:xfrm>
              <a:off x="2411760" y="3573016"/>
              <a:ext cx="360040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olejniny</a:t>
              </a:r>
            </a:p>
          </p:txBody>
        </p:sp>
        <p:pic>
          <p:nvPicPr>
            <p:cNvPr id="15380" name="Picture 8" descr="C:\Users\raduška\AppData\Local\Microsoft\Windows\Temporary Internet Files\Content.IE5\MVW10PX2\MC900334784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995936" y="3356992"/>
              <a:ext cx="864096" cy="9312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4" name="Skupina 23"/>
          <p:cNvGrpSpPr>
            <a:grpSpLocks/>
          </p:cNvGrpSpPr>
          <p:nvPr/>
        </p:nvGrpSpPr>
        <p:grpSpPr bwMode="auto">
          <a:xfrm>
            <a:off x="5508625" y="3284538"/>
            <a:ext cx="3421063" cy="1000125"/>
            <a:chOff x="4466286" y="3212976"/>
            <a:chExt cx="3421133" cy="1000238"/>
          </a:xfrm>
        </p:grpSpPr>
        <p:sp>
          <p:nvSpPr>
            <p:cNvPr id="15377" name="TextovéPole 7"/>
            <p:cNvSpPr txBox="1">
              <a:spLocks noChangeArrowheads="1"/>
            </p:cNvSpPr>
            <p:nvPr/>
          </p:nvSpPr>
          <p:spPr bwMode="auto">
            <a:xfrm>
              <a:off x="4466286" y="3429000"/>
              <a:ext cx="2520280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okopaniny</a:t>
              </a:r>
            </a:p>
          </p:txBody>
        </p:sp>
        <p:pic>
          <p:nvPicPr>
            <p:cNvPr id="15378" name="Picture 10" descr="C:\Users\raduška\AppData\Local\Microsoft\Windows\Temporary Internet Files\Content.IE5\ELEEDQVY\MC900331282[1].wmf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6626526" y="3212976"/>
              <a:ext cx="1260893" cy="1000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6" name="Skupina 25"/>
          <p:cNvGrpSpPr>
            <a:grpSpLocks/>
          </p:cNvGrpSpPr>
          <p:nvPr/>
        </p:nvGrpSpPr>
        <p:grpSpPr bwMode="auto">
          <a:xfrm>
            <a:off x="250825" y="4797425"/>
            <a:ext cx="1944688" cy="1268413"/>
            <a:chOff x="1043608" y="4221088"/>
            <a:chExt cx="1944216" cy="1268404"/>
          </a:xfrm>
        </p:grpSpPr>
        <p:sp>
          <p:nvSpPr>
            <p:cNvPr id="15375" name="TextovéPole 8"/>
            <p:cNvSpPr txBox="1">
              <a:spLocks noChangeArrowheads="1"/>
            </p:cNvSpPr>
            <p:nvPr/>
          </p:nvSpPr>
          <p:spPr bwMode="auto">
            <a:xfrm>
              <a:off x="1043608" y="4221088"/>
              <a:ext cx="194421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luskoviny</a:t>
              </a:r>
            </a:p>
          </p:txBody>
        </p:sp>
        <p:pic>
          <p:nvPicPr>
            <p:cNvPr id="15376" name="Picture 11" descr="C:\Users\raduška\AppData\Local\Microsoft\Windows\Temporary Internet Files\Content.IE5\WUUAUPBZ\MC900215510[1].wmf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691680" y="4725144"/>
              <a:ext cx="972575" cy="7643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3276600" y="4724400"/>
            <a:ext cx="2752725" cy="1539875"/>
            <a:chOff x="3491880" y="4941168"/>
            <a:chExt cx="2753883" cy="1538536"/>
          </a:xfrm>
        </p:grpSpPr>
        <p:sp>
          <p:nvSpPr>
            <p:cNvPr id="15373" name="TextovéPole 12"/>
            <p:cNvSpPr txBox="1">
              <a:spLocks noChangeArrowheads="1"/>
            </p:cNvSpPr>
            <p:nvPr/>
          </p:nvSpPr>
          <p:spPr bwMode="auto">
            <a:xfrm>
              <a:off x="3491880" y="5085184"/>
              <a:ext cx="2664296" cy="120032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průmyslové rostliny</a:t>
              </a:r>
            </a:p>
          </p:txBody>
        </p:sp>
        <p:pic>
          <p:nvPicPr>
            <p:cNvPr id="15374" name="Picture 13" descr="Soubor:Linum usitatissimum L ag1.jpg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  <a:lum contrast="64000"/>
            </a:blip>
            <a:srcRect/>
            <a:stretch>
              <a:fillRect/>
            </a:stretch>
          </p:blipFill>
          <p:spPr bwMode="auto">
            <a:xfrm>
              <a:off x="5220072" y="4941168"/>
              <a:ext cx="1025691" cy="15385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6156325" y="4941888"/>
            <a:ext cx="3384550" cy="938212"/>
            <a:chOff x="6228184" y="4941168"/>
            <a:chExt cx="3384376" cy="939552"/>
          </a:xfrm>
        </p:grpSpPr>
        <p:sp>
          <p:nvSpPr>
            <p:cNvPr id="15371" name="TextovéPole 11"/>
            <p:cNvSpPr txBox="1">
              <a:spLocks noChangeArrowheads="1"/>
            </p:cNvSpPr>
            <p:nvPr/>
          </p:nvSpPr>
          <p:spPr bwMode="auto">
            <a:xfrm>
              <a:off x="6228184" y="5013176"/>
              <a:ext cx="3384376" cy="6463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3600">
                  <a:latin typeface="Monotype Corsiva" pitchFamily="66" charset="0"/>
                </a:rPr>
                <a:t>zeleninu</a:t>
              </a:r>
            </a:p>
          </p:txBody>
        </p:sp>
        <p:pic>
          <p:nvPicPr>
            <p:cNvPr id="15372" name="Picture 14" descr="C:\Users\raduška\AppData\Local\Microsoft\Windows\Temporary Internet Files\Content.IE5\LCOZSZ88\MC900441781[1].png"/>
            <p:cNvPicPr>
              <a:picLocks noChangeAspect="1" noChangeArrowheads="1"/>
            </p:cNvPicPr>
            <p:nvPr/>
          </p:nvPicPr>
          <p:blipFill>
            <a:blip r:embed="rId9"/>
            <a:srcRect/>
            <a:stretch>
              <a:fillRect/>
            </a:stretch>
          </p:blipFill>
          <p:spPr bwMode="auto">
            <a:xfrm>
              <a:off x="8028384" y="4941168"/>
              <a:ext cx="939552" cy="93955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50000">
              <a:srgbClr val="FFC000">
                <a:alpha val="68000"/>
              </a:srgbClr>
            </a:gs>
            <a:gs pos="50000">
              <a:schemeClr val="accent1">
                <a:tint val="44500"/>
                <a:satMod val="160000"/>
              </a:schemeClr>
            </a:gs>
            <a:gs pos="82000">
              <a:srgbClr val="92D050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raduška\AppData\Local\Microsoft\Windows\Temporary Internet Files\Content.IE5\G3IQ5ABL\MC90020830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11863" y="1844675"/>
            <a:ext cx="1184275" cy="111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323850" y="188913"/>
            <a:ext cx="8640763" cy="13223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b="1" dirty="0">
                <a:solidFill>
                  <a:schemeClr val="accent2">
                    <a:lumMod val="50000"/>
                  </a:schemeClr>
                </a:solidFill>
                <a:latin typeface="Monotype Corsiva" pitchFamily="66" charset="0"/>
                <a:cs typeface="+mn-cs"/>
              </a:rPr>
              <a:t>Pojmenuj správně názvy rostlin, pro kontrolu klikni na daný obrázek. </a:t>
            </a:r>
            <a:endParaRPr lang="cs-CZ" sz="4000" b="1" dirty="0">
              <a:solidFill>
                <a:schemeClr val="accent2">
                  <a:lumMod val="50000"/>
                </a:schemeClr>
              </a:solidFill>
              <a:latin typeface="Monotype Corsiva" pitchFamily="66" charset="0"/>
              <a:cs typeface="+mn-cs"/>
            </a:endParaRPr>
          </a:p>
        </p:txBody>
      </p:sp>
      <p:pic>
        <p:nvPicPr>
          <p:cNvPr id="3" name="slunečnice" descr="C:\Users\raduška\AppData\Local\Microsoft\Windows\Temporary Internet Files\Content.IE5\MVW10PX2\MC90033478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75463" y="3213100"/>
            <a:ext cx="865187" cy="931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srha" descr="http://upload.wikimedia.org/wikipedia/commons/5/59/DactylisGlomerat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1844675"/>
            <a:ext cx="635000" cy="10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Picture 11" descr="C:\Users\raduška\AppData\Local\Microsoft\Windows\Temporary Internet Files\Content.IE5\WUUAUPBZ\MC90021551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85113" y="4221163"/>
            <a:ext cx="971550" cy="76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13" descr="Soubor:Linum usitatissimum L ag1.jpg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lum contrast="64000"/>
          </a:blip>
          <a:srcRect/>
          <a:stretch>
            <a:fillRect/>
          </a:stretch>
        </p:blipFill>
        <p:spPr bwMode="auto">
          <a:xfrm>
            <a:off x="7885113" y="1268413"/>
            <a:ext cx="1103312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14" descr="C:\Users\raduška\AppData\Local\Microsoft\Windows\Temporary Internet Files\Content.IE5\LCOZSZ88\MC900441781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75463" y="4365625"/>
            <a:ext cx="939800" cy="93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řepa" descr="C:\Users\raduška\AppData\Local\Microsoft\Windows\Temporary Internet Files\Content.IE5\G3IQ5ABL\MC90003638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027988" y="2924175"/>
            <a:ext cx="860425" cy="1341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raduška\AppData\Local\Microsoft\Windows\Temporary Internet Files\Content.IE5\MVW10PX2\MC90037016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940425" y="3284538"/>
            <a:ext cx="792163" cy="1582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okurka" descr="C:\Users\raduška\AppData\Local\Microsoft\Windows\Temporary Internet Files\Content.IE5\UZGRSR3G\MC90011242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524750" y="5589588"/>
            <a:ext cx="1368425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raduška\AppData\Local\Microsoft\Windows\Temporary Internet Files\Content.IE5\MVW10PX2\MC90012316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940425" y="5084763"/>
            <a:ext cx="1031875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 descr="C:\Users\raduška\AppData\Local\Microsoft\Windows\Temporary Internet Files\Content.IE5\ELEEDQVY\MC900436357[1]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948488" y="620713"/>
            <a:ext cx="1217612" cy="1217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8" name="TextovéPole 16"/>
          <p:cNvSpPr txBox="1">
            <a:spLocks noChangeArrowheads="1"/>
          </p:cNvSpPr>
          <p:nvPr/>
        </p:nvSpPr>
        <p:spPr bwMode="auto">
          <a:xfrm>
            <a:off x="250825" y="1341438"/>
            <a:ext cx="5616575" cy="590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000">
                <a:latin typeface="Calibri" pitchFamily="34" charset="0"/>
              </a:rPr>
              <a:t>lilek rajče</a:t>
            </a:r>
          </a:p>
          <a:p>
            <a:r>
              <a:rPr lang="cs-CZ" sz="3000">
                <a:latin typeface="Calibri" pitchFamily="34" charset="0"/>
              </a:rPr>
              <a:t>		okurka setá</a:t>
            </a:r>
          </a:p>
          <a:p>
            <a:r>
              <a:rPr lang="cs-CZ" sz="3000">
                <a:latin typeface="Calibri" pitchFamily="34" charset="0"/>
              </a:rPr>
              <a:t>jetel luční</a:t>
            </a:r>
          </a:p>
          <a:p>
            <a:r>
              <a:rPr lang="cs-CZ" sz="3000">
                <a:latin typeface="Calibri" pitchFamily="34" charset="0"/>
              </a:rPr>
              <a:t>		slunečnice roční</a:t>
            </a:r>
          </a:p>
          <a:p>
            <a:r>
              <a:rPr lang="cs-CZ" sz="3000">
                <a:latin typeface="Calibri" pitchFamily="34" charset="0"/>
              </a:rPr>
              <a:t>řepa krmná</a:t>
            </a:r>
          </a:p>
          <a:p>
            <a:r>
              <a:rPr lang="cs-CZ" sz="3000">
                <a:latin typeface="Calibri" pitchFamily="34" charset="0"/>
              </a:rPr>
              <a:t>		kukuřice setá</a:t>
            </a:r>
          </a:p>
          <a:p>
            <a:r>
              <a:rPr lang="cs-CZ" sz="3000">
                <a:latin typeface="Calibri" pitchFamily="34" charset="0"/>
              </a:rPr>
              <a:t>lilek </a:t>
            </a:r>
          </a:p>
          <a:p>
            <a:r>
              <a:rPr lang="cs-CZ" sz="3000">
                <a:latin typeface="Calibri" pitchFamily="34" charset="0"/>
              </a:rPr>
              <a:t>		len setý</a:t>
            </a:r>
          </a:p>
          <a:p>
            <a:r>
              <a:rPr lang="cs-CZ" sz="3000">
                <a:latin typeface="Calibri" pitchFamily="34" charset="0"/>
              </a:rPr>
              <a:t>hrách setý</a:t>
            </a:r>
          </a:p>
          <a:p>
            <a:r>
              <a:rPr lang="cs-CZ" sz="3000">
                <a:latin typeface="Calibri" pitchFamily="34" charset="0"/>
              </a:rPr>
              <a:t>		pšenice setá</a:t>
            </a:r>
          </a:p>
          <a:p>
            <a:r>
              <a:rPr lang="cs-CZ" sz="3000">
                <a:latin typeface="Calibri" pitchFamily="34" charset="0"/>
              </a:rPr>
              <a:t>srha laločnatá</a:t>
            </a:r>
          </a:p>
          <a:p>
            <a:endParaRPr lang="cs-CZ" sz="1600">
              <a:latin typeface="Calibri" pitchFamily="34" charset="0"/>
            </a:endParaRPr>
          </a:p>
          <a:p>
            <a:endParaRPr lang="cs-CZ" sz="1600">
              <a:latin typeface="Calibri" pitchFamily="34" charset="0"/>
            </a:endParaRPr>
          </a:p>
          <a:p>
            <a:endParaRPr lang="cs-CZ" sz="1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3469E-6 C -0.0257 0.02336 -0.06198 0.02174 -0.09219 0.02683 C -0.15955 0.02567 -0.20226 0.03099 -0.2599 0.01249 C -0.27066 0.00555 -0.28177 0.00093 -0.29219 -0.00601 C -0.31146 -0.01896 -0.33125 -0.03399 -0.35226 -0.04093 C -0.36719 -0.05573 -0.34792 -0.03792 -0.36754 -0.05111 C -0.38212 -0.06082 -0.39375 -0.07701 -0.4092 -0.08395 C -0.41493 -0.0962 -0.40834 -0.08533 -0.41841 -0.09204 C -0.42535 -0.09644 -0.42518 -0.1036 -0.4323 -0.10638 C -0.43889 -0.11517 -0.44358 -0.12511 -0.45226 -0.12904 C -0.46042 -0.13991 -0.46841 -0.15009 -0.47691 -0.1598 C -0.49375 -0.179 -0.47066 -0.15333 -0.48455 -0.17206 C -0.48837 -0.17715 -0.49393 -0.18224 -0.49844 -0.1864 C -0.50591 -0.19981 -0.51719 -0.20953 -0.52605 -0.22132 C -0.53021 -0.22687 -0.52882 -0.22918 -0.5323 -0.23566 C -0.53716 -0.24491 -0.54358 -0.2537 -0.54914 -0.26225 C -0.55434 -0.27035 -0.5592 -0.27891 -0.56459 -0.28677 C -0.56754 -0.29093 -0.57379 -0.29903 -0.57379 -0.29903 C -0.57761 -0.3092 -0.58316 -0.31776 -0.58924 -0.32585 C -0.59289 -0.3358 -0.59601 -0.33996 -0.60139 -0.34829 C -0.6073 -0.35754 -0.61007 -0.36817 -0.61684 -0.37696 C -0.61893 -0.38552 -0.62275 -0.39385 -0.62605 -0.40148 C -0.62795 -0.40587 -0.63108 -0.40934 -0.6323 -0.41397 C -0.63282 -0.41605 -0.63282 -0.41836 -0.63386 -0.41998 C -0.63507 -0.42183 -0.63698 -0.42252 -0.63837 -0.42414 C -0.64167 -0.42807 -0.64757 -0.4364 -0.64757 -0.4364 C -0.64983 -0.44565 -0.65591 -0.45282 -0.6599 -0.46091 C -0.66198 -0.46508 -0.66615 -0.47016 -0.66615 -0.47548 " pathEditMode="relative" ptsTypes="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1.24884E-6 C -0.00382 0.01549 -0.01753 0.01295 -0.02795 0.01434 C -0.03802 0.01896 -0.04948 0.0192 -0.06024 0.02058 C -0.06215 0.02197 -0.06423 0.02359 -0.06614 0.02475 C -0.0684 0.02567 -0.07048 0.02544 -0.07239 0.0266 C -0.07517 0.02821 -0.07743 0.03122 -0.08021 0.03284 C -0.0875 0.037 -0.09618 0.0377 -0.10312 0.04302 C -0.11371 0.05065 -0.12031 0.05874 -0.13246 0.06152 C -0.14219 0.07146 -0.15417 0.07424 -0.16632 0.07794 C -0.16788 0.0784 -0.16944 0.07909 -0.17101 0.08002 C -0.17257 0.08117 -0.17378 0.08349 -0.17569 0.08418 C -0.18298 0.08673 -0.19097 0.08649 -0.19861 0.08811 C -0.20955 0.09829 -0.19896 0.08996 -0.22482 0.09436 C -0.23802 0.09667 -0.25139 0.09991 -0.26493 0.10245 C -0.28958 0.10731 -0.31389 0.1161 -0.33854 0.12095 C -0.34305 0.12188 -0.37083 0.12535 -0.38333 0.12905 C -0.39375 0.13205 -0.40312 0.13737 -0.41389 0.13945 C -0.42795 0.14593 -0.44271 0.14755 -0.45694 0.15379 C -0.4618 0.15587 -0.46232 0.15634 -0.46771 0.15796 C -0.47239 0.15934 -0.4816 0.16189 -0.4816 0.16189 C -0.48785 0.17021 -0.49757 0.17345 -0.50625 0.17623 C -0.51302 0.18247 -0.52292 0.1871 -0.5309 0.19056 C -0.53732 0.19635 -0.54201 0.20213 -0.5493 0.2049 C -0.55208 0.20745 -0.55573 0.2086 -0.55851 0.21115 C -0.56042 0.21277 -0.56163 0.21554 -0.56319 0.21739 C -0.56753 0.22225 -0.58212 0.23127 -0.58767 0.23358 C -0.60104 0.24537 -0.6151 0.25069 -0.62934 0.26041 C -0.63698 0.26549 -0.64601 0.26411 -0.65243 0.27266 " pathEditMode="relative" ptsTypes="fffffffffffffffffffffffffffA">
                                      <p:cBhvr>
                                        <p:cTn id="1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5.22664E-6 C 0.00538 0.00509 0.00538 0.00926 0.0092 0.01643 C 0.01666 0.03053 0.02066 0.04533 0.0276 0.05944 C 0.03003 0.07239 0.03594 0.08372 0.03993 0.09621 C 0.04791 0.14917 0.0467 0.23775 0.01076 0.27868 C 0.0085 0.28123 0.00521 0.28238 0.00295 0.28493 C -0.03264 0.32494 0.00469 0.28747 -0.01545 0.30736 C -0.02118 0.31892 -0.03837 0.33858 -0.04775 0.34436 C -0.04966 0.34552 -0.05191 0.34575 -0.054 0.34644 C -0.05712 0.3476 -0.0632 0.35038 -0.0632 0.35038 C -0.07188 0.35916 -0.0783 0.35893 -0.08924 0.36078 C -0.11337 0.3594 -0.1375 0.35893 -0.16163 0.35662 C -0.17847 0.355 -0.19549 0.3476 -0.21233 0.34436 C -0.21788 0.34182 -0.22379 0.34089 -0.22934 0.33812 C -0.23108 0.33719 -0.23229 0.33511 -0.23386 0.33396 C -0.24531 0.32656 -0.25729 0.31707 -0.26927 0.31152 C -0.28698 0.29395 -0.29722 0.28493 -0.30156 0.25625 C -0.30104 0.25139 -0.30209 0.24584 -0.3 0.24191 C -0.29844 0.23914 -0.29497 0.2396 -0.29236 0.23983 C -0.28108 0.24029 -0.26979 0.24261 -0.25851 0.24399 C -0.24358 0.25371 -0.22709 0.25787 -0.21233 0.26851 C -0.204 0.27452 -0.1967 0.28516 -0.18785 0.28886 C -0.17709 0.31037 -0.1816 0.34876 -0.19549 0.3668 C -0.20104 0.38923 -0.21771 0.39432 -0.23247 0.40172 C -0.26597 0.4186 -0.30313 0.42091 -0.33854 0.42623 C -0.36615 0.42554 -0.39393 0.426 -0.42153 0.42415 C -0.429 0.42369 -0.43976 0.41397 -0.44775 0.41189 C -0.45469 0.40519 -0.45955 0.40565 -0.46615 0.39964 C -0.46927 0.38738 -0.46528 0.39871 -0.4724 0.38946 C -0.47379 0.38761 -0.47552 0.38322 -0.47552 0.38322 " pathEditMode="relative" ptsTypes="fffffffffffffffffffffffffffffA">
                                      <p:cBhvr>
                                        <p:cTn id="16" dur="3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3876E-7 C -0.0066 -0.01387 0.00122 -0.00023 -0.00764 -0.00832 C -0.01406 -0.0141 -0.02101 -0.02428 -0.02917 -0.02682 C -0.03368 -0.02821 -0.03837 -0.02821 -0.04306 -0.02891 C -0.06007 -0.04001 -0.04444 -0.03122 -0.0691 -0.03908 C -0.10052 -0.04903 -0.13056 -0.05666 -0.16302 -0.05943 C -0.18385 -0.06891 -0.2092 -0.06845 -0.23073 -0.06984 C -0.2441 -0.07447 -0.25712 -0.07516 -0.27066 -0.07793 C -0.28733 -0.0814 -0.30312 -0.08626 -0.31996 -0.08834 C -0.37066 -0.08765 -0.42153 -0.08742 -0.47222 -0.08626 C -0.49566 -0.0858 -0.51806 -0.07655 -0.54149 -0.074 C -0.55035 -0.07192 -0.5526 -0.07192 -0.56146 -0.06776 C -0.56667 -0.06521 -0.57691 -0.05943 -0.57691 -0.05943 C -0.58837 -0.04694 -0.60121 -0.03723 -0.61371 -0.02682 C -0.61875 -0.02266 -0.62292 -0.01734 -0.6276 -0.01249 C -0.63073 -0.00925 -0.6349 -0.00855 -0.63837 -0.00624 C -0.64375 0.00301 -0.64844 0.01318 -0.65382 0.02244 C -0.65746 0.03677 -0.65243 0.01943 -0.6599 0.03677 C -0.66493 0.0488 -0.66858 0.06106 -0.67222 0.07378 C -0.67483 0.08303 -0.6783 0.10245 -0.6783 0.10245 C -0.68229 0.1649 -0.68472 0.22942 -0.67535 0.29094 C -0.6724 0.31036 -0.66753 0.32216 -0.66302 0.3402 C -0.65851 0.35824 -0.65399 0.37743 -0.64601 0.39339 C -0.64427 0.40148 -0.64462 0.39755 -0.64462 0.40565 " pathEditMode="relative" ptsTypes="fffffffffffffffffffffff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1.40611E-6 C -0.00104 0.00555 -0.00191 0.01087 -0.00295 0.01642 C -0.00417 0.02312 -0.00608 0.03677 -0.00608 0.03677 C -0.00712 0.07978 -0.00799 0.11586 -0.01841 0.15564 C -0.01893 0.17067 -0.01875 0.1857 -0.01997 0.20074 C -0.02032 0.20629 -0.02309 0.21716 -0.02309 0.21716 C -0.02361 0.22479 -0.02292 0.23242 -0.02448 0.23982 C -0.025 0.2426 -0.02813 0.24329 -0.02917 0.24583 C -0.03039 0.24884 -0.02986 0.25277 -0.03073 0.25601 C -0.03143 0.25832 -0.03282 0.26017 -0.03386 0.26225 C -0.0382 0.28052 -0.04549 0.29139 -0.05226 0.30735 C -0.05521 0.31429 -0.05695 0.32285 -0.0599 0.32978 C -0.06407 0.3395 -0.06927 0.34921 -0.07379 0.35869 C -0.07969 0.37072 -0.08403 0.38575 -0.09532 0.38922 C -0.0974 0.3913 -0.09914 0.39385 -0.10139 0.39546 C -0.10278 0.39662 -0.10486 0.39616 -0.10608 0.39755 C -0.10747 0.39893 -0.10764 0.40217 -0.1092 0.40356 C -0.11233 0.40633 -0.1165 0.4061 -0.12014 0.40772 C -0.13282 0.4246 -0.12604 0.41952 -0.13854 0.42622 C -0.14618 0.43478 -0.15469 0.44357 -0.16459 0.44681 C -0.17778 0.45953 -0.19236 0.46623 -0.20625 0.47733 C -0.22153 0.48959 -0.23716 0.49977 -0.254 0.50809 C -0.26389 0.51295 -0.27552 0.52174 -0.28611 0.52451 C -0.30052 0.53908 -0.28282 0.52312 -0.30139 0.53284 C -0.32309 0.54417 -0.28959 0.53469 -0.31684 0.54093 C -0.35747 0.56313 -0.40625 0.55666 -0.44914 0.55735 C -0.51077 0.55828 -0.57223 0.55874 -0.63386 0.55943 C -0.64427 0.56915 -0.66476 0.56753 -0.67691 0.56753 " pathEditMode="relative" ptsTypes="fffffffffffffffffffffffffff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284E-6 C 0.00573 -0.0222 0.00348 -0.05412 -0.00468 -0.07586 C -0.00642 -0.09135 -0.01041 -0.10569 -0.01232 -0.12095 C -0.01614 -0.15148 -0.02031 -0.18686 -0.03385 -0.213 C -0.03854 -0.23173 -0.0467 -0.24514 -0.05381 -0.26226 C -0.0552 -0.26549 -0.05555 -0.26943 -0.05694 -0.27243 C -0.06545 -0.2907 -0.0776 -0.30342 -0.08923 -0.31753 C -0.11006 -0.34274 -0.13142 -0.36332 -0.15694 -0.37905 C -0.1677 -0.38575 -0.17829 -0.39154 -0.18923 -0.39755 C -0.19236 -0.39917 -0.19635 -0.4031 -0.2 -0.40379 C -0.21128 -0.40611 -0.22256 -0.40749 -0.23385 -0.40981 C -0.26753 -0.42484 -0.30329 -0.41489 -0.33697 -0.40564 C -0.34444 -0.39824 -0.35833 -0.39177 -0.3677 -0.38922 C -0.37447 -0.3839 -0.38246 -0.38228 -0.38923 -0.37697 C -0.39184 -0.37488 -0.39409 -0.37188 -0.39687 -0.37095 C -0.4019 -0.3691 -0.40711 -0.36957 -0.41232 -0.36887 C -0.42152 -0.36055 -0.43072 -0.35222 -0.4401 -0.34436 C -0.44513 -0.34019 -0.45121 -0.33742 -0.45538 -0.33187 C -0.4677 -0.31545 -0.46128 -0.31915 -0.47239 -0.31545 C -0.4769 -0.30735 -0.48038 -0.30065 -0.48767 -0.29718 C -0.49739 -0.28423 -0.50468 -0.2692 -0.51232 -0.25416 C -0.52187 -0.23543 -0.53159 -0.21809 -0.5401 -0.19866 C -0.54409 -0.18941 -0.54635 -0.179 -0.55086 -0.16998 C -0.55347 -0.15934 -0.55381 -0.14847 -0.5585 -0.13922 C -0.55972 -0.12604 -0.56232 -0.11517 -0.56458 -0.10245 C -0.56822 -0.0599 -0.57569 -0.0222 -0.56458 0.02266 C -0.56128 0.03631 -0.56006 0.04394 -0.55086 0.05342 C -0.54565 0.06707 -0.53767 0.07701 -0.53229 0.09019 C -0.52777 0.1013 -0.52534 0.10962 -0.51701 0.11679 C -0.5118 0.13414 -0.50347 0.14315 -0.49392 0.15587 C -0.49218 0.15819 -0.49114 0.16166 -0.48923 0.16397 C -0.48368 0.17021 -0.47534 0.17114 -0.46927 0.17599 C -0.46718 0.17808 -0.46545 0.18108 -0.46319 0.18224 C -0.45885 0.18478 -0.45381 0.18478 -0.4493 0.18663 C -0.43246 0.19958 -0.45208 0.18617 -0.42934 0.19473 C -0.4276 0.19519 -0.42638 0.19773 -0.42465 0.19889 C -0.41232 0.20513 -0.39861 0.2056 -0.38611 0.21092 C -0.37534 0.21045 -0.36458 0.21022 -0.35381 0.20907 C -0.35173 0.20883 -0.34774 0.20675 -0.34774 0.20675 " pathEditMode="relative" ptsTypes="ffffffffffffffffffffffffffffffffffffffA">
                                      <p:cBhvr>
                                        <p:cTn id="3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4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6.93802E-7 C -0.00261 -0.01064 -0.00677 -0.01896 -0.01076 -0.02868 C -0.01719 -0.04417 -0.0224 -0.05944 -0.03229 -0.07169 C -0.04097 -0.08233 -0.05451 -0.09944 -0.06458 -0.1087 C -0.0757 -0.11887 -0.0691 -0.11008 -0.07847 -0.12095 C -0.08837 -0.13252 -0.09879 -0.14662 -0.1092 -0.15772 C -0.12188 -0.17114 -0.13663 -0.18224 -0.15087 -0.19265 C -0.16493 -0.20282 -0.1934 -0.2086 -0.2092 -0.21323 C -0.23351 -0.213 -0.36528 -0.2352 -0.43229 -0.2049 C -0.43438 -0.20282 -0.43629 -0.20051 -0.43854 -0.19889 C -0.44254 -0.19588 -0.45087 -0.19056 -0.45087 -0.19056 C -0.45417 -0.18363 -0.45799 -0.17808 -0.46007 -0.17021 C -0.45938 -0.11124 -0.46198 -0.04764 -0.45538 0.01226 C -0.45313 0.06152 -0.45017 0.09551 -0.45382 0.14547 C -0.45434 0.15287 -0.45938 0.15772 -0.46163 0.16397 C -0.46962 0.18548 -0.47153 0.18941 -0.48472 0.20698 C -0.48767 0.21092 -0.49705 0.21115 -0.49705 0.21115 C -0.52066 0.20976 -0.54427 0.2093 -0.56771 0.20698 C -0.58542 0.20513 -0.60521 0.18108 -0.61997 0.16813 C -0.63142 0.15796 -0.63889 0.1457 -0.64618 0.13113 C -0.65 0.1235 -0.65434 0.1161 -0.65851 0.1087 C -0.66007 0.10592 -0.6632 0.10037 -0.6632 0.10037 C -0.66701 0.08372 -0.66094 0.10546 -0.66927 0.09019 C -0.67083 0.08719 -0.67118 0.08326 -0.6724 0.08002 C -0.67517 0.07308 -0.67847 0.06614 -0.6816 0.05944 C -0.68264 0.05735 -0.68472 0.05319 -0.68472 0.05319 C -0.68646 0.04556 -0.68889 0.03932 -0.69236 0.03284 C -0.69618 0.01781 -0.6908 0.03608 -0.69844 0.02058 C -0.69931 0.01873 -0.69931 0.01619 -0.7 0.01434 C -0.70295 0.00624 -0.71771 -0.02105 -0.72465 -0.02868 C -0.72795 -0.03215 -0.72986 -0.03353 -0.73386 -0.03492 C -0.73802 -0.03631 -0.74618 -0.03885 -0.74618 -0.03885 C -0.76267 -0.03747 -0.77083 -0.04093 -0.7816 -0.0266 " pathEditMode="relative" ptsTypes="ffffffffffffffffffffffffffffffffA">
                                      <p:cBhvr>
                                        <p:cTn id="36" dur="3000" fill="hold"/>
                                        <p:tgtEl>
                                          <p:spTgt spid="174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7.86309E-6 C -0.00625 0.00554 -0.01094 0.01225 -0.01545 0.02058 C -0.02066 0.03029 -0.02361 0.04116 -0.03229 0.04509 C -0.04739 0.06036 -0.03108 0.04208 -0.04167 0.05943 C -0.04861 0.07099 -0.06285 0.09158 -0.07396 0.09643 C -0.09062 0.11193 -0.1125 0.11655 -0.13229 0.11887 C -0.16719 0.11817 -0.20208 0.11933 -0.23698 0.11678 C -0.23958 0.11655 -0.2408 0.11239 -0.24305 0.11077 C -0.24444 0.10962 -0.24618 0.10938 -0.24774 0.10869 C -0.25851 0.09759 -0.27153 0.08834 -0.28003 0.07377 C -0.28507 0.06521 -0.28819 0.05319 -0.2908 0.04301 C -0.28976 0.01156 -0.28906 -0.01966 -0.28767 -0.05112 C -0.28733 -0.06083 -0.28194 -0.06684 -0.28003 -0.07586 C -0.27639 -0.09344 -0.27396 -0.11078 -0.26771 -0.12697 C -0.26493 -0.14154 -0.26215 -0.15657 -0.25694 -0.16999 C -0.25764 -0.20329 -0.24826 -0.24492 -0.27396 -0.26226 C -0.27795 -0.26481 -0.28212 -0.26643 -0.28628 -0.26851 C -0.29913 -0.26781 -0.31198 -0.26804 -0.32465 -0.26643 C -0.33142 -0.2655 -0.33837 -0.25903 -0.34462 -0.25602 C -0.3533 -0.24746 -0.36701 -0.23197 -0.37691 -0.22734 C -0.38003 -0.22318 -0.38316 -0.21925 -0.38628 -0.21508 C -0.38958 -0.21069 -0.38923 -0.19982 -0.3908 -0.19473 C -0.39201 -0.19103 -0.39392 -0.18779 -0.39548 -0.18433 C -0.39792 -0.16814 -0.39861 -0.15125 -0.40156 -0.1353 C -0.4026 -0.12952 -0.40417 -0.11957 -0.40781 -0.11471 " pathEditMode="relative" ptsTypes="ffffffffffffffffffffffffA">
                                      <p:cBhvr>
                                        <p:cTn id="4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6.91027E-6 C -0.00625 0.01157 -0.00799 0.02475 -0.01528 0.03493 C -0.0191 0.04996 -0.01354 0.03192 -0.0217 0.0451 C -0.02292 0.04742 -0.02361 0.05065 -0.02448 0.05343 C -0.02517 0.05528 -0.025 0.05782 -0.02604 0.05944 C -0.02865 0.06407 -0.03281 0.06684 -0.03524 0.0717 C -0.03889 0.07864 -0.04236 0.08534 -0.04601 0.09228 C -0.05035 0.10084 -0.05365 0.1094 -0.06146 0.11287 C -0.06771 0.12096 -0.08246 0.13322 -0.09062 0.13738 C -0.09462 0.13923 -0.09896 0.13946 -0.10295 0.14154 C -0.13108 0.15565 -0.16233 0.16097 -0.19219 0.16398 C -0.29809 0.16074 -0.23559 0.16837 -0.27222 0.15588 C -0.28802 0.14062 -0.29705 0.12189 -0.30139 0.09645 C -0.30208 0.04788 -0.29306 -0.02798 -0.33073 -0.06151 C -0.33802 -0.07446 -0.34722 -0.08117 -0.35538 -0.09227 C -0.35729 -0.09458 -0.35833 -0.09805 -0.3599 -0.10036 C -0.36458 -0.10661 -0.37118 -0.10753 -0.37708 -0.11054 C -0.3816 -0.11308 -0.38594 -0.11678 -0.39062 -0.11886 C -0.39236 -0.11956 -0.40972 -0.1228 -0.41076 -0.12303 C -0.43594 -0.12997 -0.40486 -0.12465 -0.43681 -0.12904 C -0.44496 -0.12765 -0.45347 -0.12765 -0.46146 -0.12488 C -0.46319 -0.12418 -0.47621 -0.09944 -0.47691 -0.09828 C -0.48056 -0.07654 -0.47483 -0.10776 -0.48299 -0.07793 C -0.48576 -0.06799 -0.48455 -0.0585 -0.48906 -0.04925 C -0.49184 -0.03468 -0.49496 -0.02219 -0.49844 -0.00809 C -0.49983 0.00671 -0.5026 0.02036 -0.50451 0.03493 C -0.50503 0.04996 -0.50486 0.06499 -0.50608 0.08003 C -0.50642 0.08442 -0.50868 0.08812 -0.5092 0.09228 C -0.51181 0.11633 -0.50972 0.13553 -0.51684 0.15796 C -0.5184 0.16791 -0.52083 0.17693 -0.52292 0.18664 C -0.52483 0.20422 -0.52778 0.20769 -0.53524 0.22341 C -0.53698 0.22711 -0.53993 0.23359 -0.54306 0.23567 C -0.54531 0.23729 -0.54809 0.23706 -0.55069 0.23775 C -0.56007 0.24608 -0.57344 0.24816 -0.58455 0.25001 C -0.60399 0.24931 -0.62361 0.24908 -0.64306 0.24793 C -0.64514 0.24769 -0.6474 0.24769 -0.64913 0.24608 C -0.65573 0.23983 -0.6599 0.22688 -0.66753 0.22341 C -0.67222 0.21324 -0.67587 0.20815 -0.68299 0.20098 C -0.68646 0.19404 -0.69028 0.18826 -0.69219 0.1804 C -0.69496 0.15519 -0.69601 0.12952 -0.7 0.10454 C -0.70121 0.09691 -0.70069 0.08396 -0.70451 0.07794 C -0.70903 0.07054 -0.71944 0.07239 -0.72448 0.0717 C -0.7375 0.06361 -0.73507 0.06337 -0.75833 0.06962 C -0.76024 0.07008 -0.76007 0.07424 -0.76146 0.07586 C -0.76267 0.07725 -0.76458 0.07725 -0.76615 0.07794 C -0.77101 0.08442 -0.77535 0.09783 -0.78299 0.09853 C -0.78906 0.09899 -0.79531 0.09853 -0.80139 0.09853 " pathEditMode="relative" ptsTypes="ffffffffffffffffffffffffffffffffffffffffffffffA">
                                      <p:cBhvr>
                                        <p:cTn id="46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52 0.06776 C -0.0882 0.06476 -0.13855 0.0643 -0.2092 0.05736 C -0.22431 0.05389 -0.23855 0.05088 -0.25382 0.04926 C -0.26823 0.04603 -0.28247 0.04163 -0.29688 0.03909 C -0.3257 0.02799 -0.35365 0.01504 -0.38299 0.00625 C -0.39636 -0.00277 -0.41007 -0.0104 -0.42292 -0.02035 C -0.44219 -0.03515 -0.42813 -0.02705 -0.44306 -0.03469 C -0.45643 -0.04856 -0.47292 -0.0555 -0.48611 -0.06961 C -0.48941 -0.07331 -0.49202 -0.07816 -0.49532 -0.08187 C -0.49705 -0.08372 -0.49966 -0.08418 -0.50139 -0.08603 C -0.50747 -0.09227 -0.51302 -0.09944 -0.51841 -0.10661 C -0.52952 -0.12164 -0.51684 -0.10915 -0.52761 -0.11887 C -0.53351 -0.13436 -0.54132 -0.1494 -0.5507 -0.16188 C -0.55313 -0.17715 -0.56181 -0.18917 -0.56754 -0.20282 C -0.57466 -0.21993 -0.56615 -0.20698 -0.57535 -0.21924 C -0.57709 -0.22409 -0.57969 -0.22849 -0.58143 -0.23358 C -0.58386 -0.24028 -0.58768 -0.25416 -0.58768 -0.25393 C -0.58872 -0.26642 -0.58959 -0.27867 -0.59063 -0.29093 C -0.59132 -0.29926 -0.59532 -0.31545 -0.59532 -0.31521 C -0.6 -0.36956 -0.59653 -0.35014 -0.60139 -0.37488 C -0.60417 -0.40448 -0.60764 -0.43293 -0.60764 -0.46322 " pathEditMode="relative" rAng="0" ptsTypes="ffffffffffffffffffffA">
                                      <p:cBhvr>
                                        <p:cTn id="5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00" y="-26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23034E-6 C -0.00139 -0.1642 0.03472 -0.31267 -0.03229 -0.44265 C -0.04236 -0.4623 -0.06215 -0.47595 -0.07691 -0.48774 C -0.09427 -0.50162 -0.10712 -0.51341 -0.12778 -0.51642 C -0.13924 -0.52544 -0.15174 -0.52428 -0.16458 -0.52868 C -0.18108 -0.52729 -0.19757 -0.5266 -0.21389 -0.52452 C -0.23681 -0.52151 -0.24236 -0.49885 -0.25694 -0.47942 C -0.26059 -0.47456 -0.2651 -0.47086 -0.26771 -0.46508 C -0.2717 -0.45629 -0.27378 -0.44866 -0.27847 -0.44057 C -0.27969 -0.43155 -0.28212 -0.42299 -0.28316 -0.41397 C -0.28681 -0.38159 -0.28802 -0.34644 -0.29687 -0.31545 C -0.29826 -0.30227 -0.30052 -0.2914 -0.30312 -0.27868 C -0.30677 -0.26133 -0.30677 -0.2426 -0.31076 -0.22549 C -0.31233 -0.21901 -0.3151 -0.21323 -0.31684 -0.20699 C -0.3224 -0.18756 -0.32639 -0.16605 -0.33993 -0.15356 C -0.36979 -0.16004 -0.38628 -0.15842 -0.40312 -0.19057 C -0.4099 -0.20352 -0.41354 -0.21716 -0.4184 -0.2315 C -0.4217 -0.24098 -0.42778 -0.26018 -0.42778 -0.26018 C -0.4283 -0.26503 -0.42812 -0.26989 -0.42917 -0.27452 C -0.43021 -0.2796 -0.43385 -0.28354 -0.43385 -0.28885 C -0.43437 -0.3395 -0.43368 -0.39015 -0.43073 -0.44057 C -0.43038 -0.4475 -0.4151 -0.49468 -0.41389 -0.5 C -0.40903 -0.5222 -0.40365 -0.54487 -0.4 -0.56753 C -0.39774 -0.58141 -0.3908 -0.6087 -0.3908 -0.6087 C -0.39132 -0.63876 -0.39097 -0.66883 -0.39236 -0.69889 C -0.39306 -0.71392 -0.40677 -0.72919 -0.41545 -0.73774 C -0.43628 -0.75833 -0.46562 -0.76434 -0.4908 -0.7685 C -0.49896 -0.76781 -0.50729 -0.76827 -0.51545 -0.76642 C -0.52101 -0.76527 -0.53316 -0.74723 -0.53854 -0.74191 C -0.54306 -0.73266 -0.55035 -0.72317 -0.55382 -0.71323 C -0.56823 -0.67183 -0.56615 -0.64454 -0.56615 -0.59621 " pathEditMode="relative" ptsTypes="ffffffffffffffffffffffffffffffA">
                                      <p:cBhvr>
                                        <p:cTn id="56" dur="3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44000"/>
            <a:lum/>
          </a:blip>
          <a:srcRect/>
          <a:stretch>
            <a:fillRect l="-12000" r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C:\Users\raduška\AppData\Local\Microsoft\Windows\Temporary Internet Files\Content.IE5\LHLUUK0X\MC9003000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44450"/>
            <a:ext cx="966788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Obrázek 6" descr="řepa cukrovka.JPG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lum bright="-8000" contrast="-12000"/>
          </a:blip>
          <a:srcRect/>
          <a:stretch>
            <a:fillRect/>
          </a:stretch>
        </p:blipFill>
        <p:spPr bwMode="auto">
          <a:xfrm>
            <a:off x="395288" y="260350"/>
            <a:ext cx="844550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7412" name="Skupina 10"/>
          <p:cNvGrpSpPr>
            <a:grpSpLocks/>
          </p:cNvGrpSpPr>
          <p:nvPr/>
        </p:nvGrpSpPr>
        <p:grpSpPr bwMode="auto">
          <a:xfrm>
            <a:off x="3851275" y="981075"/>
            <a:ext cx="1512888" cy="1311275"/>
            <a:chOff x="3779912" y="1984370"/>
            <a:chExt cx="1368152" cy="1604085"/>
          </a:xfrm>
        </p:grpSpPr>
        <p:pic>
          <p:nvPicPr>
            <p:cNvPr id="17425" name="Picture 8" descr="C:\Users\raduška\AppData\Local\Microsoft\Windows\Temporary Internet Files\Content.IE5\ELEEDQVY\MC900214951[1].wmf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3779912" y="1984370"/>
              <a:ext cx="1368152" cy="16040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7426" name="TextovéPole 9"/>
            <p:cNvSpPr txBox="1">
              <a:spLocks noChangeArrowheads="1"/>
            </p:cNvSpPr>
            <p:nvPr/>
          </p:nvSpPr>
          <p:spPr bwMode="auto">
            <a:xfrm>
              <a:off x="4139952" y="2780928"/>
              <a:ext cx="648072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b="1">
                  <a:latin typeface="Calibri" pitchFamily="34" charset="0"/>
                </a:rPr>
                <a:t>lečo</a:t>
              </a:r>
            </a:p>
          </p:txBody>
        </p:sp>
      </p:grpSp>
      <p:pic>
        <p:nvPicPr>
          <p:cNvPr id="17413" name="Picture 1" descr="C:\Users\raduška\AppData\Local\Microsoft\Windows\Temporary Internet Files\Content.IE5\WUUAUPBZ\MC900441781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23850" y="2060575"/>
            <a:ext cx="1014413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9" descr="C:\Users\raduška\AppData\Local\Microsoft\Windows\Temporary Internet Files\Content.IE5\G3IQ5ABL\MC900441782[2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380288" y="188913"/>
            <a:ext cx="1447800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0" descr="C:\Users\raduška\AppData\Local\Microsoft\Windows\Temporary Internet Files\Content.IE5\LCOZSZ88\MC90034709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067175" y="2420938"/>
            <a:ext cx="1081088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2" descr="C:\Users\raduška\AppData\Local\Microsoft\Windows\Temporary Internet Files\Content.IE5\7IXN8V1B\MC900391464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85113" y="1773238"/>
            <a:ext cx="790575" cy="110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3" descr="C:\Users\raduška\AppData\Local\Microsoft\Windows\Temporary Internet Files\Content.IE5\ELEEDQVY\MC900371402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4067175" y="3789363"/>
            <a:ext cx="865188" cy="904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3" descr="Soubor:Linum usitatissimum L ag1.jpg"/>
          <p:cNvPicPr>
            <a:picLocks noChangeAspect="1" noChangeArrowheads="1"/>
          </p:cNvPicPr>
          <p:nvPr/>
        </p:nvPicPr>
        <p:blipFill>
          <a:blip r:embed="rId11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lum contrast="64000"/>
          </a:blip>
          <a:srcRect/>
          <a:stretch>
            <a:fillRect/>
          </a:stretch>
        </p:blipFill>
        <p:spPr bwMode="auto">
          <a:xfrm>
            <a:off x="7740650" y="3213100"/>
            <a:ext cx="11525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4" descr="C:\Users\raduška\AppData\Local\Microsoft\Windows\Temporary Internet Files\Content.IE5\MVW10PX2\MC900441777[1]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995738" y="4724400"/>
            <a:ext cx="1081087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5" descr="C:\Users\raduška\AppData\Local\Microsoft\Windows\Temporary Internet Files\Content.IE5\UZGRSR3G\MC900370162[1].wmf"/>
          <p:cNvPicPr>
            <a:picLocks noChangeAspect="1" noChangeArrowheads="1"/>
          </p:cNvPicPr>
          <p:nvPr/>
        </p:nvPicPr>
        <p:blipFill>
          <a:blip r:embed="rId13">
            <a:lum bright="-24000" contrast="48000"/>
          </a:blip>
          <a:srcRect/>
          <a:stretch>
            <a:fillRect/>
          </a:stretch>
        </p:blipFill>
        <p:spPr bwMode="auto">
          <a:xfrm>
            <a:off x="395288" y="3284538"/>
            <a:ext cx="655637" cy="1309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16" descr="C:\Users\raduška\AppData\Local\Microsoft\Windows\Temporary Internet Files\Content.IE5\7IXN8V1B\MC900215792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067175" y="5732463"/>
            <a:ext cx="865188" cy="122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19" descr="C:\Users\raduška\AppData\Local\Microsoft\Windows\Temporary Internet Files\Content.IE5\ELEEDQVY\MC900334788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395288" y="4581525"/>
            <a:ext cx="801687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20" descr="C:\Users\raduška\AppData\Local\Microsoft\Windows\Temporary Internet Files\Content.IE5\LCOZSZ88\MC900036399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7667625" y="5013325"/>
            <a:ext cx="1225550" cy="129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24" name="TextovéPole 25"/>
          <p:cNvSpPr txBox="1">
            <a:spLocks noChangeArrowheads="1"/>
          </p:cNvSpPr>
          <p:nvPr/>
        </p:nvSpPr>
        <p:spPr bwMode="auto">
          <a:xfrm>
            <a:off x="179388" y="6308725"/>
            <a:ext cx="37449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Spoj čarou surovinu s výrobkem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26000">
              <a:srgbClr val="FFC000"/>
            </a:gs>
            <a:gs pos="82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ovéPole 1"/>
          <p:cNvSpPr txBox="1">
            <a:spLocks noChangeArrowheads="1"/>
          </p:cNvSpPr>
          <p:nvPr/>
        </p:nvSpPr>
        <p:spPr bwMode="auto">
          <a:xfrm>
            <a:off x="468313" y="260350"/>
            <a:ext cx="828040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3200" u="sng">
                <a:solidFill>
                  <a:srgbClr val="002060"/>
                </a:solidFill>
                <a:latin typeface="Monotype Corsiva" pitchFamily="66" charset="0"/>
              </a:rPr>
              <a:t>Vytvoř si jídelníček na celý víkend ze surovin, které rostou na poli – smíš doplnit masem a výrobky z vody.</a:t>
            </a:r>
          </a:p>
        </p:txBody>
      </p:sp>
      <p:pic>
        <p:nvPicPr>
          <p:cNvPr id="18435" name="Obrázek 2" descr="C:\Users\raduška\AppData\Local\Microsoft\Windows\Temporary Internet Files\Content.IE5\7IXN8V1B\MC90031069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62838" y="1196975"/>
            <a:ext cx="638175" cy="94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Obrázek 3" descr="C:\Users\raduška\AppData\Local\Microsoft\Windows\Temporary Internet Files\Content.IE5\LHLUUK0X\MC9003312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40425" y="1374775"/>
            <a:ext cx="866775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Obrázek 5" descr="C:\Users\raduška\AppData\Local\Microsoft\Windows\Temporary Internet Files\Content.IE5\WUUAUPBZ\MC90021537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1498600"/>
            <a:ext cx="800100" cy="56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Obrázek 6" descr="C:\Users\raduška\AppData\Local\Microsoft\Windows\Temporary Internet Files\Content.IE5\G3IQ5ABL\MP900438787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71775" y="1658938"/>
            <a:ext cx="1143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Obrázek 7" descr="C:\Users\raduška\AppData\Local\Microsoft\Windows\Temporary Internet Files\Content.IE5\G3IQ5ABL\MC900441872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59338" y="1916113"/>
            <a:ext cx="1441450" cy="100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Obrázek 8" descr="C:\Users\raduška\AppData\Local\Microsoft\Windows\Temporary Internet Files\Content.IE5\MVW10PX2\MP900448358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19250" y="1924050"/>
            <a:ext cx="8001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Obrázek 9" descr="C:\Users\raduška\AppData\Local\Microsoft\Windows\Temporary Internet Files\Content.IE5\7IXN8V1B\MC90021551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68313" y="1374775"/>
            <a:ext cx="8763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" descr="C:\Users\raduška\AppData\Local\Microsoft\Windows\Temporary Internet Files\Content.IE5\WUUAUPBZ\MC900441781[1]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23850" y="2276475"/>
            <a:ext cx="7191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9" descr="C:\Users\raduška\AppData\Local\Microsoft\Windows\Temporary Internet Files\Content.IE5\G3IQ5ABL\MC900441782[2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588125" y="2043113"/>
            <a:ext cx="1027113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14" descr="C:\Users\raduška\AppData\Local\Microsoft\Windows\Temporary Internet Files\Content.IE5\MVW10PX2\MC900441777[1]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027988" y="2159000"/>
            <a:ext cx="766762" cy="76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5" name="Tabulka 14"/>
          <p:cNvGraphicFramePr>
            <a:graphicFrameLocks noGrp="1"/>
          </p:cNvGraphicFramePr>
          <p:nvPr/>
        </p:nvGraphicFramePr>
        <p:xfrm>
          <a:off x="250825" y="3573463"/>
          <a:ext cx="8569325" cy="2592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2238"/>
                <a:gridCol w="2142238"/>
                <a:gridCol w="2142238"/>
                <a:gridCol w="2142238"/>
              </a:tblGrid>
              <a:tr h="86409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snídaně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svačina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oběd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večeře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  <a:tr h="864096"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79388" y="188913"/>
          <a:ext cx="8785225" cy="64801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0240"/>
                <a:gridCol w="2160240"/>
                <a:gridCol w="2160240"/>
                <a:gridCol w="2304256"/>
              </a:tblGrid>
              <a:tr h="16201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chléb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hranolky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popcorn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165875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kečup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65875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olej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kompot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ručník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</a:tr>
              <a:tr h="154302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latin typeface="Comic Sans MS" pitchFamily="66" charset="0"/>
                        </a:rPr>
                        <a:t>cukr</a:t>
                      </a:r>
                      <a:endParaRPr lang="cs-CZ" sz="3200" dirty="0">
                        <a:latin typeface="Comic Sans MS" pitchFamily="66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9484" name="Picture 2" descr="C:\Users\raduška\AppData\Local\Microsoft\Windows\Temporary Internet Files\Content.IE5\UZGRSR3G\MC90043635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141663"/>
            <a:ext cx="1955800" cy="195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5" name="Obrázek 4" descr="řepa cukrovka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D"/>
              </a:clrFrom>
              <a:clrTo>
                <a:srgbClr val="FFFFFD">
                  <a:alpha val="0"/>
                </a:srgbClr>
              </a:clrTo>
            </a:clrChange>
            <a:lum bright="-8000" contrast="-12000"/>
          </a:blip>
          <a:srcRect/>
          <a:stretch>
            <a:fillRect/>
          </a:stretch>
        </p:blipFill>
        <p:spPr bwMode="auto">
          <a:xfrm>
            <a:off x="611188" y="260350"/>
            <a:ext cx="1296987" cy="1585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6" name="Picture 3" descr="C:\Users\raduška\AppData\Local\Microsoft\Windows\Temporary Internet Files\Content.IE5\G3IQ5ABL\MC90031907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08850" y="1916113"/>
            <a:ext cx="957263" cy="1455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7" name="Picture 4" descr="C:\Users\raduška\AppData\Local\Microsoft\Windows\Temporary Internet Files\Content.IE5\LCOZSZ88\MC900441781[2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1188" y="5229225"/>
            <a:ext cx="1296987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8" name="Picture 5" descr="C:\Users\raduška\AppData\Local\Microsoft\Windows\Temporary Internet Files\Content.IE5\LHLUUK0X\MC90039146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 rot="-934845">
            <a:off x="7288213" y="5116513"/>
            <a:ext cx="1154112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9" name="Picture 13" descr="Soubor:Linum usitatissimum L ag1.jpg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  <a:lum contrast="64000"/>
          </a:blip>
          <a:srcRect/>
          <a:stretch>
            <a:fillRect/>
          </a:stretch>
        </p:blipFill>
        <p:spPr bwMode="auto">
          <a:xfrm>
            <a:off x="755650" y="1844675"/>
            <a:ext cx="1152525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0" name="Picture 6" descr="C:\Users\raduška\AppData\Local\Microsoft\Windows\Temporary Internet Files\Content.IE5\7IXN8V1B\MC90033128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84438" y="1916113"/>
            <a:ext cx="1795462" cy="142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91" name="Picture 7" descr="C:\Users\raduška\AppData\Local\Microsoft\Windows\Temporary Internet Files\Content.IE5\MVW10PX2\MP900409533[1].jpg"/>
          <p:cNvPicPr>
            <a:picLocks noChangeAspect="1" noChangeArrowheads="1"/>
          </p:cNvPicPr>
          <p:nvPr/>
        </p:nvPicPr>
        <p:blipFill>
          <a:blip r:embed="rId9">
            <a:clrChange>
              <a:clrFrom>
                <a:srgbClr val="ECEDEF"/>
              </a:clrFrom>
              <a:clrTo>
                <a:srgbClr val="ECEDE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318974">
            <a:off x="2700338" y="5013325"/>
            <a:ext cx="1727200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Obdélník 1"/>
          <p:cNvSpPr>
            <a:spLocks noChangeArrowheads="1"/>
          </p:cNvSpPr>
          <p:nvPr/>
        </p:nvSpPr>
        <p:spPr bwMode="auto">
          <a:xfrm>
            <a:off x="323850" y="333375"/>
            <a:ext cx="8351838" cy="519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Calibri" pitchFamily="34" charset="0"/>
              </a:rPr>
              <a:t>Použité zdroje:</a:t>
            </a:r>
          </a:p>
          <a:p>
            <a:endParaRPr lang="cs-CZ" sz="1400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Srha:</a:t>
            </a:r>
            <a:r>
              <a:rPr lang="cs-CZ" sz="1400">
                <a:latin typeface="Calibri" pitchFamily="34" charset="0"/>
              </a:rPr>
              <a:t>FICE. </a:t>
            </a:r>
            <a:r>
              <a:rPr lang="cs-CZ" sz="1400" i="1">
                <a:latin typeface="Calibri" pitchFamily="34" charset="0"/>
              </a:rPr>
              <a:t>Wikipedia</a:t>
            </a:r>
            <a:r>
              <a:rPr lang="cs-CZ" sz="1400">
                <a:latin typeface="Calibri" pitchFamily="34" charset="0"/>
              </a:rPr>
              <a:t> [online]. [cit. 3.10.2013]. Dostupný pod licencí GNU Free Documentation License, version 1.2 na WWW: </a:t>
            </a:r>
            <a:r>
              <a:rPr lang="cs-CZ" sz="1400">
                <a:latin typeface="Calibri" pitchFamily="34" charset="0"/>
                <a:hlinkClick r:id="rId2"/>
              </a:rPr>
              <a:t>http://cs.wikipedia.org/wiki/Soubor:DactylisGlomerata.jpg</a:t>
            </a:r>
            <a:endParaRPr lang="cs-CZ" sz="1400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Len:</a:t>
            </a:r>
            <a:r>
              <a:rPr lang="cs-CZ" sz="1400">
                <a:latin typeface="Calibri" pitchFamily="34" charset="0"/>
              </a:rPr>
              <a:t>GREATPATTON. </a:t>
            </a:r>
            <a:r>
              <a:rPr lang="cs-CZ" sz="1400" i="1">
                <a:latin typeface="Calibri" pitchFamily="34" charset="0"/>
              </a:rPr>
              <a:t>Wikipedia</a:t>
            </a:r>
            <a:r>
              <a:rPr lang="cs-CZ" sz="1400">
                <a:latin typeface="Calibri" pitchFamily="34" charset="0"/>
              </a:rPr>
              <a:t> [online]. [cit. 3.10.2013]. Dostupný na WWW: </a:t>
            </a:r>
            <a:r>
              <a:rPr lang="cs-CZ" sz="1400">
                <a:latin typeface="Calibri" pitchFamily="34" charset="0"/>
                <a:hlinkClick r:id="rId3"/>
              </a:rPr>
              <a:t>http://cs.wikipedia.org/wiki/Soubor:Linum_usitatissimum_L_ag1.jpg</a:t>
            </a:r>
            <a:endParaRPr lang="cs-CZ" sz="1400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Cukrová řepa: </a:t>
            </a:r>
            <a:r>
              <a:rPr lang="cs-CZ" sz="1400">
                <a:latin typeface="Calibri" pitchFamily="34" charset="0"/>
              </a:rPr>
              <a:t>TIKOVÁ, Věra. </a:t>
            </a:r>
            <a:r>
              <a:rPr lang="cs-CZ" sz="1400" i="1">
                <a:latin typeface="Calibri" pitchFamily="34" charset="0"/>
              </a:rPr>
              <a:t>Přírodověda 4: učebnice pro 4. ročník základní školy</a:t>
            </a:r>
            <a:r>
              <a:rPr lang="cs-CZ" sz="1400">
                <a:latin typeface="Calibri" pitchFamily="34" charset="0"/>
              </a:rPr>
              <a:t>. Brno: Nová škola, ©2006. str. 10.  ISBN 80-7289-052-2</a:t>
            </a:r>
          </a:p>
          <a:p>
            <a:r>
              <a:rPr lang="cs-CZ" sz="1400" b="1">
                <a:latin typeface="Calibri" pitchFamily="34" charset="0"/>
              </a:rPr>
              <a:t>Ostatní obrázky použity z galerie office</a:t>
            </a:r>
            <a:r>
              <a:rPr lang="cs-CZ" sz="1400" b="1"/>
              <a:t> – www.office.microsoft.com</a:t>
            </a:r>
          </a:p>
          <a:p>
            <a:endParaRPr lang="cs-CZ" sz="1400" b="1">
              <a:latin typeface="Calibri" pitchFamily="34" charset="0"/>
            </a:endParaRPr>
          </a:p>
          <a:p>
            <a:r>
              <a:rPr lang="cs-CZ" sz="1400" b="1">
                <a:latin typeface="Calibri" pitchFamily="34" charset="0"/>
              </a:rPr>
              <a:t>Metodika práce:</a:t>
            </a:r>
          </a:p>
          <a:p>
            <a:r>
              <a:rPr lang="cs-CZ" sz="1400" b="1">
                <a:latin typeface="Calibri" pitchFamily="34" charset="0"/>
              </a:rPr>
              <a:t>Snímek 3 </a:t>
            </a:r>
            <a:r>
              <a:rPr lang="cs-CZ" sz="1400">
                <a:latin typeface="Calibri" pitchFamily="34" charset="0"/>
              </a:rPr>
              <a:t>– lze využít při zápisu do sešitu – pokuste se vyjmenovat další rostliny patřící do dané skupiny. Při kliknutí vždy  „přiletí“ další skupina.</a:t>
            </a:r>
          </a:p>
          <a:p>
            <a:r>
              <a:rPr lang="cs-CZ" sz="1400" b="1">
                <a:latin typeface="Calibri" pitchFamily="34" charset="0"/>
              </a:rPr>
              <a:t>Snímek 4 </a:t>
            </a:r>
            <a:r>
              <a:rPr lang="cs-CZ" sz="1400">
                <a:latin typeface="Calibri" pitchFamily="34" charset="0"/>
              </a:rPr>
              <a:t>-  Žáci nejprve  slovně přiřadí  správné dvojice, jako kontrola jim bude sloužit  kliknutí na obrázek rostliny, který se přiřadí k názvu.</a:t>
            </a:r>
          </a:p>
          <a:p>
            <a:r>
              <a:rPr lang="cs-CZ" sz="1400" b="1">
                <a:latin typeface="Calibri" pitchFamily="34" charset="0"/>
              </a:rPr>
              <a:t>Snímek 5 </a:t>
            </a:r>
            <a:r>
              <a:rPr lang="cs-CZ" sz="1400">
                <a:latin typeface="Calibri" pitchFamily="34" charset="0"/>
              </a:rPr>
              <a:t>– Čarou spojte surovinu s výrobkem, který lze z této suroviny vyrobit/uvařit. Některé výrobky mají více surovin.</a:t>
            </a:r>
          </a:p>
          <a:p>
            <a:r>
              <a:rPr lang="cs-CZ" sz="1400" b="1">
                <a:latin typeface="Calibri" pitchFamily="34" charset="0"/>
              </a:rPr>
              <a:t>Snímek 6 </a:t>
            </a:r>
            <a:r>
              <a:rPr lang="cs-CZ" sz="1400">
                <a:latin typeface="Calibri" pitchFamily="34" charset="0"/>
              </a:rPr>
              <a:t>– žáci si vytvoří (sami, dvojice, společně) jídelníček na víkend z daných surovin.. Samozřejmě přemýšlí, které výrobky lze vyrobit z nabízených surovin – obilí (mouka – pečivo, koláče,; vločky), z vody uvaříme čaj atd.</a:t>
            </a:r>
          </a:p>
          <a:p>
            <a:r>
              <a:rPr lang="cs-CZ" sz="1400" b="1">
                <a:latin typeface="Calibri" pitchFamily="34" charset="0"/>
              </a:rPr>
              <a:t>Snímek 7 </a:t>
            </a:r>
            <a:r>
              <a:rPr lang="cs-CZ" sz="1400">
                <a:latin typeface="Calibri" pitchFamily="34" charset="0"/>
              </a:rPr>
              <a:t>– připravené pexeso doporučují  vytisknout na neprůhledný papír, aby nebylo písmo vidět z druhé strany. Žáci si rozstříhají.</a:t>
            </a:r>
          </a:p>
          <a:p>
            <a:endParaRPr lang="cs-CZ" sz="1400" b="1">
              <a:latin typeface="Calibri" pitchFamily="34" charset="0"/>
            </a:endParaRPr>
          </a:p>
          <a:p>
            <a:endParaRPr lang="cs-CZ" sz="1400">
              <a:latin typeface="Calibri" pitchFamily="34" charset="0"/>
            </a:endParaRPr>
          </a:p>
          <a:p>
            <a:endParaRPr lang="cs-CZ" sz="1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339</Words>
  <Application>Microsoft Office PowerPoint</Application>
  <PresentationFormat>On-screen Show (4:3)</PresentationFormat>
  <Paragraphs>67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Calibri</vt:lpstr>
      <vt:lpstr>Arial</vt:lpstr>
      <vt:lpstr>Times New Roman</vt:lpstr>
      <vt:lpstr>Monotype Corsiva</vt:lpstr>
      <vt:lpstr>MV Boli</vt:lpstr>
      <vt:lpstr>Comic Sans MS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raduška</dc:creator>
  <cp:lastModifiedBy>DUM</cp:lastModifiedBy>
  <cp:revision>89</cp:revision>
  <dcterms:created xsi:type="dcterms:W3CDTF">2013-11-10T17:09:11Z</dcterms:created>
  <dcterms:modified xsi:type="dcterms:W3CDTF">2014-02-11T14:49:20Z</dcterms:modified>
</cp:coreProperties>
</file>