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A8503-5901-4511-B1FA-69BABD189DE9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E5166-7E96-4D3F-BEF9-D68DF0E381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7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jpeg"/><Relationship Id="rId5" Type="http://schemas.openxmlformats.org/officeDocument/2006/relationships/image" Target="../media/image10.wmf"/><Relationship Id="rId15" Type="http://schemas.openxmlformats.org/officeDocument/2006/relationships/image" Target="../media/image19.jpeg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Relationship Id="rId1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guilla_anguilla.jpg" TargetMode="External"/><Relationship Id="rId7" Type="http://schemas.openxmlformats.org/officeDocument/2006/relationships/hyperlink" Target="http://cs.wikipedia.org/wiki/Soubor:Common_carp.jpg" TargetMode="External"/><Relationship Id="rId2" Type="http://schemas.openxmlformats.org/officeDocument/2006/relationships/hyperlink" Target="http://cs.wikipedia.org/wiki/Soubor:PercheCommun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ilurus_glanis_01.jpg" TargetMode="External"/><Relationship Id="rId5" Type="http://schemas.openxmlformats.org/officeDocument/2006/relationships/hyperlink" Target="http://cs.wikipedia.org/wiki/Soubor:Esox_lucius_Prague_Vltava_1.jpg" TargetMode="External"/><Relationship Id="rId4" Type="http://schemas.openxmlformats.org/officeDocument/2006/relationships/hyperlink" Target="http://cs.wikipedia.org/wiki/Soubor:Bachforel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1216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67544" y="249289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skola@zsmojzir.cz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348880"/>
            <a:ext cx="676275" cy="409575"/>
          </a:xfrm>
          <a:prstGeom prst="rect">
            <a:avLst/>
          </a:prstGeom>
          <a:noFill/>
        </p:spPr>
      </p:pic>
      <p:pic>
        <p:nvPicPr>
          <p:cNvPr id="5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501008"/>
            <a:ext cx="2085975" cy="1295400"/>
          </a:xfrm>
          <a:prstGeom prst="rect">
            <a:avLst/>
          </a:prstGeom>
          <a:noFill/>
        </p:spPr>
      </p:pic>
      <p:pic>
        <p:nvPicPr>
          <p:cNvPr id="6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5076056" y="3573016"/>
            <a:ext cx="2447925" cy="12954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331640" y="5301208"/>
            <a:ext cx="6408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2204864"/>
            <a:ext cx="770485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3. 11. 2013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 a společnost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Přírodověda – 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Společenstva vod – Rybí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úlohy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Žáci se zábavnou formou seznamují s rybami, které žijí v České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republice. Materiál lze mezipředmětově uplatnit v matematice.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3000"/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476672"/>
            <a:ext cx="821936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Společenstva vod – </a:t>
            </a:r>
            <a:r>
              <a:rPr lang="cs-CZ" sz="4400" b="1" cap="all" spc="0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Rybí </a:t>
            </a:r>
            <a:r>
              <a:rPr lang="cs-CZ" sz="4400" b="1" cap="all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úlohy</a:t>
            </a:r>
            <a:endParaRPr lang="cs-CZ" sz="4400" b="1" cap="all" spc="0" dirty="0">
              <a:ln>
                <a:solidFill>
                  <a:sysClr val="windowText" lastClr="000000"/>
                </a:solidFill>
              </a:ln>
              <a:solidFill>
                <a:srgbClr val="0070C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7" name="Picture 3" descr="C:\Users\raduška\AppData\Local\Microsoft\Windows\Temporary Internet Files\Content.IE5\G3IQ5ABL\MC900430031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D3EFF3"/>
              </a:clrFrom>
              <a:clrTo>
                <a:srgbClr val="D3EFF3">
                  <a:alpha val="0"/>
                </a:srgbClr>
              </a:clrTo>
            </a:clrChange>
            <a:lum bright="-20000" contrast="30000"/>
          </a:blip>
          <a:srcRect/>
          <a:stretch>
            <a:fillRect/>
          </a:stretch>
        </p:blipFill>
        <p:spPr bwMode="auto">
          <a:xfrm flipH="1">
            <a:off x="5580112" y="2636912"/>
            <a:ext cx="3102595" cy="2630143"/>
          </a:xfrm>
          <a:prstGeom prst="rect">
            <a:avLst/>
          </a:prstGeom>
          <a:noFill/>
        </p:spPr>
      </p:pic>
      <p:grpSp>
        <p:nvGrpSpPr>
          <p:cNvPr id="12" name="Skupina 11"/>
          <p:cNvGrpSpPr/>
          <p:nvPr/>
        </p:nvGrpSpPr>
        <p:grpSpPr>
          <a:xfrm>
            <a:off x="683568" y="3645024"/>
            <a:ext cx="4608512" cy="2955816"/>
            <a:chOff x="683568" y="3645024"/>
            <a:chExt cx="4608512" cy="2955816"/>
          </a:xfrm>
        </p:grpSpPr>
        <p:sp>
          <p:nvSpPr>
            <p:cNvPr id="10" name="Obláček 9"/>
            <p:cNvSpPr/>
            <p:nvPr/>
          </p:nvSpPr>
          <p:spPr>
            <a:xfrm>
              <a:off x="683568" y="3645024"/>
              <a:ext cx="4608512" cy="2952328"/>
            </a:xfrm>
            <a:prstGeom prst="cloudCallout">
              <a:avLst>
                <a:gd name="adj1" fmla="val 103627"/>
                <a:gd name="adj2" fmla="val -32293"/>
              </a:avLst>
            </a:prstGeom>
            <a:gradFill flip="none" rotWithShape="1">
              <a:gsLst>
                <a:gs pos="0">
                  <a:srgbClr val="FFFF00">
                    <a:tint val="66000"/>
                    <a:satMod val="160000"/>
                  </a:srgbClr>
                </a:gs>
                <a:gs pos="50000">
                  <a:srgbClr val="FFFF00">
                    <a:tint val="44500"/>
                    <a:satMod val="160000"/>
                  </a:srgbClr>
                </a:gs>
                <a:gs pos="100000">
                  <a:srgbClr val="FFFF00">
                    <a:tint val="23500"/>
                    <a:satMod val="160000"/>
                  </a:srgbClr>
                </a:gs>
              </a:gsLst>
              <a:lin ang="0" scaled="1"/>
              <a:tileRect/>
            </a:gradFill>
            <a:ln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547664" y="4077072"/>
              <a:ext cx="2880320" cy="25237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Comic Sans MS" pitchFamily="66" charset="0"/>
                </a:rPr>
                <a:t>Ahoj…pomůžete mi najít moje kamarády? Schovali se přede mnou a dávají mi příklady. Prý, když je spočítám, ukážou se mi. </a:t>
              </a:r>
            </a:p>
            <a:p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5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Tlačítko akce: Vlastní 36">
            <a:hlinkClick r:id="" action="ppaction://noaction" highlightClick="1"/>
          </p:cNvPr>
          <p:cNvSpPr>
            <a:spLocks/>
          </p:cNvSpPr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košík" descr="C:\Users\raduška\AppData\Local\Microsoft\Windows\Temporary Internet Files\Content.IE5\ELEEDQVY\MC900404137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B2FF4C"/>
              </a:clrFrom>
              <a:clrTo>
                <a:srgbClr val="B2FF4C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619672" y="3140968"/>
            <a:ext cx="857707" cy="88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černý rybář" descr="C:\Users\raduška\AppData\Local\Microsoft\Windows\Temporary Internet Files\Content.IE5\7IXN8V1B\MC900389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38071">
            <a:off x="245829" y="3404903"/>
            <a:ext cx="1206830" cy="752599"/>
          </a:xfrm>
          <a:prstGeom prst="rect">
            <a:avLst/>
          </a:prstGeom>
          <a:noFill/>
        </p:spPr>
      </p:pic>
      <p:pic>
        <p:nvPicPr>
          <p:cNvPr id="2053" name="zelený rybář" descr="C:\Users\raduška\AppData\Local\Microsoft\Windows\Temporary Internet Files\Content.IE5\7IXN8V1B\MC9002129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4149080"/>
            <a:ext cx="1337533" cy="1178564"/>
          </a:xfrm>
          <a:prstGeom prst="rect">
            <a:avLst/>
          </a:prstGeom>
          <a:noFill/>
        </p:spPr>
      </p:pic>
      <p:pic>
        <p:nvPicPr>
          <p:cNvPr id="2054" name="kámen" descr="C:\Users\raduška\AppData\Local\Microsoft\Windows\Temporary Internet Files\Content.IE5\MVW10PX2\MC900406028[1].wm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AEC0DC"/>
              </a:clrFrom>
              <a:clrTo>
                <a:srgbClr val="AEC0D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789040"/>
            <a:ext cx="864096" cy="931553"/>
          </a:xfrm>
          <a:prstGeom prst="rect">
            <a:avLst/>
          </a:prstGeom>
          <a:noFill/>
        </p:spPr>
      </p:pic>
      <p:pic>
        <p:nvPicPr>
          <p:cNvPr id="2058" name="žralok" descr="C:\Users\raduška\AppData\Local\Microsoft\Windows\Temporary Internet Files\Content.IE5\7IXN8V1B\MC900216958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0" y="5490932"/>
            <a:ext cx="1080120" cy="737311"/>
          </a:xfrm>
          <a:prstGeom prst="rect">
            <a:avLst/>
          </a:prstGeom>
          <a:noFill/>
        </p:spPr>
      </p:pic>
      <p:pic>
        <p:nvPicPr>
          <p:cNvPr id="2060" name="orel" descr="C:\Users\raduška\AppData\Local\Microsoft\Windows\Temporary Internet Files\Content.IE5\WUUAUPBZ\MP900409210[1]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C3D3F4"/>
              </a:clrFrom>
              <a:clrTo>
                <a:srgbClr val="C3D3F4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32656"/>
            <a:ext cx="2336585" cy="1557115"/>
          </a:xfrm>
          <a:prstGeom prst="rect">
            <a:avLst/>
          </a:prstGeom>
          <a:noFill/>
        </p:spPr>
      </p:pic>
      <p:sp>
        <p:nvSpPr>
          <p:cNvPr id="14" name="Výbuch 2 13"/>
          <p:cNvSpPr/>
          <p:nvPr/>
        </p:nvSpPr>
        <p:spPr>
          <a:xfrm>
            <a:off x="3923928" y="4149080"/>
            <a:ext cx="2304256" cy="1224136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20  X 4 =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24208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Výbuch 2 16"/>
          <p:cNvSpPr/>
          <p:nvPr/>
        </p:nvSpPr>
        <p:spPr>
          <a:xfrm>
            <a:off x="2195736" y="2636912"/>
            <a:ext cx="2880320" cy="1152128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590 – 460 =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90872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Výbuch 2 20"/>
          <p:cNvSpPr/>
          <p:nvPr/>
        </p:nvSpPr>
        <p:spPr>
          <a:xfrm flipH="1">
            <a:off x="6012160" y="548680"/>
            <a:ext cx="2664296" cy="1728000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15 x 3 =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63688" y="54452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Výbuch 2 23"/>
          <p:cNvSpPr/>
          <p:nvPr/>
        </p:nvSpPr>
        <p:spPr>
          <a:xfrm flipH="1">
            <a:off x="1043608" y="5085184"/>
            <a:ext cx="2736304" cy="1772816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290 + 360 =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pic>
        <p:nvPicPr>
          <p:cNvPr id="1030" name="štika" descr="Soubor:Esox lucius Prague Vltava 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4941168"/>
            <a:ext cx="3096344" cy="1455282"/>
          </a:xfrm>
          <a:prstGeom prst="rect">
            <a:avLst/>
          </a:prstGeom>
          <a:noFill/>
        </p:spPr>
      </p:pic>
      <p:pic>
        <p:nvPicPr>
          <p:cNvPr id="1028" name="pstruh" descr="Soubor:Bachforelle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71600" y="2780928"/>
            <a:ext cx="2897296" cy="1332756"/>
          </a:xfrm>
          <a:prstGeom prst="rect">
            <a:avLst/>
          </a:prstGeom>
          <a:noFill/>
        </p:spPr>
      </p:pic>
      <p:pic>
        <p:nvPicPr>
          <p:cNvPr id="1032" name="okoun" descr="Soubor:Perca fluviatilis Prague Vltava 3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620688"/>
            <a:ext cx="2681862" cy="1800200"/>
          </a:xfrm>
          <a:prstGeom prst="rect">
            <a:avLst/>
          </a:prstGeom>
          <a:noFill/>
        </p:spPr>
      </p:pic>
      <p:pic>
        <p:nvPicPr>
          <p:cNvPr id="26" name="Picture 3" descr="C:\Users\raduška\AppData\Local\Microsoft\Windows\Temporary Internet Files\Content.IE5\G3IQ5ABL\MC900430031[1].wmf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D3EFF3"/>
              </a:clrFrom>
              <a:clrTo>
                <a:srgbClr val="D3EFF3">
                  <a:alpha val="0"/>
                </a:srgbClr>
              </a:clrTo>
            </a:clrChange>
            <a:lum bright="-20000" contrast="30000"/>
          </a:blip>
          <a:srcRect/>
          <a:stretch>
            <a:fillRect/>
          </a:stretch>
        </p:blipFill>
        <p:spPr bwMode="auto">
          <a:xfrm flipH="1">
            <a:off x="3491880" y="0"/>
            <a:ext cx="1547664" cy="1311991"/>
          </a:xfrm>
          <a:prstGeom prst="rect">
            <a:avLst/>
          </a:prstGeom>
          <a:noFill/>
        </p:spPr>
      </p:pic>
      <p:sp>
        <p:nvSpPr>
          <p:cNvPr id="27" name="Obláček 26"/>
          <p:cNvSpPr/>
          <p:nvPr/>
        </p:nvSpPr>
        <p:spPr>
          <a:xfrm>
            <a:off x="0" y="836712"/>
            <a:ext cx="4644008" cy="2088232"/>
          </a:xfrm>
          <a:prstGeom prst="cloudCallout">
            <a:avLst>
              <a:gd name="adj1" fmla="val 47608"/>
              <a:gd name="adj2" fmla="val -55678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Schovaní kamarádi na mě pokřikují příklady. Když mi pomůžeš, jistě se ukážou.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552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Výbuch 2 28"/>
          <p:cNvSpPr/>
          <p:nvPr/>
        </p:nvSpPr>
        <p:spPr>
          <a:xfrm flipH="1">
            <a:off x="0" y="3861048"/>
            <a:ext cx="2627784" cy="1368152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81 : 9 =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1034" name="sumec" descr="File:Silurus glanis 01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3429000"/>
            <a:ext cx="2533831" cy="1650158"/>
          </a:xfrm>
          <a:prstGeom prst="rect">
            <a:avLst/>
          </a:prstGeom>
          <a:noFill/>
        </p:spPr>
      </p:pic>
      <p:sp>
        <p:nvSpPr>
          <p:cNvPr id="33" name="Výbuch 2 32"/>
          <p:cNvSpPr/>
          <p:nvPr/>
        </p:nvSpPr>
        <p:spPr>
          <a:xfrm>
            <a:off x="6300192" y="4509120"/>
            <a:ext cx="2520280" cy="1944216"/>
          </a:xfrm>
          <a:prstGeom prst="irregularSeal2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ysClr val="windowText" lastClr="000000"/>
                </a:solidFill>
              </a:rPr>
              <a:t>42 : 7 =</a:t>
            </a:r>
            <a:endParaRPr lang="cs-CZ" sz="2200" b="1" dirty="0">
              <a:solidFill>
                <a:sysClr val="windowText" lastClr="000000"/>
              </a:solidFill>
            </a:endParaRPr>
          </a:p>
        </p:txBody>
      </p:sp>
      <p:pic>
        <p:nvPicPr>
          <p:cNvPr id="1026" name="úhoř" descr="Soubor:Anguilla anguilla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07904" y="3717032"/>
            <a:ext cx="3600400" cy="2385264"/>
          </a:xfrm>
          <a:prstGeom prst="rect">
            <a:avLst/>
          </a:prstGeom>
          <a:noFill/>
        </p:spPr>
      </p:pic>
      <p:pic>
        <p:nvPicPr>
          <p:cNvPr id="1036" name="kapr" descr="Soubor:Common carp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471591" y="4293096"/>
            <a:ext cx="3672409" cy="1583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raduška\AppData\Local\Microsoft\Windows\Temporary Internet Files\Content.IE5\G3IQ5ABL\MC900430031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D3EFF3"/>
              </a:clrFrom>
              <a:clrTo>
                <a:srgbClr val="D3EFF3">
                  <a:alpha val="0"/>
                </a:srgbClr>
              </a:clrTo>
            </a:clrChange>
            <a:lum bright="-20000" contrast="30000"/>
          </a:blip>
          <a:srcRect/>
          <a:stretch>
            <a:fillRect/>
          </a:stretch>
        </p:blipFill>
        <p:spPr bwMode="auto">
          <a:xfrm flipH="1">
            <a:off x="3707904" y="188640"/>
            <a:ext cx="3888432" cy="3296314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0" y="2564904"/>
            <a:ext cx="5400600" cy="3744416"/>
          </a:xfrm>
          <a:prstGeom prst="cloudCallout">
            <a:avLst>
              <a:gd name="adj1" fmla="val 77235"/>
              <a:gd name="adj2" fmla="val -69912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  <a:latin typeface="Mistral" pitchFamily="66" charset="0"/>
              </a:rPr>
              <a:t>Děkuji ti za pomoc. Nyní můžeš získat jedničku. Odpověz na všechny naše otázky a odměna tě nemine.</a:t>
            </a:r>
            <a:endParaRPr lang="cs-CZ" sz="2800" dirty="0">
              <a:solidFill>
                <a:sysClr val="windowText" lastClr="000000"/>
              </a:solidFill>
              <a:latin typeface="Mistral" pitchFamily="66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7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Monotype Corsiva" pitchFamily="66" charset="0"/>
              </a:rPr>
              <a:t>Otázka od okouna</a:t>
            </a:r>
            <a:endParaRPr lang="cs-CZ" b="1" dirty="0">
              <a:latin typeface="Monotype Corsiva" pitchFamily="66" charset="0"/>
            </a:endParaRPr>
          </a:p>
        </p:txBody>
      </p:sp>
      <p:pic>
        <p:nvPicPr>
          <p:cNvPr id="3" name="okoun" descr="Soubor:Perca fluviatilis Prague Vltava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60648"/>
            <a:ext cx="1823666" cy="12241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Jak se nazývá chráněná vodní rostlina, která má velký bílý květ?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8529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tulipán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9330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vrba bílá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0851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c) leknín bílý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18434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708920"/>
            <a:ext cx="936104" cy="936104"/>
          </a:xfrm>
          <a:prstGeom prst="rect">
            <a:avLst/>
          </a:prstGeom>
          <a:noFill/>
        </p:spPr>
      </p:pic>
      <p:pic>
        <p:nvPicPr>
          <p:cNvPr id="18435" name="Picture 3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861048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2497 C 0.05208 0.02382 0.03785 0.00786 0.03542 0.00693 C 0.02205 0.00231 0.00399 0.00208 -0.00937 0.00115 C -0.01736 -0.00116 -0.02535 -0.00255 -0.03333 -0.00486 C -0.04722 -0.00347 -0.06146 -0.00509 -0.07517 -0.00093 C -0.08437 0.00185 -0.09531 0.02289 -0.09896 0.03284 C -0.10122 0.04694 -0.10451 0.06105 -0.10799 0.0747 C -0.10747 0.08718 -0.10816 0.10013 -0.10642 0.11239 C -0.10399 0.12904 -0.09826 0.13737 -0.09149 0.15009 C -0.08681 0.15888 -0.08299 0.16951 -0.07812 0.17807 C -0.07604 0.18177 -0.07292 0.18432 -0.07066 0.18802 C -0.0684 0.19172 -0.06667 0.19588 -0.06458 0.19981 C -0.05694 0.21369 -0.04792 0.22548 -0.0408 0.23959 C -0.02656 0.26803 -0.04931 0.22294 -0.03472 0.25161 C -0.03368 0.2537 -0.03177 0.25763 -0.03177 0.25786 C -0.02778 0.27405 -0.0342 0.24953 -0.02587 0.2715 C -0.025 0.27382 -0.02517 0.27682 -0.02431 0.27937 C -0.02066 0.2907 -0.01667 0.30226 -0.01233 0.31313 C -0.01076 0.32215 -0.00903 0.33025 -0.00642 0.33903 C -0.00312 0.36262 -0.00156 0.38367 -0.00503 0.40865 C -0.00556 0.41258 -0.01198 0.42067 -0.01545 0.42252 C -0.02986 0.42969 -0.04792 0.43316 -0.06319 0.43455 C -0.0717 0.43547 -0.08003 0.4357 -0.08854 0.4364 C -0.10573 0.44125 -0.12257 0.44542 -0.13924 0.45235 C -0.14497 0.45744 -0.15104 0.45929 -0.15573 0.46623 C -0.16146 0.47479 -0.16684 0.48797 -0.17361 0.49421 C -0.17708 0.5067 -0.18038 0.51942 -0.18403 0.53191 C -0.18351 0.54717 -0.18385 0.56244 -0.18264 0.5777 C -0.18125 0.59713 -0.17135 0.611 -0.16319 0.62534 C -0.1467 0.65471 -0.13073 0.69102 -0.10191 0.70097 C -0.09497 0.70814 -0.08733 0.71369 -0.07951 0.71877 C -0.07378 0.72641 -0.0684 0.73265 -0.06163 0.73866 C -0.06059 0.74468 -0.05851 0.75531 -0.05868 0.76063 C -0.05903 0.76988 -0.06007 0.77937 -0.06163 0.78839 C -0.06302 0.79625 -0.07205 0.80411 -0.07656 0.80828 C -0.09097 0.82192 -0.10521 0.824 -0.12292 0.82608 C -0.13681 0.82539 -0.15069 0.82539 -0.16458 0.82423 C -0.16927 0.82377 -0.175 0.82007 -0.17951 0.81822 C -0.1934 0.81267 -0.20781 0.80851 -0.22135 0.80226 C -0.22969 0.79116 -0.25191 0.78422 -0.26319 0.77844 C -0.26632 0.77682 -0.2691 0.77428 -0.27205 0.77243 C -0.27691 0.76965 -0.28698 0.76457 -0.28698 0.7648 C -0.2908 0.75971 -0.29236 0.7567 -0.29757 0.75462 C -0.30712 0.74468 -0.3184 0.73057 -0.33038 0.72687 C -0.34253 0.71507 -0.35347 0.70189 -0.36615 0.69102 C -0.37257 0.68547 -0.37656 0.67853 -0.38403 0.67507 C -0.38715 0.66859 -0.38958 0.66558 -0.39444 0.66119 C -0.39635 0.65379 -0.39462 0.6561 -0.39896 0.65309 " pathEditMode="relative" rAng="0" ptsTypes="fffffffffffffffffffffffffffffffffffffffffffffffA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7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Monotype Corsiva" pitchFamily="66" charset="0"/>
              </a:rPr>
              <a:t>Otázka od pstruha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3" name="pstruh" descr="Soubor:Bachforel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868144" y="188640"/>
            <a:ext cx="2897296" cy="13327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55679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Jak se nazývá vývojové stadium žáby?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pulec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palec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c) rosnička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19458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789040"/>
            <a:ext cx="1011560" cy="1011560"/>
          </a:xfrm>
          <a:prstGeom prst="rect">
            <a:avLst/>
          </a:prstGeom>
          <a:noFill/>
        </p:spPr>
      </p:pic>
      <p:pic>
        <p:nvPicPr>
          <p:cNvPr id="10" name="palec - rosnička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941168"/>
            <a:ext cx="939552" cy="939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24 0.09181 C 0.07101 0.09505 0.07691 0.09968 0.08368 0.10176 C 0.08611 0.10384 0.08889 0.10523 0.09115 0.10777 C 0.0974 0.11517 0.0974 0.12535 0.10452 0.13159 C 0.10903 0.14061 0.1125 0.14824 0.11806 0.15564 C 0.12049 0.16582 0.12535 0.17368 0.12848 0.1834 C 0.13108 0.19172 0.1316 0.19565 0.13594 0.20329 C 0.1408 0.22549 0.13733 0.21739 0.14341 0.22919 C 0.14896 0.26735 0.14705 0.24885 0.14931 0.28469 C 0.14809 0.30851 0.15122 0.33395 0.1448 0.35638 C 0.14011 0.37304 0.11615 0.38576 0.10452 0.38807 C 0.09775 0.39131 0.08368 0.39616 0.08368 0.39639 C 0.06823 0.39478 0.05261 0.39547 0.03733 0.39223 C 0.03177 0.39107 0.02778 0.38391 0.0224 0.38229 C 0.02101 0.38021 0.0198 0.37789 0.01806 0.37627 C 0.01615 0.37442 0.01355 0.37442 0.01198 0.37234 C 0.01094 0.37095 0.01164 0.36795 0.01059 0.36633 C 0.00903 0.36379 0.0066 0.3624 0.00452 0.36032 C 0.00087 0.35083 -0.00503 0.34459 -0.01041 0.3365 C -0.0125 0.33326 -0.01475 0.33025 -0.01632 0.32655 C -0.0177 0.32354 -0.0177 0.31961 -0.01927 0.31661 C -0.02031 0.31476 -0.02239 0.31429 -0.02378 0.31268 C -0.03628 0.29834 -0.04722 0.28423 -0.06406 0.27891 C -0.07031 0.26642 -0.08385 0.26226 -0.09392 0.25694 C -0.10607 0.25046 -0.1 0.25486 -0.11336 0.25093 C -0.13472 0.24468 -0.15625 0.24098 -0.1776 0.23497 C -0.20382 0.23705 -0.21371 0.23474 -0.22673 0.2648 C -0.23038 0.28377 -0.22812 0.2759 -0.23281 0.28885 C -0.23073 0.32863 -0.22465 0.3654 -0.21788 0.40403 C -0.2184 0.41536 -0.21753 0.42669 -0.21927 0.43779 C -0.21961 0.43987 -0.22239 0.43895 -0.22378 0.43987 C -0.22534 0.44103 -0.22673 0.44265 -0.22829 0.4438 C -0.23663 0.44935 -0.24305 0.45537 -0.25225 0.45768 C -0.25677 0.46392 -0.2625 0.46369 -0.26857 0.46577 C -0.27812 0.47549 -0.28889 0.48381 -0.3 0.48959 C -0.31198 0.48821 -0.32395 0.48798 -0.33576 0.48566 C -0.34149 0.48451 -0.34566 0.47734 -0.35069 0.47364 C -0.36093 0.46601 -0.3618 0.46762 -0.37014 0.45976 C -0.39635 0.43548 -0.36423 0.46462 -0.38194 0.44589 C -0.39114 0.43617 -0.38958 0.43987 -0.39843 0.43201 C -0.40746 0.42415 -0.41406 0.41258 -0.42378 0.40611 C -0.42882 0.39709 -0.43264 0.39107 -0.44027 0.38622 C -0.44184 0.37674 -0.44392 0.36749 -0.44618 0.35823 C -0.44704 0.355 -0.44774 0.34991 -0.45069 0.34829 C -0.45538 0.34552 -0.46076 0.34552 -0.46562 0.34251 " pathEditMode="relative" rAng="0" ptsTypes="ffffffffffffffffffffffffffffffffffffffffffffA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188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otype Corsiva" pitchFamily="66" charset="0"/>
                <a:ea typeface="+mj-ea"/>
                <a:cs typeface="+mj-cs"/>
              </a:rPr>
              <a:t>Otázka od sumce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pic>
        <p:nvPicPr>
          <p:cNvPr id="4" name="sumec" descr="File:Silurus glanis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88640"/>
            <a:ext cx="2533831" cy="16501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91683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Které vodní zvířátko si staví hráze?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8529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vydra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9330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bobřík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0851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c) bobr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20482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789040"/>
            <a:ext cx="795536" cy="795536"/>
          </a:xfrm>
          <a:prstGeom prst="rect">
            <a:avLst/>
          </a:prstGeom>
          <a:noFill/>
        </p:spPr>
      </p:pic>
      <p:pic>
        <p:nvPicPr>
          <p:cNvPr id="20484" name="Picture 4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708920"/>
            <a:ext cx="795536" cy="795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3.50601E-6 C 0.02413 0.01087 0.00364 -0.00069 0.02986 0.02405 C 0.0368 0.03053 0.04565 0.03469 0.05069 0.04371 C 0.05867 0.05805 0.06788 0.07123 0.07604 0.08557 C 0.07881 0.09968 0.0809 0.11355 0.08506 0.12743 C 0.08749 0.15333 0.08958 0.17923 0.09253 0.2049 C 0.09149 0.24653 0.09149 0.28839 0.08958 0.33002 C 0.08923 0.33904 0.08472 0.35153 0.08211 0.35985 C 0.07378 0.38714 0.06284 0.42345 0.03871 0.42947 C 0.02673 0.43918 0.01527 0.43872 0.00138 0.44149 C -0.01216 0.45074 -0.02692 0.4512 -0.04185 0.45329 C -0.06702 0.46207 -0.09671 0.45629 -0.12101 0.45537 C -0.13508 0.45051 -0.14792 0.43733 -0.15817 0.42368 C -0.16719 0.41166 -0.17726 0.40356 -0.18508 0.38969 C -0.18837 0.37327 -0.18403 0.39061 -0.19115 0.37396 C -0.19185 0.37211 -0.19185 0.3698 -0.19254 0.36795 C -0.19324 0.36587 -0.19445 0.36402 -0.19549 0.36194 C -0.19949 0.34205 -0.20174 0.36009 -0.19705 0.3321 C -0.15487 0.33441 -0.14098 0.32817 -0.11199 0.33997 C -0.1073 0.34621 -0.10192 0.35777 -0.09705 0.36194 C -0.0941 0.37674 -0.08872 0.38992 -0.08369 0.40379 C -0.08264 0.40981 -0.08126 0.41559 -0.08056 0.4216 C -0.07917 0.4327 -0.07761 0.45537 -0.07761 0.45537 C -0.07848 0.48404 -0.07344 0.50278 -0.08508 0.5229 C -0.08837 0.53562 -0.09653 0.55412 -0.10608 0.56083 C -0.13004 0.57794 -0.1132 0.56383 -0.12692 0.57077 C -0.13421 0.57447 -0.1408 0.58002 -0.14775 0.58465 C -0.16494 0.59598 -0.13959 0.57701 -0.15678 0.58858 C -0.17205 0.59898 -0.1856 0.61286 -0.20001 0.62442 C -0.23039 0.64894 -0.26494 0.6612 -0.30001 0.6642 C -0.34428 0.66351 -0.38855 0.66328 -0.43282 0.66212 C -0.44844 0.66166 -0.4606 0.64824 -0.47622 0.64824 " pathEditMode="relative" ptsTypes="fffffffffffffffffffffffffffffffA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Monotype Corsiva" pitchFamily="66" charset="0"/>
              </a:rPr>
              <a:t>Otázka od kapra 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4" name="kapr" descr="Soubor:Common c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04664"/>
            <a:ext cx="1979700" cy="8537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Jak se nazývá strom rostoucí u vody, ze kterého vyrábíme pomlázky? 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vrba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jasan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c) topol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21506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789040"/>
            <a:ext cx="867544" cy="867544"/>
          </a:xfrm>
          <a:prstGeom prst="rect">
            <a:avLst/>
          </a:prstGeom>
          <a:noFill/>
        </p:spPr>
      </p:pic>
      <p:pic>
        <p:nvPicPr>
          <p:cNvPr id="21507" name="Picture 3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5013176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4348 C 0.00452 0.04418 0.01042 0.04279 0.01546 0.04556 C 0.01615 0.04603 0.01737 0.05921 0.01841 0.06337 C 0.02275 0.08072 0.02882 0.09991 0.03629 0.11518 C 0.03803 0.12628 0.04219 0.13437 0.04532 0.14501 C 0.04757 0.16097 0.05556 0.1834 0.0632 0.19658 C 0.06372 0.20329 0.06355 0.20999 0.06459 0.21647 C 0.06511 0.21948 0.06719 0.22156 0.06771 0.22433 C 0.06928 0.23289 0.07066 0.25024 0.07066 0.25047 C 0.06997 0.27683 0.07257 0.30412 0.06771 0.32979 C 0.0632 0.35384 0.04532 0.37234 0.02882 0.3816 C 0.02414 0.38437 0.01858 0.38437 0.01389 0.38738 C 0.00573 0.3927 0.0033 0.39501 -0.00555 0.39732 C -0.0118 0.40634 -0.02204 0.40935 -0.0309 0.41143 C -0.04809 0.40912 -0.0592 0.40865 -0.07413 0.40333 C -0.0809 0.39755 -0.08663 0.39385 -0.09357 0.38738 C -0.09513 0.38599 -0.09652 0.38483 -0.09809 0.38345 C -0.09947 0.38206 -0.10243 0.37951 -0.10243 0.37975 C -0.10625 0.37211 -0.11197 0.36679 -0.11736 0.36171 C -0.11961 0.35777 -0.12135 0.35361 -0.12361 0.34968 C -0.12447 0.34737 -0.12638 0.34367 -0.12638 0.34367 C -0.1243 0.29418 -0.12881 0.30528 -0.09062 0.30805 C -0.08663 0.31545 -0.0802 0.32147 -0.07708 0.32979 C -0.07395 0.33835 -0.07274 0.34714 -0.06961 0.35569 C -0.0684 0.36448 -0.06736 0.37304 -0.0651 0.3816 C -0.0677 0.4186 -0.06284 0.44913 -0.08454 0.4711 C -0.08576 0.47364 -0.08611 0.47665 -0.0875 0.47896 C -0.08888 0.48081 -0.09114 0.48081 -0.09201 0.48289 C -0.0934 0.4852 -0.09253 0.48867 -0.09357 0.49075 C -0.09982 0.50185 -0.0993 0.49677 -0.10555 0.5007 C -0.12152 0.51041 -0.12829 0.51457 -0.14722 0.51666 C -0.24218 0.5155 -0.24913 0.51897 -0.3085 0.51064 C -0.31805 0.50764 -0.32743 0.50694 -0.3368 0.50278 C -0.34218 0.50024 -0.35329 0.49677 -0.35329 0.497 C -0.35781 0.49283 -0.36163 0.49098 -0.36666 0.4889 C -0.38402 0.47387 -0.35677 0.49654 -0.37708 0.48289 C -0.38125 0.48012 -0.38506 0.47618 -0.38906 0.47295 C -0.39444 0.46832 -0.39843 0.46115 -0.40399 0.45699 C -0.41215 0.45098 -0.40989 0.45583 -0.41597 0.44913 C -0.4243 0.43987 -0.43246 0.4297 -0.44131 0.42137 C -0.44635 0.41652 -0.45208 0.4142 -0.45625 0.40727 C -0.46562 0.39154 -0.47482 0.37766 -0.48159 0.35962 C -0.48298 0.35592 -0.48385 0.34968 -0.48454 0.34575 C -0.48506 0.3432 -0.48611 0.33789 -0.48611 0.33812 " pathEditMode="relative" rAng="0" ptsTypes="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" y="2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6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Monotype Corsiva" pitchFamily="66" charset="0"/>
              </a:rPr>
              <a:t>Otázka od úhoře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4" name="úhoř" descr="Soubor:Anguilla anguil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32656"/>
            <a:ext cx="1728192" cy="11449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Jak můžeme poznat kačera (samce) od kachny (samice)?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kačer má víc peří než kachna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56886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kačer je barevnější</a:t>
            </a:r>
          </a:p>
          <a:p>
            <a:r>
              <a:rPr lang="cs-CZ" sz="3200" b="1" dirty="0" smtClean="0">
                <a:latin typeface="Comic Sans MS" pitchFamily="66" charset="0"/>
              </a:rPr>
              <a:t>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</a:t>
            </a:r>
            <a:r>
              <a:rPr lang="cs-CZ" sz="3200" b="1" smtClean="0">
                <a:latin typeface="Comic Sans MS" pitchFamily="66" charset="0"/>
              </a:rPr>
              <a:t>) kachna </a:t>
            </a:r>
            <a:r>
              <a:rPr lang="cs-CZ" sz="3200" b="1" dirty="0" smtClean="0">
                <a:latin typeface="Comic Sans MS" pitchFamily="66" charset="0"/>
              </a:rPr>
              <a:t>neumí plavat, kačer ano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22530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636912"/>
            <a:ext cx="939552" cy="939552"/>
          </a:xfrm>
          <a:prstGeom prst="rect">
            <a:avLst/>
          </a:prstGeom>
          <a:noFill/>
        </p:spPr>
      </p:pic>
      <p:pic>
        <p:nvPicPr>
          <p:cNvPr id="22531" name="Picture 3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4941168"/>
            <a:ext cx="939552" cy="939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5 0.04256 C 0.01459 0.04394 0.01997 0.04325 0.02448 0.04649 C 0.02691 0.04834 0.0283 0.05227 0.03056 0.05458 C 0.03577 0.05967 0.0415 0.06383 0.04688 0.06846 C 0.05729 0.07748 0.06563 0.09552 0.07535 0.10615 C 0.08507 0.12836 0.08698 0.15264 0.09462 0.17577 C 0.09618 0.19473 0.09827 0.21277 0.1007 0.2315 C 0.10122 0.26596 0.10938 0.33048 0.09462 0.36864 C 0.09341 0.37581 0.09219 0.39084 0.08872 0.39639 C 0.08716 0.39894 0.08473 0.40033 0.08282 0.40241 C 0.06233 0.42623 0.04723 0.43455 0.02014 0.43825 C 0.00851 0.44311 -0.00364 0.4445 -0.0158 0.44612 C -0.03889 0.45629 -0.06146 0.463 -0.08593 0.46601 C -0.08941 0.46716 -0.10225 0.47318 -0.10225 0.47803 " pathEditMode="relative" rAng="0" ptsTypes="fffffffffffffA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" y="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Monotype Corsiva" pitchFamily="66" charset="0"/>
              </a:rPr>
              <a:t>Otázka od štiky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4" name="štika" descr="Soubor:Esox lucius Prague Vltava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39" y="332656"/>
            <a:ext cx="1991711" cy="9361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55679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Comic Sans MS" pitchFamily="66" charset="0"/>
              </a:rPr>
              <a:t>Jak se nazývá malý modrý ptáček žijící u vody? Nápověda: stejné jméno má i jedna česká zmrzlina.</a:t>
            </a:r>
            <a:endParaRPr lang="cs-CZ" sz="2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a) </a:t>
            </a:r>
            <a:r>
              <a:rPr lang="cs-CZ" sz="3200" b="1" dirty="0" err="1" smtClean="0">
                <a:latin typeface="Comic Sans MS" pitchFamily="66" charset="0"/>
              </a:rPr>
              <a:t>magnum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b) eskymo 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085184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c) ledňáček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23554" name="Picture 2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708920"/>
            <a:ext cx="939552" cy="939552"/>
          </a:xfrm>
          <a:prstGeom prst="rect">
            <a:avLst/>
          </a:prstGeom>
          <a:noFill/>
        </p:spPr>
      </p:pic>
      <p:pic>
        <p:nvPicPr>
          <p:cNvPr id="23555" name="Picture 3" descr="C:\Users\raduška\AppData\Local\Microsoft\Windows\Temporary Internet Files\Content.IE5\LHLUUK0X\MC90044132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861048"/>
            <a:ext cx="939552" cy="939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0.01572 C 0.01007 0.02128 0.01875 0.03376 0.03055 0.04163 C 0.05278 0.07655 0.07604 0.10384 0.08715 0.14893 C 0.09028 0.17715 0.09392 0.20606 0.09774 0.23427 C 0.09722 0.26989 0.09826 0.3055 0.09618 0.34158 C 0.09514 0.35869 0.0809 0.39662 0.07535 0.41142 C 0.06649 0.43501 0.05486 0.45074 0.04097 0.46901 C 0.02934 0.48427 0.01858 0.49977 0.00521 0.51272 C -0.0125 0.5296 -0.03802 0.53793 -0.05903 0.54047 C -0.1882 0.53746 -0.11024 0.54995 -0.15313 0.53053 C -0.15504 0.52868 -0.15695 0.52613 -0.15903 0.52451 C -0.16042 0.52313 -0.16233 0.52359 -0.16354 0.5222 C -0.17031 0.51619 -0.17726 0.50647 -0.18299 0.49838 C -0.1875 0.48635 -0.18906 0.47456 -0.19184 0.46115 C -0.19254 0.44542 -0.19965 0.39038 -0.19045 0.36563 C -0.1882 0.35916 -0.17778 0.35846 -0.17396 0.35754 C -0.15156 0.35939 -0.12917 0.36101 -0.10677 0.36355 C -0.10017 0.36424 -0.09358 0.36471 -0.08733 0.36748 C -0.08195 0.37003 -0.07778 0.3765 -0.07257 0.37951 C -0.05799 0.38807 -0.04219 0.3913 -0.02778 0.40148 C -0.00764 0.41559 0.0092 0.43177 0.02743 0.44912 C 0.03733 0.4586 0.04219 0.46762 0.05434 0.47109 C 0.05729 0.47502 0.06007 0.47942 0.06337 0.48288 C 0.0651 0.48474 0.06753 0.48497 0.06927 0.48682 C 0.07257 0.49029 0.07517 0.49514 0.0783 0.49838 C 0.08021 0.50092 0.08229 0.50277 0.0842 0.50486 C 0.09236 0.52243 0.09392 0.54394 0.09618 0.56452 C 0.09496 0.62141 0.10069 0.62419 0.08715 0.6598 C 0.08542 0.66975 0.08316 0.67715 0.0783 0.68571 C 0.07552 0.69658 0.06042 0.71832 0.05295 0.72525 C 0.04878 0.73358 0.04358 0.7382 0.03646 0.74121 C 0.03125 0.75162 0.03594 0.74491 0.02448 0.75116 C 0.01128 0.75856 0.00139 0.76642 -0.01285 0.76896 C -0.06094 0.80065 -0.12031 0.77359 -0.17396 0.77289 C -0.19792 0.77035 -0.2217 0.76711 -0.24566 0.76503 C -0.26597 0.75971 -0.28455 0.75324 -0.30538 0.75116 C -0.31563 0.7463 -0.33507 0.74329 -0.34566 0.74121 C -0.35469 0.73659 -0.36111 0.73497 -0.37101 0.73335 C -0.37604 0.72872 -0.38004 0.72733 -0.38594 0.72525 C -0.3908 0.72109 -0.39566 0.71855 -0.40087 0.71531 C -0.40781 0.70606 -0.41007 0.69889 -0.41424 0.68779 C -0.41181 0.65356 -0.41597 0.67576 -0.40677 0.66374 " pathEditMode="relative" rAng="0" ptsTypes="fffffffffffffffffffffffffffffffffffffffffA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" y="3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9694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Použité zdroje:</a:t>
            </a:r>
          </a:p>
          <a:p>
            <a:r>
              <a:rPr lang="cs-CZ" sz="1400" b="1" dirty="0" smtClean="0"/>
              <a:t>Obrázky:</a:t>
            </a:r>
          </a:p>
          <a:p>
            <a:r>
              <a:rPr lang="cs-CZ" sz="1400" b="1" dirty="0" smtClean="0"/>
              <a:t>Okoun: </a:t>
            </a:r>
            <a:r>
              <a:rPr lang="cs-CZ" sz="1400" dirty="0" smtClean="0"/>
              <a:t>DGP.MARTIN.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[cit. </a:t>
            </a:r>
            <a:r>
              <a:rPr lang="cs-CZ" sz="1400" dirty="0" smtClean="0"/>
              <a:t>3.11.2013</a:t>
            </a:r>
            <a:r>
              <a:rPr lang="cs-CZ" sz="1400" dirty="0" smtClean="0"/>
              <a:t>]. Dostupný pod licencí 3.0 Unported (CC BY 3.0 na WWW: </a:t>
            </a:r>
            <a:r>
              <a:rPr lang="cs-CZ" sz="1400" dirty="0" smtClean="0">
                <a:hlinkClick r:id="rId2"/>
              </a:rPr>
              <a:t>http://cs.wikipedia.org/wiki/Soubor:PercheCommune.jpg</a:t>
            </a:r>
            <a:endParaRPr lang="cs-CZ" sz="1400" dirty="0" smtClean="0"/>
          </a:p>
          <a:p>
            <a:r>
              <a:rPr lang="cs-CZ" sz="1400" b="1" dirty="0" smtClean="0"/>
              <a:t>Úhoř: </a:t>
            </a:r>
            <a:r>
              <a:rPr lang="cs-CZ" sz="1400" dirty="0" smtClean="0"/>
              <a:t>PMX.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[cit. </a:t>
            </a:r>
            <a:r>
              <a:rPr lang="cs-CZ" sz="1400" dirty="0" smtClean="0"/>
              <a:t>3.11.2013</a:t>
            </a:r>
            <a:r>
              <a:rPr lang="cs-CZ" sz="1400" dirty="0" smtClean="0"/>
              <a:t>]. Dostupný pod licencí GNU Free Documentation License, version 1.2 na WWW: </a:t>
            </a:r>
            <a:r>
              <a:rPr lang="cs-CZ" sz="1400" dirty="0" smtClean="0">
                <a:hlinkClick r:id="rId3"/>
              </a:rPr>
              <a:t>http://cs.wikipedia.org/wiki/Soubor:Anguilla_anguilla.jpg</a:t>
            </a:r>
            <a:endParaRPr lang="cs-CZ" sz="1400" dirty="0" smtClean="0"/>
          </a:p>
          <a:p>
            <a:r>
              <a:rPr lang="cs-CZ" sz="1400" b="1" dirty="0" smtClean="0"/>
              <a:t>Pstruh: </a:t>
            </a:r>
            <a:r>
              <a:rPr lang="cs-CZ" sz="1400" dirty="0" smtClean="0"/>
              <a:t>CRUX.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[cit. </a:t>
            </a:r>
            <a:r>
              <a:rPr lang="cs-CZ" sz="1400" dirty="0" smtClean="0"/>
              <a:t>3.11.2013</a:t>
            </a:r>
            <a:r>
              <a:rPr lang="cs-CZ" sz="1400" dirty="0" smtClean="0"/>
              <a:t>]. Dostupný na WWW: </a:t>
            </a:r>
            <a:r>
              <a:rPr lang="cs-CZ" sz="1400" dirty="0" smtClean="0">
                <a:hlinkClick r:id="rId4"/>
              </a:rPr>
              <a:t>http://cs.wikipedia.org/wiki/Soubor:Bachforelle.jpg</a:t>
            </a:r>
            <a:endParaRPr lang="cs-CZ" sz="1400" dirty="0" smtClean="0"/>
          </a:p>
          <a:p>
            <a:r>
              <a:rPr lang="cs-CZ" sz="1400" b="1" dirty="0" smtClean="0"/>
              <a:t>Štika: </a:t>
            </a:r>
            <a:r>
              <a:rPr lang="cs-CZ" sz="1400" dirty="0" smtClean="0"/>
              <a:t>KARELJ.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[cit. </a:t>
            </a:r>
            <a:r>
              <a:rPr lang="cs-CZ" sz="1400" dirty="0" smtClean="0"/>
              <a:t>3.11.2013</a:t>
            </a:r>
            <a:r>
              <a:rPr lang="cs-CZ" sz="1400" dirty="0" smtClean="0"/>
              <a:t>]. Dostupný na WWW: </a:t>
            </a:r>
            <a:r>
              <a:rPr lang="cs-CZ" sz="1400" dirty="0" smtClean="0">
                <a:hlinkClick r:id="rId5"/>
              </a:rPr>
              <a:t>http://cs.wikipedia.org/wiki/Soubor:Esox_lucius_Prague_Vltava_1.jpg</a:t>
            </a:r>
            <a:endParaRPr lang="cs-CZ" sz="1400" dirty="0" smtClean="0"/>
          </a:p>
          <a:p>
            <a:r>
              <a:rPr lang="cs-CZ" sz="1400" b="1" dirty="0" smtClean="0"/>
              <a:t>Sumec: </a:t>
            </a:r>
            <a:r>
              <a:rPr lang="cs-CZ" sz="1400" dirty="0" smtClean="0"/>
              <a:t>TINOSTRAUSS.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[cit. </a:t>
            </a:r>
            <a:r>
              <a:rPr lang="cs-CZ" sz="1400" dirty="0" smtClean="0"/>
              <a:t>3.11.2013</a:t>
            </a:r>
            <a:r>
              <a:rPr lang="cs-CZ" sz="1400" dirty="0" smtClean="0"/>
              <a:t>]. Dostupný pod licencí 3.0 </a:t>
            </a:r>
            <a:r>
              <a:rPr lang="cs-CZ" sz="1400" dirty="0" err="1" smtClean="0"/>
              <a:t>Germany</a:t>
            </a:r>
            <a:r>
              <a:rPr lang="cs-CZ" sz="1400" dirty="0" smtClean="0"/>
              <a:t> (CC BY-SA 3.0 DE) na WWW: </a:t>
            </a:r>
            <a:r>
              <a:rPr lang="cs-CZ" sz="1400" dirty="0" smtClean="0">
                <a:hlinkClick r:id="rId6"/>
              </a:rPr>
              <a:t>http://commons.wikimedia.org/wiki/File:Silurus_glanis_01.jpg</a:t>
            </a:r>
            <a:endParaRPr lang="cs-CZ" sz="1400" dirty="0" smtClean="0"/>
          </a:p>
          <a:p>
            <a:r>
              <a:rPr lang="cs-CZ" sz="1400" b="1" dirty="0" smtClean="0"/>
              <a:t>Kapr:</a:t>
            </a:r>
            <a:r>
              <a:rPr lang="cs-CZ" sz="1400" dirty="0" smtClean="0"/>
              <a:t>CONSCIOUS. </a:t>
            </a:r>
            <a:r>
              <a:rPr lang="cs-CZ" sz="1400" i="1" dirty="0" smtClean="0"/>
              <a:t>Wikipedia</a:t>
            </a:r>
            <a:r>
              <a:rPr lang="cs-CZ" sz="1400" dirty="0" smtClean="0"/>
              <a:t> [online]. [cit</a:t>
            </a:r>
            <a:r>
              <a:rPr lang="cs-CZ" sz="1400" smtClean="0"/>
              <a:t>. </a:t>
            </a:r>
            <a:r>
              <a:rPr lang="cs-CZ" sz="1400" smtClean="0"/>
              <a:t>3.11.2013</a:t>
            </a:r>
            <a:r>
              <a:rPr lang="cs-CZ" sz="1400" dirty="0" smtClean="0"/>
              <a:t>]. Dostupný na WWW: </a:t>
            </a:r>
            <a:r>
              <a:rPr lang="cs-CZ" sz="1400" dirty="0" smtClean="0">
                <a:hlinkClick r:id="rId7"/>
              </a:rPr>
              <a:t>http://cs.wikipedia.org/wiki/Soubor:Common_carp.jpg</a:t>
            </a:r>
            <a:endParaRPr lang="cs-CZ" sz="1400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Všechny ostatní obrázky použity z galerie office.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Metodika práce:</a:t>
            </a:r>
          </a:p>
          <a:p>
            <a:r>
              <a:rPr lang="cs-CZ" sz="1400" b="1" dirty="0" smtClean="0"/>
              <a:t>Žáky rozdělte na skupiny. </a:t>
            </a:r>
          </a:p>
          <a:p>
            <a:r>
              <a:rPr lang="cs-CZ" sz="1400" dirty="0" smtClean="0"/>
              <a:t>Na snímku číslo 4 je schovaným 6 ryb žijících u nás. </a:t>
            </a:r>
            <a:r>
              <a:rPr lang="cs-CZ" sz="1400" b="1" dirty="0" smtClean="0"/>
              <a:t>Orel: </a:t>
            </a:r>
            <a:r>
              <a:rPr lang="cs-CZ" sz="1400" dirty="0" smtClean="0"/>
              <a:t>okoun, </a:t>
            </a:r>
            <a:r>
              <a:rPr lang="cs-CZ" sz="1400" b="1" dirty="0" smtClean="0"/>
              <a:t>košík: </a:t>
            </a:r>
            <a:r>
              <a:rPr lang="cs-CZ" sz="1400" dirty="0" smtClean="0"/>
              <a:t>pstruh, </a:t>
            </a:r>
            <a:r>
              <a:rPr lang="cs-CZ" sz="1400" b="1" dirty="0" smtClean="0"/>
              <a:t>za kamenem: </a:t>
            </a:r>
            <a:r>
              <a:rPr lang="cs-CZ" sz="1400" dirty="0" smtClean="0"/>
              <a:t>úhoř, </a:t>
            </a:r>
            <a:r>
              <a:rPr lang="cs-CZ" sz="1400" b="1" dirty="0" smtClean="0"/>
              <a:t>žralok: </a:t>
            </a:r>
            <a:r>
              <a:rPr lang="cs-CZ" sz="1400" dirty="0" smtClean="0"/>
              <a:t>štika, </a:t>
            </a:r>
            <a:r>
              <a:rPr lang="cs-CZ" sz="1400" b="1" dirty="0" smtClean="0"/>
              <a:t>černý rybář: </a:t>
            </a:r>
            <a:r>
              <a:rPr lang="cs-CZ" sz="1400" dirty="0" smtClean="0"/>
              <a:t>sumec, </a:t>
            </a:r>
            <a:r>
              <a:rPr lang="cs-CZ" sz="1400" b="1" dirty="0" smtClean="0"/>
              <a:t>zelený rybář: </a:t>
            </a:r>
            <a:r>
              <a:rPr lang="cs-CZ" sz="1400" dirty="0" smtClean="0"/>
              <a:t>kapr.  Zadejte, který příklad žáci počítají. Skupina, která první řekne první příklad, smí první hádat, která ryba je na obrázku. Pokud tato skupina neuhádne, smí hádat další. Počítejte body. </a:t>
            </a:r>
          </a:p>
          <a:p>
            <a:r>
              <a:rPr lang="cs-CZ" sz="1400" b="1" dirty="0" err="1" smtClean="0"/>
              <a:t>Proklikejte</a:t>
            </a:r>
            <a:r>
              <a:rPr lang="cs-CZ" sz="1400" b="1" dirty="0" smtClean="0"/>
              <a:t> si tento snímek </a:t>
            </a:r>
            <a:r>
              <a:rPr lang="cs-CZ" sz="1400" dirty="0" smtClean="0"/>
              <a:t>– při kliknutí na obrázek, který skrývá rybu, se ryba ukáže, pokud kliknete na fotku ryby, ta zase zmizí. (POZOR – u košíku a černého rybáře musíte opravdu kurzor tvaru ruky, jinak si přepnete snímek).</a:t>
            </a:r>
          </a:p>
          <a:p>
            <a:endParaRPr lang="cs-CZ" sz="1400" dirty="0" smtClean="0"/>
          </a:p>
          <a:p>
            <a:r>
              <a:rPr lang="cs-CZ" sz="1400" dirty="0" smtClean="0"/>
              <a:t>Snímky 5 – 11 obsahují malý kvíz o vodních rostlinách a zvířatech. Skupiny si zapisují správné odpovědi. Na konci spočítejte skupinám všechny body.  Skupina, která má nejvíce, zaslouží odměnu.</a:t>
            </a:r>
          </a:p>
          <a:p>
            <a:r>
              <a:rPr lang="cs-CZ" sz="1400" dirty="0" smtClean="0"/>
              <a:t>Jedničku bych dala skupině, která bude mít kvíz zodpovězený bez chyby. </a:t>
            </a:r>
          </a:p>
          <a:p>
            <a:endParaRPr lang="cs-CZ" sz="1400" b="1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368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Otázka od okouna</vt:lpstr>
      <vt:lpstr>Otázka od pstruha</vt:lpstr>
      <vt:lpstr>Snímek 8</vt:lpstr>
      <vt:lpstr>Otázka od kapra </vt:lpstr>
      <vt:lpstr>Otázka od úhoře</vt:lpstr>
      <vt:lpstr>Otázka od štiky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raduška</cp:lastModifiedBy>
  <cp:revision>111</cp:revision>
  <dcterms:created xsi:type="dcterms:W3CDTF">2013-11-12T20:07:32Z</dcterms:created>
  <dcterms:modified xsi:type="dcterms:W3CDTF">2013-11-15T09:57:25Z</dcterms:modified>
</cp:coreProperties>
</file>