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8"/>
  </p:notesMasterIdLst>
  <p:handoutMasterIdLst>
    <p:handoutMasterId r:id="rId49"/>
  </p:handoutMasterIdLst>
  <p:sldIdLst>
    <p:sldId id="258" r:id="rId2"/>
    <p:sldId id="259" r:id="rId3"/>
    <p:sldId id="257" r:id="rId4"/>
    <p:sldId id="256" r:id="rId5"/>
    <p:sldId id="260" r:id="rId6"/>
    <p:sldId id="280" r:id="rId7"/>
    <p:sldId id="261" r:id="rId8"/>
    <p:sldId id="281" r:id="rId9"/>
    <p:sldId id="262" r:id="rId10"/>
    <p:sldId id="282" r:id="rId11"/>
    <p:sldId id="263" r:id="rId12"/>
    <p:sldId id="283" r:id="rId13"/>
    <p:sldId id="264" r:id="rId14"/>
    <p:sldId id="284" r:id="rId15"/>
    <p:sldId id="265" r:id="rId16"/>
    <p:sldId id="285" r:id="rId17"/>
    <p:sldId id="266" r:id="rId18"/>
    <p:sldId id="286" r:id="rId19"/>
    <p:sldId id="267" r:id="rId20"/>
    <p:sldId id="287" r:id="rId21"/>
    <p:sldId id="268" r:id="rId22"/>
    <p:sldId id="288" r:id="rId23"/>
    <p:sldId id="269" r:id="rId24"/>
    <p:sldId id="289" r:id="rId25"/>
    <p:sldId id="270" r:id="rId26"/>
    <p:sldId id="291" r:id="rId27"/>
    <p:sldId id="271" r:id="rId28"/>
    <p:sldId id="290" r:id="rId29"/>
    <p:sldId id="272" r:id="rId30"/>
    <p:sldId id="292" r:id="rId31"/>
    <p:sldId id="273" r:id="rId32"/>
    <p:sldId id="293" r:id="rId33"/>
    <p:sldId id="274" r:id="rId34"/>
    <p:sldId id="294" r:id="rId35"/>
    <p:sldId id="275" r:id="rId36"/>
    <p:sldId id="295" r:id="rId37"/>
    <p:sldId id="276" r:id="rId38"/>
    <p:sldId id="296" r:id="rId39"/>
    <p:sldId id="277" r:id="rId40"/>
    <p:sldId id="297" r:id="rId41"/>
    <p:sldId id="278" r:id="rId42"/>
    <p:sldId id="298" r:id="rId43"/>
    <p:sldId id="279" r:id="rId44"/>
    <p:sldId id="299" r:id="rId45"/>
    <p:sldId id="300" r:id="rId46"/>
    <p:sldId id="301" r:id="rId4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A3856"/>
    <a:srgbClr val="FF0000"/>
    <a:srgbClr val="FF99CC"/>
    <a:srgbClr val="7188F9"/>
    <a:srgbClr val="6EA35B"/>
    <a:srgbClr val="F52B09"/>
    <a:srgbClr val="2739BF"/>
    <a:srgbClr val="73C323"/>
    <a:srgbClr val="FF33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1" autoAdjust="0"/>
    <p:restoredTop sz="9466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304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37EF13-6EBA-4A4F-8DBC-3872F502E9C3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CF52AF-E327-40B4-9C7E-149E728441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00548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F0B2B0-1C9A-48D2-A0C6-A71BC8D23D73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C0328E-417A-4FB2-A7AA-DA4052F90B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1021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C0328E-417A-4FB2-A7AA-DA4052F90B0F}" type="slidenum">
              <a:rPr lang="cs-CZ" smtClean="0"/>
              <a:pPr/>
              <a:t>29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23A2A-752D-4A0A-B837-BE0906324E9F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1EAA3-CE63-4BF3-AE48-9370A7CB7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23A2A-752D-4A0A-B837-BE0906324E9F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1EAA3-CE63-4BF3-AE48-9370A7CB7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23A2A-752D-4A0A-B837-BE0906324E9F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1EAA3-CE63-4BF3-AE48-9370A7CB7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23A2A-752D-4A0A-B837-BE0906324E9F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1EAA3-CE63-4BF3-AE48-9370A7CB7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23A2A-752D-4A0A-B837-BE0906324E9F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1EAA3-CE63-4BF3-AE48-9370A7CB7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23A2A-752D-4A0A-B837-BE0906324E9F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1EAA3-CE63-4BF3-AE48-9370A7CB7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23A2A-752D-4A0A-B837-BE0906324E9F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1EAA3-CE63-4BF3-AE48-9370A7CB7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23A2A-752D-4A0A-B837-BE0906324E9F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1EAA3-CE63-4BF3-AE48-9370A7CB7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23A2A-752D-4A0A-B837-BE0906324E9F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1EAA3-CE63-4BF3-AE48-9370A7CB7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23A2A-752D-4A0A-B837-BE0906324E9F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1EAA3-CE63-4BF3-AE48-9370A7CB7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23A2A-752D-4A0A-B837-BE0906324E9F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E1EAA3-CE63-4BF3-AE48-9370A7CB7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223A2A-752D-4A0A-B837-BE0906324E9F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E1EAA3-CE63-4BF3-AE48-9370A7CB7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blinds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skola@zsmojzir.cz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13" Type="http://schemas.openxmlformats.org/officeDocument/2006/relationships/slide" Target="slide19.xml"/><Relationship Id="rId18" Type="http://schemas.openxmlformats.org/officeDocument/2006/relationships/slide" Target="slide23.xml"/><Relationship Id="rId3" Type="http://schemas.openxmlformats.org/officeDocument/2006/relationships/slide" Target="slide35.xml"/><Relationship Id="rId21" Type="http://schemas.openxmlformats.org/officeDocument/2006/relationships/slide" Target="slide43.xml"/><Relationship Id="rId7" Type="http://schemas.openxmlformats.org/officeDocument/2006/relationships/slide" Target="slide27.xml"/><Relationship Id="rId12" Type="http://schemas.openxmlformats.org/officeDocument/2006/relationships/slide" Target="slide29.xml"/><Relationship Id="rId17" Type="http://schemas.openxmlformats.org/officeDocument/2006/relationships/slide" Target="slide33.xml"/><Relationship Id="rId2" Type="http://schemas.openxmlformats.org/officeDocument/2006/relationships/slide" Target="slide5.xml"/><Relationship Id="rId16" Type="http://schemas.openxmlformats.org/officeDocument/2006/relationships/slide" Target="slide11.xml"/><Relationship Id="rId20" Type="http://schemas.openxmlformats.org/officeDocument/2006/relationships/slide" Target="slide41.xml"/><Relationship Id="rId1" Type="http://schemas.openxmlformats.org/officeDocument/2006/relationships/slideLayout" Target="../slideLayouts/slideLayout1.xml"/><Relationship Id="rId6" Type="http://schemas.openxmlformats.org/officeDocument/2006/relationships/slide" Target="slide37.xml"/><Relationship Id="rId11" Type="http://schemas.openxmlformats.org/officeDocument/2006/relationships/slide" Target="slide39.xml"/><Relationship Id="rId5" Type="http://schemas.openxmlformats.org/officeDocument/2006/relationships/slide" Target="slide15.xml"/><Relationship Id="rId15" Type="http://schemas.openxmlformats.org/officeDocument/2006/relationships/slide" Target="slide9.xml"/><Relationship Id="rId23" Type="http://schemas.openxmlformats.org/officeDocument/2006/relationships/image" Target="../media/image7.jpeg"/><Relationship Id="rId10" Type="http://schemas.openxmlformats.org/officeDocument/2006/relationships/slide" Target="slide21.xml"/><Relationship Id="rId19" Type="http://schemas.openxmlformats.org/officeDocument/2006/relationships/slide" Target="slide13.xml"/><Relationship Id="rId4" Type="http://schemas.openxmlformats.org/officeDocument/2006/relationships/slide" Target="slide25.xml"/><Relationship Id="rId9" Type="http://schemas.openxmlformats.org/officeDocument/2006/relationships/slide" Target="slide31.xml"/><Relationship Id="rId14" Type="http://schemas.openxmlformats.org/officeDocument/2006/relationships/slide" Target="slide7.xml"/><Relationship Id="rId22" Type="http://schemas.openxmlformats.org/officeDocument/2006/relationships/slide" Target="slide4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8.w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3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4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" Target="slide42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" Target="slide44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12000">
              <a:srgbClr val="E6D78A"/>
            </a:gs>
            <a:gs pos="30000">
              <a:schemeClr val="accent5">
                <a:lumMod val="40000"/>
                <a:lumOff val="60000"/>
              </a:schemeClr>
            </a:gs>
            <a:gs pos="45000">
              <a:srgbClr val="E6D78A"/>
            </a:gs>
            <a:gs pos="77000">
              <a:srgbClr val="92D050"/>
            </a:gs>
            <a:gs pos="100000">
              <a:srgbClr val="FFC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32656"/>
            <a:ext cx="7056784" cy="1512168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467544" y="249289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ZÁKLADNÍ ŠKOLA ÚSTÍ NAD LABEM, HLAVNÍ 193, 403 31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Tel.: 472731819, 472731253 Tel. řed./fax: 472731480, e-mail: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skola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@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zsmojzir.cz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2348880"/>
            <a:ext cx="676275" cy="409575"/>
          </a:xfrm>
          <a:prstGeom prst="rect">
            <a:avLst/>
          </a:prstGeom>
          <a:noFill/>
        </p:spPr>
      </p:pic>
      <p:pic>
        <p:nvPicPr>
          <p:cNvPr id="5" name="obrázek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3501008"/>
            <a:ext cx="2085975" cy="1295400"/>
          </a:xfrm>
          <a:prstGeom prst="rect">
            <a:avLst/>
          </a:prstGeom>
          <a:noFill/>
        </p:spPr>
      </p:pic>
      <p:pic>
        <p:nvPicPr>
          <p:cNvPr id="6" name="obrázek 4" descr="škola"/>
          <p:cNvPicPr>
            <a:picLocks noChangeAspect="1" noChangeArrowheads="1"/>
          </p:cNvPicPr>
          <p:nvPr/>
        </p:nvPicPr>
        <p:blipFill>
          <a:blip r:embed="rId6" cstate="print"/>
          <a:srcRect b="16722"/>
          <a:stretch>
            <a:fillRect/>
          </a:stretch>
        </p:blipFill>
        <p:spPr bwMode="auto">
          <a:xfrm>
            <a:off x="5076056" y="3573016"/>
            <a:ext cx="2447925" cy="129540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331640" y="5301208"/>
            <a:ext cx="64087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VÝUKOVÝ MATERIÁL ZPRACOVANÝ V RÁMCI PROJEKTU 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MODERNÍ ŠKOLA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Registrační číslo projektu: CZ.1.07/1.400/21.3095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12000">
              <a:srgbClr val="E6D78A"/>
            </a:gs>
            <a:gs pos="30000">
              <a:schemeClr val="accent5">
                <a:lumMod val="40000"/>
                <a:lumOff val="60000"/>
              </a:schemeClr>
            </a:gs>
            <a:gs pos="45000">
              <a:srgbClr val="E6D78A"/>
            </a:gs>
            <a:gs pos="77000">
              <a:srgbClr val="92D050"/>
            </a:gs>
            <a:gs pos="100000">
              <a:srgbClr val="FFC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2656"/>
            <a:ext cx="7416824" cy="158417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95536" y="2204864"/>
            <a:ext cx="849694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Číslo klíčové aktivity: III/2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klíčové aktivity: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Inovace a zkvalitnění výuky prostřednictvím ICT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Autor: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Radka Krausová		</a:t>
            </a:r>
            <a:r>
              <a:rPr lang="en-US" dirty="0"/>
              <a:t>L2 </a:t>
            </a:r>
            <a:r>
              <a:rPr lang="en-US" dirty="0" smtClean="0"/>
              <a:t>VY_32_INOVACE_</a:t>
            </a:r>
            <a:r>
              <a:rPr lang="cs-CZ" dirty="0" smtClean="0"/>
              <a:t>19</a:t>
            </a:r>
            <a:endParaRPr lang="en-US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Vytvořeno: 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27. 11.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2013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4. ročník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Člověk a společnost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– Přírodověda – </a:t>
            </a:r>
            <a: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Společenstva (opakování) – kvíz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kumimoji="0" lang="cs-CZ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Tento materiál slouží k opakování látky o společenstvech živých organismů.</a:t>
            </a:r>
            <a:endParaRPr kumimoji="0" 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12000">
              <a:srgbClr val="E6D78A"/>
            </a:gs>
            <a:gs pos="30000">
              <a:schemeClr val="accent5">
                <a:lumMod val="40000"/>
                <a:lumOff val="60000"/>
              </a:schemeClr>
            </a:gs>
            <a:gs pos="45000">
              <a:srgbClr val="E6D78A"/>
            </a:gs>
            <a:gs pos="77000">
              <a:srgbClr val="92D050"/>
            </a:gs>
            <a:gs pos="100000">
              <a:srgbClr val="FFC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332656"/>
            <a:ext cx="8013998" cy="1211362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Wave1">
              <a:avLst/>
            </a:prstTxWarp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Společenstva živých organismů 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11560" y="1628800"/>
            <a:ext cx="7920880" cy="4536504"/>
          </a:xfrm>
          <a:prstGeom prst="roundRect">
            <a:avLst/>
          </a:prstGeom>
          <a:gradFill flip="none" rotWithShape="1">
            <a:gsLst>
              <a:gs pos="0">
                <a:schemeClr val="accent3">
                  <a:shade val="30000"/>
                  <a:satMod val="115000"/>
                </a:schemeClr>
              </a:gs>
              <a:gs pos="50000">
                <a:schemeClr val="accent3">
                  <a:shade val="67500"/>
                  <a:satMod val="115000"/>
                </a:schemeClr>
              </a:gs>
              <a:gs pos="100000">
                <a:schemeClr val="accent3">
                  <a:shade val="100000"/>
                  <a:satMod val="115000"/>
                </a:schemeClr>
              </a:gs>
            </a:gsLst>
            <a:lin ang="189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Rozdělte se na dvě skupiny a pojďte si s námi zahrát. Ukažte, co jste se naučili a porazte vaše soupeře. Skupina, která zvítězí, zaslouží uznání a jedničku k tomu.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1026" name="Picture 2" descr="C:\Users\raduška\AppData\Local\Microsoft\Windows\Temporary Internet Files\Content.IE5\WUUAUPBZ\MC9004413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005064"/>
            <a:ext cx="1806575" cy="1774825"/>
          </a:xfrm>
          <a:prstGeom prst="rect">
            <a:avLst/>
          </a:prstGeom>
          <a:noFill/>
        </p:spPr>
      </p:pic>
      <p:pic>
        <p:nvPicPr>
          <p:cNvPr id="1028" name="Picture 4" descr="C:\Users\raduška\AppData\Local\Microsoft\Windows\Temporary Internet Files\Content.IE5\G3IQ5ABL\MC90043801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3573016"/>
            <a:ext cx="2376264" cy="23762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3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0"/>
                            </p:stCondLst>
                            <p:childTnLst>
                              <p:par>
                                <p:cTn id="15" presetID="7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jednička">
            <a:hlinkClick r:id="rId2" action="ppaction://hlinksldjump"/>
          </p:cNvPr>
          <p:cNvSpPr/>
          <p:nvPr/>
        </p:nvSpPr>
        <p:spPr>
          <a:xfrm>
            <a:off x="395536" y="332656"/>
            <a:ext cx="1224136" cy="1080120"/>
          </a:xfrm>
          <a:prstGeom prst="ellipse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urlz MT" pitchFamily="82" charset="0"/>
                <a:hlinkClick r:id="rId2" action="ppaction://hlinksldjump"/>
              </a:rPr>
              <a:t>1</a:t>
            </a:r>
            <a:endParaRPr lang="cs-CZ" sz="3200" b="1" dirty="0">
              <a:solidFill>
                <a:schemeClr val="tx1"/>
              </a:solidFill>
              <a:latin typeface="Curlz MT" pitchFamily="82" charset="0"/>
            </a:endParaRPr>
          </a:p>
        </p:txBody>
      </p:sp>
      <p:sp>
        <p:nvSpPr>
          <p:cNvPr id="5" name="šetnáctka">
            <a:hlinkClick r:id="rId3" action="ppaction://hlinksldjump"/>
          </p:cNvPr>
          <p:cNvSpPr/>
          <p:nvPr/>
        </p:nvSpPr>
        <p:spPr>
          <a:xfrm>
            <a:off x="395536" y="5373216"/>
            <a:ext cx="1224136" cy="1080120"/>
          </a:xfrm>
          <a:prstGeom prst="ellipse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urlz MT" pitchFamily="82" charset="0"/>
                <a:hlinkClick r:id="rId3" action="ppaction://hlinksldjump"/>
              </a:rPr>
              <a:t>16</a:t>
            </a:r>
            <a:endParaRPr lang="cs-CZ" sz="3200" b="1" dirty="0">
              <a:solidFill>
                <a:schemeClr val="tx1"/>
              </a:solidFill>
              <a:latin typeface="Curlz MT" pitchFamily="82" charset="0"/>
            </a:endParaRPr>
          </a:p>
        </p:txBody>
      </p:sp>
      <p:sp>
        <p:nvSpPr>
          <p:cNvPr id="6" name="jedenáctka">
            <a:hlinkClick r:id="rId4" action="ppaction://hlinksldjump"/>
          </p:cNvPr>
          <p:cNvSpPr/>
          <p:nvPr/>
        </p:nvSpPr>
        <p:spPr>
          <a:xfrm>
            <a:off x="395536" y="3693030"/>
            <a:ext cx="1224136" cy="1080120"/>
          </a:xfrm>
          <a:prstGeom prst="ellipse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urlz MT" pitchFamily="82" charset="0"/>
                <a:hlinkClick r:id="rId4" action="ppaction://hlinksldjump"/>
              </a:rPr>
              <a:t>11</a:t>
            </a:r>
            <a:endParaRPr lang="cs-CZ" sz="3200" b="1" dirty="0">
              <a:solidFill>
                <a:schemeClr val="tx1"/>
              </a:solidFill>
              <a:latin typeface="Curlz MT" pitchFamily="82" charset="0"/>
            </a:endParaRPr>
          </a:p>
        </p:txBody>
      </p:sp>
      <p:sp>
        <p:nvSpPr>
          <p:cNvPr id="7" name="šestka">
            <a:hlinkClick r:id="rId5" action="ppaction://hlinksldjump"/>
          </p:cNvPr>
          <p:cNvSpPr/>
          <p:nvPr/>
        </p:nvSpPr>
        <p:spPr>
          <a:xfrm>
            <a:off x="395536" y="2012843"/>
            <a:ext cx="1224136" cy="1080120"/>
          </a:xfrm>
          <a:prstGeom prst="ellipse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  <a:latin typeface="Curlz MT" pitchFamily="82" charset="0"/>
                <a:hlinkClick r:id="rId5" action="ppaction://hlinksldjump"/>
              </a:rPr>
              <a:t>6</a:t>
            </a:r>
            <a:endParaRPr lang="cs-CZ" sz="3200" b="1" dirty="0">
              <a:solidFill>
                <a:srgbClr val="FFFF00"/>
              </a:solidFill>
              <a:latin typeface="Curlz MT" pitchFamily="82" charset="0"/>
            </a:endParaRPr>
          </a:p>
        </p:txBody>
      </p:sp>
      <p:sp>
        <p:nvSpPr>
          <p:cNvPr id="8" name="sedmnáctka">
            <a:hlinkClick r:id="rId6" action="ppaction://hlinksldjump"/>
          </p:cNvPr>
          <p:cNvSpPr/>
          <p:nvPr/>
        </p:nvSpPr>
        <p:spPr>
          <a:xfrm>
            <a:off x="2195736" y="5373216"/>
            <a:ext cx="1224136" cy="1080120"/>
          </a:xfrm>
          <a:prstGeom prst="ellipse">
            <a:avLst/>
          </a:prstGeom>
          <a:gradFill flip="none" rotWithShape="1">
            <a:gsLst>
              <a:gs pos="0">
                <a:schemeClr val="accent3">
                  <a:tint val="66000"/>
                  <a:satMod val="160000"/>
                </a:schemeClr>
              </a:gs>
              <a:gs pos="50000">
                <a:schemeClr val="accent3">
                  <a:tint val="44500"/>
                  <a:satMod val="160000"/>
                </a:schemeClr>
              </a:gs>
              <a:gs pos="100000">
                <a:schemeClr val="accent3">
                  <a:tint val="23500"/>
                  <a:satMod val="160000"/>
                </a:schemeClr>
              </a:gs>
            </a:gsLst>
            <a:path path="circle">
              <a:fillToRect t="100000" r="100000"/>
            </a:path>
            <a:tileRect l="-100000" b="-100000"/>
          </a:gra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urlz MT" pitchFamily="82" charset="0"/>
                <a:hlinkClick r:id="rId6" action="ppaction://hlinksldjump"/>
              </a:rPr>
              <a:t>17</a:t>
            </a:r>
            <a:endParaRPr lang="cs-CZ" sz="3200" b="1" dirty="0">
              <a:solidFill>
                <a:schemeClr val="tx1"/>
              </a:solidFill>
              <a:latin typeface="Curlz MT" pitchFamily="82" charset="0"/>
            </a:endParaRPr>
          </a:p>
        </p:txBody>
      </p:sp>
      <p:sp>
        <p:nvSpPr>
          <p:cNvPr id="9" name="dvanáctka">
            <a:hlinkClick r:id="rId7" action="ppaction://hlinksldjump"/>
          </p:cNvPr>
          <p:cNvSpPr/>
          <p:nvPr/>
        </p:nvSpPr>
        <p:spPr>
          <a:xfrm>
            <a:off x="2177734" y="3693030"/>
            <a:ext cx="1224136" cy="1080120"/>
          </a:xfrm>
          <a:prstGeom prst="ellipse">
            <a:avLst/>
          </a:prstGeom>
          <a:gradFill flip="none" rotWithShape="1">
            <a:gsLst>
              <a:gs pos="0">
                <a:schemeClr val="accent3">
                  <a:tint val="66000"/>
                  <a:satMod val="160000"/>
                </a:schemeClr>
              </a:gs>
              <a:gs pos="50000">
                <a:schemeClr val="accent3">
                  <a:tint val="44500"/>
                  <a:satMod val="160000"/>
                </a:schemeClr>
              </a:gs>
              <a:gs pos="100000">
                <a:schemeClr val="accent3">
                  <a:tint val="23500"/>
                  <a:satMod val="160000"/>
                </a:schemeClr>
              </a:gs>
            </a:gsLst>
            <a:path path="circle">
              <a:fillToRect t="100000" r="100000"/>
            </a:path>
            <a:tileRect l="-100000" b="-100000"/>
          </a:gra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urlz MT" pitchFamily="82" charset="0"/>
                <a:hlinkClick r:id="rId7" action="ppaction://hlinksldjump"/>
              </a:rPr>
              <a:t>12</a:t>
            </a:r>
            <a:endParaRPr lang="cs-CZ" sz="3200" b="1" dirty="0">
              <a:solidFill>
                <a:schemeClr val="tx1"/>
              </a:solidFill>
              <a:latin typeface="Curlz MT" pitchFamily="82" charset="0"/>
            </a:endParaRPr>
          </a:p>
        </p:txBody>
      </p:sp>
      <p:sp>
        <p:nvSpPr>
          <p:cNvPr id="10" name="sedmička">
            <a:hlinkClick r:id="rId8" action="ppaction://hlinksldjump"/>
          </p:cNvPr>
          <p:cNvSpPr/>
          <p:nvPr/>
        </p:nvSpPr>
        <p:spPr>
          <a:xfrm>
            <a:off x="2177734" y="2012843"/>
            <a:ext cx="1224136" cy="1080120"/>
          </a:xfrm>
          <a:prstGeom prst="ellipse">
            <a:avLst/>
          </a:prstGeom>
          <a:gradFill flip="none" rotWithShape="1">
            <a:gsLst>
              <a:gs pos="0">
                <a:schemeClr val="accent3">
                  <a:tint val="66000"/>
                  <a:satMod val="160000"/>
                </a:schemeClr>
              </a:gs>
              <a:gs pos="50000">
                <a:schemeClr val="accent3">
                  <a:tint val="44500"/>
                  <a:satMod val="160000"/>
                </a:schemeClr>
              </a:gs>
              <a:gs pos="100000">
                <a:schemeClr val="accent3">
                  <a:tint val="23500"/>
                  <a:satMod val="160000"/>
                </a:schemeClr>
              </a:gs>
            </a:gsLst>
            <a:path path="circle">
              <a:fillToRect t="100000" r="100000"/>
            </a:path>
            <a:tileRect l="-100000" b="-100000"/>
          </a:gra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urlz MT" pitchFamily="82" charset="0"/>
                <a:hlinkClick r:id="rId8" action="ppaction://hlinksldjump"/>
              </a:rPr>
              <a:t>7</a:t>
            </a:r>
            <a:endParaRPr lang="cs-CZ" sz="3200" b="1" dirty="0">
              <a:solidFill>
                <a:schemeClr val="tx1"/>
              </a:solidFill>
              <a:latin typeface="Curlz MT" pitchFamily="82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814138" y="5373216"/>
            <a:ext cx="1224136" cy="1080120"/>
          </a:xfrm>
          <a:prstGeom prst="ellipse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>
              <a:solidFill>
                <a:schemeClr val="tx1"/>
              </a:solidFill>
              <a:latin typeface="Curlz MT" pitchFamily="82" charset="0"/>
            </a:endParaRPr>
          </a:p>
        </p:txBody>
      </p:sp>
      <p:sp>
        <p:nvSpPr>
          <p:cNvPr id="12" name="čtrnáctka">
            <a:hlinkClick r:id="rId9" action="ppaction://hlinksldjump"/>
          </p:cNvPr>
          <p:cNvSpPr/>
          <p:nvPr/>
        </p:nvSpPr>
        <p:spPr>
          <a:xfrm>
            <a:off x="5814138" y="3693030"/>
            <a:ext cx="1224136" cy="1080120"/>
          </a:xfrm>
          <a:prstGeom prst="ellipse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urlz MT" pitchFamily="82" charset="0"/>
                <a:hlinkClick r:id="rId9" action="ppaction://hlinksldjump"/>
              </a:rPr>
              <a:t>14</a:t>
            </a:r>
            <a:endParaRPr lang="cs-CZ" sz="3200" b="1" dirty="0">
              <a:solidFill>
                <a:schemeClr val="tx1"/>
              </a:solidFill>
              <a:latin typeface="Curlz MT" pitchFamily="82" charset="0"/>
            </a:endParaRPr>
          </a:p>
        </p:txBody>
      </p:sp>
      <p:sp>
        <p:nvSpPr>
          <p:cNvPr id="13" name="devítka">
            <a:hlinkClick r:id="rId10" action="ppaction://hlinksldjump"/>
          </p:cNvPr>
          <p:cNvSpPr/>
          <p:nvPr/>
        </p:nvSpPr>
        <p:spPr>
          <a:xfrm>
            <a:off x="5814138" y="2012843"/>
            <a:ext cx="1224136" cy="1080120"/>
          </a:xfrm>
          <a:prstGeom prst="ellipse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urlz MT" pitchFamily="82" charset="0"/>
                <a:hlinkClick r:id="rId10" action="ppaction://hlinksldjump"/>
              </a:rPr>
              <a:t>9</a:t>
            </a:r>
            <a:endParaRPr lang="cs-CZ" sz="3200" b="1" dirty="0">
              <a:solidFill>
                <a:schemeClr val="tx1"/>
              </a:solidFill>
              <a:latin typeface="Curlz MT" pitchFamily="82" charset="0"/>
            </a:endParaRPr>
          </a:p>
        </p:txBody>
      </p:sp>
      <p:sp>
        <p:nvSpPr>
          <p:cNvPr id="14" name="osmnáctka">
            <a:hlinkClick r:id="rId11" action="ppaction://hlinksldjump"/>
          </p:cNvPr>
          <p:cNvSpPr/>
          <p:nvPr/>
        </p:nvSpPr>
        <p:spPr>
          <a:xfrm>
            <a:off x="3959932" y="5373216"/>
            <a:ext cx="1224136" cy="1080120"/>
          </a:xfrm>
          <a:prstGeom prst="ellipse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urlz MT" pitchFamily="82" charset="0"/>
                <a:hlinkClick r:id="rId11" action="ppaction://hlinksldjump"/>
              </a:rPr>
              <a:t>18</a:t>
            </a:r>
            <a:endParaRPr lang="cs-CZ" sz="3200" b="1" dirty="0">
              <a:solidFill>
                <a:schemeClr val="tx1"/>
              </a:solidFill>
              <a:latin typeface="Curlz MT" pitchFamily="82" charset="0"/>
            </a:endParaRPr>
          </a:p>
        </p:txBody>
      </p:sp>
      <p:sp>
        <p:nvSpPr>
          <p:cNvPr id="15" name="třináctka">
            <a:hlinkClick r:id="rId12" action="ppaction://hlinksldjump"/>
          </p:cNvPr>
          <p:cNvSpPr/>
          <p:nvPr/>
        </p:nvSpPr>
        <p:spPr>
          <a:xfrm>
            <a:off x="3959932" y="3693030"/>
            <a:ext cx="1224136" cy="1080120"/>
          </a:xfrm>
          <a:prstGeom prst="ellipse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urlz MT" pitchFamily="82" charset="0"/>
                <a:hlinkClick r:id="rId12" action="ppaction://hlinksldjump"/>
              </a:rPr>
              <a:t>13</a:t>
            </a:r>
            <a:endParaRPr lang="cs-CZ" sz="3200" b="1" dirty="0">
              <a:solidFill>
                <a:schemeClr val="tx1"/>
              </a:solidFill>
              <a:latin typeface="Curlz MT" pitchFamily="82" charset="0"/>
            </a:endParaRPr>
          </a:p>
        </p:txBody>
      </p:sp>
      <p:sp>
        <p:nvSpPr>
          <p:cNvPr id="16" name="omička">
            <a:hlinkClick r:id="rId13" action="ppaction://hlinksldjump"/>
          </p:cNvPr>
          <p:cNvSpPr/>
          <p:nvPr/>
        </p:nvSpPr>
        <p:spPr>
          <a:xfrm>
            <a:off x="3959932" y="2012843"/>
            <a:ext cx="1224136" cy="1080120"/>
          </a:xfrm>
          <a:prstGeom prst="ellipse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urlz MT" pitchFamily="82" charset="0"/>
                <a:hlinkClick r:id="rId13" action="ppaction://hlinksldjump"/>
              </a:rPr>
              <a:t>8</a:t>
            </a:r>
            <a:endParaRPr lang="cs-CZ" sz="3200" b="1" dirty="0">
              <a:solidFill>
                <a:schemeClr val="tx1"/>
              </a:solidFill>
              <a:latin typeface="Curlz MT" pitchFamily="82" charset="0"/>
            </a:endParaRPr>
          </a:p>
        </p:txBody>
      </p:sp>
      <p:sp>
        <p:nvSpPr>
          <p:cNvPr id="17" name="dvojka">
            <a:hlinkClick r:id="rId14" action="ppaction://hlinksldjump"/>
          </p:cNvPr>
          <p:cNvSpPr/>
          <p:nvPr/>
        </p:nvSpPr>
        <p:spPr>
          <a:xfrm>
            <a:off x="2177734" y="332656"/>
            <a:ext cx="1224136" cy="1080120"/>
          </a:xfrm>
          <a:prstGeom prst="ellipse">
            <a:avLst/>
          </a:prstGeom>
          <a:gradFill flip="none" rotWithShape="1">
            <a:gsLst>
              <a:gs pos="0">
                <a:schemeClr val="accent3">
                  <a:tint val="66000"/>
                  <a:satMod val="160000"/>
                </a:schemeClr>
              </a:gs>
              <a:gs pos="50000">
                <a:schemeClr val="accent3">
                  <a:tint val="44500"/>
                  <a:satMod val="160000"/>
                </a:schemeClr>
              </a:gs>
              <a:gs pos="100000">
                <a:schemeClr val="accent3">
                  <a:tint val="23500"/>
                  <a:satMod val="160000"/>
                </a:schemeClr>
              </a:gs>
            </a:gsLst>
            <a:path path="circle">
              <a:fillToRect t="100000" r="100000"/>
            </a:path>
            <a:tileRect l="-100000" b="-100000"/>
          </a:gra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urlz MT" pitchFamily="82" charset="0"/>
                <a:hlinkClick r:id="rId14" action="ppaction://hlinksldjump"/>
              </a:rPr>
              <a:t>2</a:t>
            </a:r>
            <a:endParaRPr lang="cs-CZ" sz="3200" b="1" dirty="0">
              <a:solidFill>
                <a:schemeClr val="tx1"/>
              </a:solidFill>
              <a:latin typeface="Curlz MT" pitchFamily="82" charset="0"/>
            </a:endParaRPr>
          </a:p>
        </p:txBody>
      </p:sp>
      <p:sp>
        <p:nvSpPr>
          <p:cNvPr id="18" name="trojka">
            <a:hlinkClick r:id="rId15" action="ppaction://hlinksldjump"/>
          </p:cNvPr>
          <p:cNvSpPr/>
          <p:nvPr/>
        </p:nvSpPr>
        <p:spPr>
          <a:xfrm>
            <a:off x="3959932" y="332656"/>
            <a:ext cx="1224136" cy="1080120"/>
          </a:xfrm>
          <a:prstGeom prst="ellipse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urlz MT" pitchFamily="82" charset="0"/>
                <a:hlinkClick r:id="rId15" action="ppaction://hlinksldjump"/>
              </a:rPr>
              <a:t>3</a:t>
            </a:r>
            <a:endParaRPr lang="cs-CZ" sz="3200" b="1" dirty="0">
              <a:solidFill>
                <a:schemeClr val="tx1"/>
              </a:solidFill>
              <a:latin typeface="Curlz MT" pitchFamily="82" charset="0"/>
            </a:endParaRPr>
          </a:p>
        </p:txBody>
      </p:sp>
      <p:sp>
        <p:nvSpPr>
          <p:cNvPr id="19" name="čtyřka">
            <a:hlinkClick r:id="rId16" action="ppaction://hlinksldjump"/>
          </p:cNvPr>
          <p:cNvSpPr/>
          <p:nvPr/>
        </p:nvSpPr>
        <p:spPr>
          <a:xfrm>
            <a:off x="5814138" y="332656"/>
            <a:ext cx="1224136" cy="1080120"/>
          </a:xfrm>
          <a:prstGeom prst="ellipse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urlz MT" pitchFamily="82" charset="0"/>
                <a:hlinkClick r:id="rId16" action="ppaction://hlinksldjump"/>
              </a:rPr>
              <a:t>4</a:t>
            </a:r>
            <a:endParaRPr lang="cs-CZ" sz="3200" b="1" dirty="0">
              <a:solidFill>
                <a:schemeClr val="tx1"/>
              </a:solidFill>
              <a:latin typeface="Curlz MT" pitchFamily="82" charset="0"/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7524328" y="5373216"/>
            <a:ext cx="1224136" cy="1080120"/>
          </a:xfrm>
          <a:prstGeom prst="ellipse">
            <a:avLst/>
          </a:prstGeom>
          <a:gradFill flip="none" rotWithShape="1">
            <a:gsLst>
              <a:gs pos="0">
                <a:schemeClr val="accent6">
                  <a:tint val="66000"/>
                  <a:satMod val="16000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>
              <a:solidFill>
                <a:schemeClr val="tx1"/>
              </a:solidFill>
              <a:latin typeface="Curlz MT" pitchFamily="82" charset="0"/>
            </a:endParaRPr>
          </a:p>
        </p:txBody>
      </p:sp>
      <p:sp>
        <p:nvSpPr>
          <p:cNvPr id="21" name="patnáctka">
            <a:hlinkClick r:id="rId17" action="ppaction://hlinksldjump"/>
          </p:cNvPr>
          <p:cNvSpPr/>
          <p:nvPr/>
        </p:nvSpPr>
        <p:spPr>
          <a:xfrm>
            <a:off x="7524328" y="3693030"/>
            <a:ext cx="1224136" cy="1080120"/>
          </a:xfrm>
          <a:prstGeom prst="ellipse">
            <a:avLst/>
          </a:prstGeom>
          <a:gradFill flip="none" rotWithShape="1">
            <a:gsLst>
              <a:gs pos="0">
                <a:schemeClr val="accent6">
                  <a:tint val="66000"/>
                  <a:satMod val="16000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urlz MT" pitchFamily="82" charset="0"/>
                <a:hlinkClick r:id="rId17" action="ppaction://hlinksldjump"/>
              </a:rPr>
              <a:t>15</a:t>
            </a:r>
            <a:endParaRPr lang="cs-CZ" sz="3200" b="1" dirty="0">
              <a:solidFill>
                <a:schemeClr val="tx1"/>
              </a:solidFill>
              <a:latin typeface="Curlz MT" pitchFamily="82" charset="0"/>
            </a:endParaRPr>
          </a:p>
        </p:txBody>
      </p:sp>
      <p:sp>
        <p:nvSpPr>
          <p:cNvPr id="22" name="desítka">
            <a:hlinkClick r:id="rId18" action="ppaction://hlinksldjump"/>
          </p:cNvPr>
          <p:cNvSpPr/>
          <p:nvPr/>
        </p:nvSpPr>
        <p:spPr>
          <a:xfrm>
            <a:off x="7524328" y="2012843"/>
            <a:ext cx="1224136" cy="1080120"/>
          </a:xfrm>
          <a:prstGeom prst="ellipse">
            <a:avLst/>
          </a:prstGeom>
          <a:gradFill flip="none" rotWithShape="1">
            <a:gsLst>
              <a:gs pos="0">
                <a:schemeClr val="accent6">
                  <a:tint val="66000"/>
                  <a:satMod val="16000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urlz MT" pitchFamily="82" charset="0"/>
                <a:hlinkClick r:id="rId18" action="ppaction://hlinksldjump"/>
              </a:rPr>
              <a:t>10</a:t>
            </a:r>
            <a:endParaRPr lang="cs-CZ" sz="3200" b="1" dirty="0">
              <a:solidFill>
                <a:schemeClr val="tx1"/>
              </a:solidFill>
              <a:latin typeface="Curlz MT" pitchFamily="82" charset="0"/>
            </a:endParaRPr>
          </a:p>
        </p:txBody>
      </p:sp>
      <p:sp>
        <p:nvSpPr>
          <p:cNvPr id="23" name="pětka">
            <a:hlinkClick r:id="rId19" action="ppaction://hlinksldjump"/>
          </p:cNvPr>
          <p:cNvSpPr/>
          <p:nvPr/>
        </p:nvSpPr>
        <p:spPr>
          <a:xfrm>
            <a:off x="7524328" y="332656"/>
            <a:ext cx="1224136" cy="1080120"/>
          </a:xfrm>
          <a:prstGeom prst="ellipse">
            <a:avLst/>
          </a:prstGeom>
          <a:gradFill flip="none" rotWithShape="1">
            <a:gsLst>
              <a:gs pos="0">
                <a:schemeClr val="accent6">
                  <a:tint val="66000"/>
                  <a:satMod val="16000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urlz MT" pitchFamily="82" charset="0"/>
                <a:hlinkClick r:id="rId19" action="ppaction://hlinksldjump"/>
              </a:rPr>
              <a:t>5</a:t>
            </a:r>
            <a:endParaRPr lang="cs-CZ" sz="3200" b="1" dirty="0">
              <a:solidFill>
                <a:schemeClr val="tx1"/>
              </a:solidFill>
              <a:latin typeface="Curlz MT" pitchFamily="82" charset="0"/>
            </a:endParaRPr>
          </a:p>
        </p:txBody>
      </p:sp>
      <p:sp>
        <p:nvSpPr>
          <p:cNvPr id="27" name="devatenáctka">
            <a:hlinkClick r:id="rId20" action="ppaction://hlinksldjump"/>
          </p:cNvPr>
          <p:cNvSpPr/>
          <p:nvPr/>
        </p:nvSpPr>
        <p:spPr>
          <a:xfrm>
            <a:off x="5796136" y="5373216"/>
            <a:ext cx="1224136" cy="1080120"/>
          </a:xfrm>
          <a:prstGeom prst="ellipse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urlz MT" pitchFamily="82" charset="0"/>
                <a:hlinkClick r:id="rId20" action="ppaction://hlinksldjump"/>
              </a:rPr>
              <a:t>19</a:t>
            </a:r>
            <a:endParaRPr lang="cs-CZ" sz="3200" b="1" dirty="0">
              <a:solidFill>
                <a:schemeClr val="tx1"/>
              </a:solidFill>
              <a:latin typeface="Curlz MT" pitchFamily="82" charset="0"/>
            </a:endParaRPr>
          </a:p>
        </p:txBody>
      </p:sp>
      <p:sp>
        <p:nvSpPr>
          <p:cNvPr id="28" name="dvacítka">
            <a:hlinkClick r:id="rId21" action="ppaction://hlinksldjump"/>
          </p:cNvPr>
          <p:cNvSpPr/>
          <p:nvPr/>
        </p:nvSpPr>
        <p:spPr>
          <a:xfrm>
            <a:off x="7506326" y="5373216"/>
            <a:ext cx="1224136" cy="1080120"/>
          </a:xfrm>
          <a:prstGeom prst="ellipse">
            <a:avLst/>
          </a:prstGeom>
          <a:gradFill flip="none" rotWithShape="1">
            <a:gsLst>
              <a:gs pos="0">
                <a:schemeClr val="accent6">
                  <a:tint val="66000"/>
                  <a:satMod val="16000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urlz MT" pitchFamily="82" charset="0"/>
                <a:hlinkClick r:id="rId21" action="ppaction://hlinksldjump"/>
              </a:rPr>
              <a:t>20</a:t>
            </a:r>
            <a:endParaRPr lang="cs-CZ" sz="3200" b="1" dirty="0">
              <a:solidFill>
                <a:schemeClr val="tx1"/>
              </a:solidFill>
              <a:latin typeface="Curlz MT" pitchFamily="82" charset="0"/>
            </a:endParaRPr>
          </a:p>
        </p:txBody>
      </p:sp>
      <p:pic>
        <p:nvPicPr>
          <p:cNvPr id="5124" name="Picture 4" descr="C:\Users\raduška\AppData\Local\Microsoft\Windows\Temporary Internet Files\Content.IE5\LHLUUK0X\MP900341512[1].jpg">
            <a:hlinkClick r:id="rId22" action="ppaction://hlinksldjump"/>
          </p:cNvPr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8748464" y="6274624"/>
            <a:ext cx="332944" cy="4667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istral" pitchFamily="66" charset="0"/>
              </a:rPr>
              <a:t>1 – Živé organismy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Živé organismy mají několik společných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znaků.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Podle těchto znaků je dělíme do tří skupin.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Vyjmenuj je všechny a máš bod.</a:t>
            </a:r>
            <a:endParaRPr lang="cs-CZ" sz="4400" dirty="0"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WUUAUPBZ\MC9004413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88640"/>
            <a:ext cx="1584176" cy="1556335"/>
          </a:xfrm>
          <a:prstGeom prst="rect">
            <a:avLst/>
          </a:prstGeom>
          <a:noFill/>
        </p:spPr>
      </p:pic>
      <p:pic>
        <p:nvPicPr>
          <p:cNvPr id="2051" name="Picture 3" descr="C:\Users\raduška\AppData\Local\Microsoft\Windows\Temporary Internet Files\Content.IE5\7IXN8V1B\MC900292594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5373216"/>
            <a:ext cx="864096" cy="10771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Mistral" pitchFamily="66" charset="0"/>
              </a:rPr>
              <a:t>1 - Odpověď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548680"/>
            <a:ext cx="5122912" cy="3384376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Živé organismy dělíme na rostliny, houby a</a:t>
            </a: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živočichy (do této skupiny přece patříte i vy, lidé).</a:t>
            </a:r>
            <a:endParaRPr lang="cs-CZ" sz="3600" dirty="0">
              <a:solidFill>
                <a:srgbClr val="FF0000"/>
              </a:solidFill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7IXN8V1B\MC90005396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7668344" y="5517232"/>
            <a:ext cx="861365" cy="8449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istral" pitchFamily="66" charset="0"/>
              </a:rPr>
              <a:t>2 – Skupiny živočichů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Živočichy dělíme do několika skupin podle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druhu potravy, kterou přijímají. Tyto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skupiny jsou čtyři – vyjmenuj alespoň tři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a získáš bod. </a:t>
            </a:r>
            <a:endParaRPr lang="cs-CZ" sz="4400" dirty="0">
              <a:latin typeface="Mistral" pitchFamily="66" charset="0"/>
            </a:endParaRPr>
          </a:p>
        </p:txBody>
      </p:sp>
      <p:pic>
        <p:nvPicPr>
          <p:cNvPr id="5" name="Picture 4" descr="C:\Users\raduška\AppData\Local\Microsoft\Windows\Temporary Internet Files\Content.IE5\G3IQ5ABL\MC90043801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0"/>
            <a:ext cx="2016224" cy="2016224"/>
          </a:xfrm>
          <a:prstGeom prst="rect">
            <a:avLst/>
          </a:prstGeom>
          <a:noFill/>
        </p:spPr>
      </p:pic>
      <p:pic>
        <p:nvPicPr>
          <p:cNvPr id="6" name="Picture 3" descr="C:\Users\raduška\AppData\Local\Microsoft\Windows\Temporary Internet Files\Content.IE5\7IXN8V1B\MC900292594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5373216"/>
            <a:ext cx="864096" cy="10771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Mistral" pitchFamily="66" charset="0"/>
              </a:rPr>
              <a:t>2- Odpověď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548680"/>
            <a:ext cx="5122912" cy="338437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Živočichy dělíme na býložravce, masožravce, všežravce a hmyzožravce.</a:t>
            </a: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A kam patříš ty, liško?</a:t>
            </a:r>
            <a:endParaRPr lang="cs-CZ" sz="3600" dirty="0">
              <a:solidFill>
                <a:srgbClr val="FF0000"/>
              </a:solidFill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7IXN8V1B\MC90005396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7668344" y="5517232"/>
            <a:ext cx="861365" cy="8449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75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istral" pitchFamily="66" charset="0"/>
              </a:rPr>
              <a:t>3 – Společenstva lidského obydlí 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Živočichy, které chováme v okolí lidského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obydlí, bychom mohli rozdělit do dvou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skupin – pověz nám je a máš další cenný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bod.</a:t>
            </a:r>
            <a:endParaRPr lang="cs-CZ" sz="4400" dirty="0">
              <a:latin typeface="Mistral" pitchFamily="66" charset="0"/>
            </a:endParaRPr>
          </a:p>
        </p:txBody>
      </p:sp>
      <p:pic>
        <p:nvPicPr>
          <p:cNvPr id="5" name="Picture 3" descr="C:\Users\raduška\AppData\Local\Microsoft\Windows\Temporary Internet Files\Content.IE5\7IXN8V1B\MC9002925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5373216"/>
            <a:ext cx="864096" cy="1077124"/>
          </a:xfrm>
          <a:prstGeom prst="rect">
            <a:avLst/>
          </a:prstGeom>
          <a:noFill/>
        </p:spPr>
      </p:pic>
      <p:pic>
        <p:nvPicPr>
          <p:cNvPr id="6" name="Picture 2" descr="C:\Users\raduška\AppData\Local\Microsoft\Windows\Temporary Internet Files\Content.IE5\WUUAUPBZ\MC9004413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620688"/>
            <a:ext cx="1584176" cy="155633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Mistral" pitchFamily="66" charset="0"/>
              </a:rPr>
              <a:t>3 - Odpověď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548680"/>
            <a:ext cx="5122912" cy="3384376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   Živočichy můžeme chovat doma - tedy DOMÁCÍ, nebo je chováme pro nějaký užitek, často i venku – tedy HOSPODÁŘSKÁ.</a:t>
            </a:r>
            <a:endParaRPr lang="cs-CZ" sz="3600" dirty="0">
              <a:solidFill>
                <a:srgbClr val="FF0000"/>
              </a:solidFill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7IXN8V1B\MC90005396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7668344" y="5517232"/>
            <a:ext cx="861365" cy="8449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25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istral" pitchFamily="66" charset="0"/>
              </a:rPr>
              <a:t>4 – Společenstva lidského obydlí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latin typeface="Mistral" pitchFamily="66" charset="0"/>
            </a:endParaRP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Rostliny, které si pěstujeme doma nebo u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domečku, můžeme také rozdělit do dvou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skupin. </a:t>
            </a:r>
            <a:r>
              <a:rPr lang="cs-CZ" sz="4400" dirty="0" smtClean="0">
                <a:latin typeface="Mistral" pitchFamily="66" charset="0"/>
              </a:rPr>
              <a:t>Víš, </a:t>
            </a:r>
            <a:r>
              <a:rPr lang="cs-CZ" sz="4400" dirty="0" smtClean="0">
                <a:latin typeface="Mistral" pitchFamily="66" charset="0"/>
              </a:rPr>
              <a:t>které myslím?</a:t>
            </a:r>
            <a:endParaRPr lang="cs-CZ" sz="4400" dirty="0">
              <a:latin typeface="Mistral" pitchFamily="66" charset="0"/>
            </a:endParaRPr>
          </a:p>
        </p:txBody>
      </p:sp>
      <p:pic>
        <p:nvPicPr>
          <p:cNvPr id="5" name="Picture 4" descr="C:\Users\raduška\AppData\Local\Microsoft\Windows\Temporary Internet Files\Content.IE5\G3IQ5ABL\MC90043801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476672"/>
            <a:ext cx="2016224" cy="2016224"/>
          </a:xfrm>
          <a:prstGeom prst="rect">
            <a:avLst/>
          </a:prstGeom>
          <a:noFill/>
        </p:spPr>
      </p:pic>
      <p:pic>
        <p:nvPicPr>
          <p:cNvPr id="6" name="Picture 3" descr="C:\Users\raduška\AppData\Local\Microsoft\Windows\Temporary Internet Files\Content.IE5\7IXN8V1B\MC900292594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5373216"/>
            <a:ext cx="864096" cy="10771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Mistral" pitchFamily="66" charset="0"/>
              </a:rPr>
              <a:t>4 - Odpověď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548680"/>
            <a:ext cx="5122912" cy="338437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Rostliny dělíme na OKRASNÉ (ty, ke kterým čicháte) a UŽITKOVÉ (ty, co nakonec uvaříte).</a:t>
            </a:r>
            <a:endParaRPr lang="cs-CZ" sz="3600" dirty="0">
              <a:solidFill>
                <a:srgbClr val="FF0000"/>
              </a:solidFill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7IXN8V1B\MC90005396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7668344" y="5517232"/>
            <a:ext cx="861365" cy="8449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istral" pitchFamily="66" charset="0"/>
              </a:rPr>
              <a:t>5 – Rostliny kulturní a plané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Když mi vysvětlíš, jaký je mezi rostlinami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kulturními a planými rozdíl, dám ti dva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body.</a:t>
            </a:r>
            <a:endParaRPr lang="cs-CZ" sz="4400" dirty="0"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WUUAUPBZ\MC9004413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4005064"/>
            <a:ext cx="1584176" cy="1556335"/>
          </a:xfrm>
          <a:prstGeom prst="rect">
            <a:avLst/>
          </a:prstGeom>
          <a:noFill/>
        </p:spPr>
      </p:pic>
      <p:pic>
        <p:nvPicPr>
          <p:cNvPr id="6" name="Picture 3" descr="C:\Users\raduška\AppData\Local\Microsoft\Windows\Temporary Internet Files\Content.IE5\7IXN8V1B\MC900292594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5373216"/>
            <a:ext cx="864096" cy="10771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Mistral" pitchFamily="66" charset="0"/>
              </a:rPr>
              <a:t>5 - Odpověď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548680"/>
            <a:ext cx="5122912" cy="3384376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 Rostliny kulturní vysazujeme za nějakým účelem (pro okrasu, k užitku). Plané rostliny rostou bez zásahu člověka volně v přírodě.</a:t>
            </a:r>
            <a:endParaRPr lang="cs-CZ" sz="3600" dirty="0">
              <a:solidFill>
                <a:srgbClr val="FF0000"/>
              </a:solidFill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7IXN8V1B\MC90005396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7668344" y="5517232"/>
            <a:ext cx="861365" cy="8449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istral" pitchFamily="66" charset="0"/>
              </a:rPr>
              <a:t>6 – Rostliny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Rostliny mají hodně skupin, viďte? Teď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bych od vás chtěla tři skupiny, do kterých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rostliny dělíme podle toho, jak dlouho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rostou a dělají nám radost.</a:t>
            </a:r>
            <a:endParaRPr lang="cs-CZ" sz="4400" dirty="0">
              <a:latin typeface="Mistral" pitchFamily="66" charset="0"/>
            </a:endParaRPr>
          </a:p>
        </p:txBody>
      </p:sp>
      <p:pic>
        <p:nvPicPr>
          <p:cNvPr id="5" name="Picture 3" descr="C:\Users\raduška\AppData\Local\Microsoft\Windows\Temporary Internet Files\Content.IE5\7IXN8V1B\MC9002925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5373216"/>
            <a:ext cx="864096" cy="1077124"/>
          </a:xfrm>
          <a:prstGeom prst="rect">
            <a:avLst/>
          </a:prstGeom>
          <a:noFill/>
        </p:spPr>
      </p:pic>
      <p:pic>
        <p:nvPicPr>
          <p:cNvPr id="6" name="Picture 4" descr="C:\Users\raduška\AppData\Local\Microsoft\Windows\Temporary Internet Files\Content.IE5\G3IQ5ABL\MC90043801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0"/>
            <a:ext cx="2016224" cy="20162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Mistral" pitchFamily="66" charset="0"/>
              </a:rPr>
              <a:t>6 - Odpověď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1124744"/>
            <a:ext cx="5122912" cy="2808312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3600" dirty="0" smtClean="0">
              <a:solidFill>
                <a:srgbClr val="FF0000"/>
              </a:solidFill>
              <a:latin typeface="Mistral" pitchFamily="66" charset="0"/>
            </a:endParaRP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Odpověď, kterou jsem chtěla </a:t>
            </a: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slyšet, </a:t>
            </a: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je: rostliny jednoleté, dvouleté a vytrvalé. </a:t>
            </a:r>
            <a:endParaRPr lang="cs-CZ" sz="3600" dirty="0">
              <a:solidFill>
                <a:srgbClr val="FF0000"/>
              </a:solidFill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7IXN8V1B\MC90005396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7668344" y="5517232"/>
            <a:ext cx="861365" cy="8449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73C323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istral" pitchFamily="66" charset="0"/>
              </a:rPr>
              <a:t>7 – Společenstva polí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Vyjmenuj alespoň čtyři skupiny, do kterých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dělíme všechny plodiny pěstované na poli.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Pokud to zvládneš, máš ode mě dva body.</a:t>
            </a:r>
            <a:endParaRPr lang="cs-CZ" sz="4400" dirty="0"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WUUAUPBZ\MC9004413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04664"/>
            <a:ext cx="1584176" cy="1556335"/>
          </a:xfrm>
          <a:prstGeom prst="rect">
            <a:avLst/>
          </a:prstGeom>
          <a:noFill/>
        </p:spPr>
      </p:pic>
      <p:pic>
        <p:nvPicPr>
          <p:cNvPr id="6" name="Picture 3" descr="C:\Users\raduška\AppData\Local\Microsoft\Windows\Temporary Internet Files\Content.IE5\7IXN8V1B\MC900292594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5373216"/>
            <a:ext cx="864096" cy="10771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Mistral" pitchFamily="66" charset="0"/>
              </a:rPr>
              <a:t>7 - Odpověď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1124744"/>
            <a:ext cx="5122912" cy="2808312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endParaRPr lang="cs-CZ" sz="3600" dirty="0" smtClean="0">
              <a:solidFill>
                <a:srgbClr val="FF0000"/>
              </a:solidFill>
              <a:latin typeface="Mistral" pitchFamily="66" charset="0"/>
            </a:endParaRP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Mohli jste mi říct např. okopaniny, obilniny, luskoviny, pícniny, olejniny, zeleninu, průmyslové rostliny nebo jeteloviny. No, měli jste hodně možností.</a:t>
            </a:r>
            <a:endParaRPr lang="cs-CZ" sz="3600" dirty="0">
              <a:solidFill>
                <a:srgbClr val="FF0000"/>
              </a:solidFill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7IXN8V1B\MC90005396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7668344" y="5517232"/>
            <a:ext cx="861365" cy="8449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2739BF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istral" pitchFamily="66" charset="0"/>
              </a:rPr>
              <a:t>8 – Hospodářské rostliny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Pokud mi řekneš jednu obilninu, jednu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okopaninu a jednu luskovinu, připíšu ti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další bodík. A těch není nikdy dost.</a:t>
            </a:r>
            <a:endParaRPr lang="cs-CZ" sz="4400" dirty="0">
              <a:latin typeface="Mistral" pitchFamily="66" charset="0"/>
            </a:endParaRPr>
          </a:p>
        </p:txBody>
      </p:sp>
      <p:pic>
        <p:nvPicPr>
          <p:cNvPr id="5" name="Picture 4" descr="C:\Users\raduška\AppData\Local\Microsoft\Windows\Temporary Internet Files\Content.IE5\G3IQ5ABL\MC90043801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60648"/>
            <a:ext cx="2016224" cy="2016224"/>
          </a:xfrm>
          <a:prstGeom prst="rect">
            <a:avLst/>
          </a:prstGeom>
          <a:noFill/>
        </p:spPr>
      </p:pic>
      <p:pic>
        <p:nvPicPr>
          <p:cNvPr id="6" name="Picture 3" descr="C:\Users\raduška\AppData\Local\Microsoft\Windows\Temporary Internet Files\Content.IE5\7IXN8V1B\MC900292594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5373216"/>
            <a:ext cx="864096" cy="10771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Mistral" pitchFamily="66" charset="0"/>
              </a:rPr>
              <a:t>8 - Odpověď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1124744"/>
            <a:ext cx="5122912" cy="3024336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endParaRPr lang="cs-CZ" sz="3600" dirty="0" smtClean="0">
              <a:solidFill>
                <a:srgbClr val="FF0000"/>
              </a:solidFill>
              <a:latin typeface="Mistral" pitchFamily="66" charset="0"/>
            </a:endParaRP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  Tak tedy: Obilnina je např. oves nebo ječmen, okopanina jsou brambory a řepa a k luskovinám jste mi mohli říct např. hrách nebo čočku.</a:t>
            </a:r>
            <a:endParaRPr lang="cs-CZ" sz="3600" dirty="0">
              <a:solidFill>
                <a:srgbClr val="FF0000"/>
              </a:solidFill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7IXN8V1B\MC90005396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7668344" y="5517232"/>
            <a:ext cx="861365" cy="8449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52B09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istral" pitchFamily="66" charset="0"/>
              </a:rPr>
              <a:t>9 – Hospodářské rostliny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Tak teď bych já chtěla slyšet vždy jednoho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zástupce z těchto skupin: olejniny, zelenina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a průmyslové rostliny.</a:t>
            </a:r>
            <a:endParaRPr lang="cs-CZ" sz="4400" dirty="0">
              <a:latin typeface="Mistral" pitchFamily="66" charset="0"/>
            </a:endParaRPr>
          </a:p>
        </p:txBody>
      </p:sp>
      <p:pic>
        <p:nvPicPr>
          <p:cNvPr id="5" name="Picture 3" descr="C:\Users\raduška\AppData\Local\Microsoft\Windows\Temporary Internet Files\Content.IE5\7IXN8V1B\MC9002925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5373216"/>
            <a:ext cx="864096" cy="1077124"/>
          </a:xfrm>
          <a:prstGeom prst="rect">
            <a:avLst/>
          </a:prstGeom>
          <a:noFill/>
        </p:spPr>
      </p:pic>
      <p:pic>
        <p:nvPicPr>
          <p:cNvPr id="6" name="Picture 2" descr="C:\Users\raduška\AppData\Local\Microsoft\Windows\Temporary Internet Files\Content.IE5\WUUAUPBZ\MC9004413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4365104"/>
            <a:ext cx="1584176" cy="155633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Mistral" pitchFamily="66" charset="0"/>
              </a:rPr>
              <a:t>9 - Odpověď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764704"/>
            <a:ext cx="5122912" cy="3384376"/>
          </a:xfrm>
        </p:spPr>
        <p:txBody>
          <a:bodyPr>
            <a:normAutofit fontScale="85000" lnSpcReduction="10000"/>
          </a:bodyPr>
          <a:lstStyle/>
          <a:p>
            <a:pPr algn="ctr">
              <a:buNone/>
            </a:pPr>
            <a:endParaRPr lang="cs-CZ" sz="3600" dirty="0" smtClean="0">
              <a:solidFill>
                <a:srgbClr val="FF0000"/>
              </a:solidFill>
              <a:latin typeface="Mistral" pitchFamily="66" charset="0"/>
            </a:endParaRP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  Tak mně jste mohli říct: k olejninám patří slunečnice a řepka, k zelenině paprika a rajče a k průmyslovým rostlinám např. len, ze kterého si potom šijete oblečení. To já mám raději kožich.</a:t>
            </a:r>
            <a:endParaRPr lang="cs-CZ" sz="3600" dirty="0">
              <a:solidFill>
                <a:srgbClr val="FF0000"/>
              </a:solidFill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7IXN8V1B\MC90005396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7668344" y="5517232"/>
            <a:ext cx="861365" cy="8449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6EA35B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istral" pitchFamily="66" charset="0"/>
              </a:rPr>
              <a:t>10 – Plevele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Povězte mi, co to vůbec plevele </a:t>
            </a:r>
            <a:r>
              <a:rPr lang="cs-CZ" sz="4400" dirty="0" smtClean="0">
                <a:latin typeface="Mistral" pitchFamily="66" charset="0"/>
              </a:rPr>
              <a:t>jsou, </a:t>
            </a:r>
            <a:r>
              <a:rPr lang="cs-CZ" sz="4400" dirty="0" smtClean="0">
                <a:latin typeface="Mistral" pitchFamily="66" charset="0"/>
              </a:rPr>
              <a:t>a zkuste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vymyslet alespoň jednoho zástupce. Pokud se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mi vaše odpověď bude líbit, dám vám dva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body.</a:t>
            </a:r>
          </a:p>
        </p:txBody>
      </p:sp>
      <p:pic>
        <p:nvPicPr>
          <p:cNvPr id="5" name="Picture 4" descr="C:\Users\raduška\AppData\Local\Microsoft\Windows\Temporary Internet Files\Content.IE5\G3IQ5ABL\MC90043801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60648"/>
            <a:ext cx="2016224" cy="2016224"/>
          </a:xfrm>
          <a:prstGeom prst="rect">
            <a:avLst/>
          </a:prstGeom>
          <a:noFill/>
        </p:spPr>
      </p:pic>
      <p:pic>
        <p:nvPicPr>
          <p:cNvPr id="6" name="Picture 3" descr="C:\Users\raduška\AppData\Local\Microsoft\Windows\Temporary Internet Files\Content.IE5\7IXN8V1B\MC900292594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5373216"/>
            <a:ext cx="864096" cy="10771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Mistral" pitchFamily="66" charset="0"/>
              </a:rPr>
              <a:t>10 - Odpověď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764704"/>
            <a:ext cx="5122912" cy="3384376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endParaRPr lang="cs-CZ" sz="3600" dirty="0" smtClean="0">
              <a:solidFill>
                <a:srgbClr val="FF0000"/>
              </a:solidFill>
              <a:latin typeface="Mistral" pitchFamily="66" charset="0"/>
            </a:endParaRP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  Plevele nikomu nedělají radost. Řadíme je k planým rostlinám  a těm hospodářským a okrasným ubírají vodu a živiny – snižují tak úrodu. Patří k nim např. mák vlčí, chrpa modrá, pýr plazivý nebo svlačec rolní. Těch je, co?</a:t>
            </a:r>
          </a:p>
        </p:txBody>
      </p:sp>
      <p:pic>
        <p:nvPicPr>
          <p:cNvPr id="5" name="Picture 2" descr="C:\Users\raduška\AppData\Local\Microsoft\Windows\Temporary Internet Files\Content.IE5\7IXN8V1B\MC90005396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7668344" y="5517232"/>
            <a:ext cx="861365" cy="8449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istral" pitchFamily="66" charset="0"/>
              </a:rPr>
              <a:t>11 – Živočichové na poli 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Vyjmenujte pět živočichů, kteří žijí na poli.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Pokud se ani jednou nespletete, dám vám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dva body. Pokud se spletete jednou, dám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vám jeden bod. Dvakrát se splést nesmíte!</a:t>
            </a:r>
            <a:endParaRPr lang="cs-CZ" sz="4400" dirty="0"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WUUAUPBZ\MC9004413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60648"/>
            <a:ext cx="1584176" cy="1556335"/>
          </a:xfrm>
          <a:prstGeom prst="rect">
            <a:avLst/>
          </a:prstGeom>
          <a:noFill/>
        </p:spPr>
      </p:pic>
      <p:pic>
        <p:nvPicPr>
          <p:cNvPr id="6" name="Picture 3" descr="C:\Users\raduška\AppData\Local\Microsoft\Windows\Temporary Internet Files\Content.IE5\7IXN8V1B\MC900292594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5373216"/>
            <a:ext cx="864096" cy="10771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Mistral" pitchFamily="66" charset="0"/>
              </a:rPr>
              <a:t>11 - Odpověď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764704"/>
            <a:ext cx="5122912" cy="3384376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3600" dirty="0" smtClean="0">
              <a:solidFill>
                <a:srgbClr val="FF0000"/>
              </a:solidFill>
              <a:latin typeface="Mistral" pitchFamily="66" charset="0"/>
            </a:endParaRP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  Kamarádi, kteří žijí na poli jsou: hraboš, zajíc, koroptev, káně, bažant, poštolka, sysel, křeček, mandelinka.</a:t>
            </a:r>
          </a:p>
        </p:txBody>
      </p:sp>
      <p:pic>
        <p:nvPicPr>
          <p:cNvPr id="5" name="Picture 2" descr="C:\Users\raduška\AppData\Local\Microsoft\Windows\Temporary Internet Files\Content.IE5\7IXN8V1B\MC90005396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7668344" y="5517232"/>
            <a:ext cx="861365" cy="8449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istral" pitchFamily="66" charset="0"/>
              </a:rPr>
              <a:t>12 – Živočichové na poli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Teď potřebuji znát váš názor. Myslíte, že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živočichové žijící na poli, dokážou i škodit?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Svou odpověď odůvodni a já ti přidám bod.</a:t>
            </a:r>
          </a:p>
        </p:txBody>
      </p:sp>
      <p:pic>
        <p:nvPicPr>
          <p:cNvPr id="5" name="Picture 4" descr="C:\Users\raduška\AppData\Local\Microsoft\Windows\Temporary Internet Files\Content.IE5\G3IQ5ABL\MC90043801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60648"/>
            <a:ext cx="2016224" cy="2016224"/>
          </a:xfrm>
          <a:prstGeom prst="rect">
            <a:avLst/>
          </a:prstGeom>
          <a:noFill/>
        </p:spPr>
      </p:pic>
      <p:pic>
        <p:nvPicPr>
          <p:cNvPr id="7" name="Picture 3" descr="C:\Users\raduška\AppData\Local\Microsoft\Windows\Temporary Internet Files\Content.IE5\7IXN8V1B\MC900292594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5373216"/>
            <a:ext cx="864096" cy="10771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Mistral" pitchFamily="66" charset="0"/>
              </a:rPr>
              <a:t>12 - Odpověď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764704"/>
            <a:ext cx="5122912" cy="3384376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endParaRPr lang="cs-CZ" sz="3600" dirty="0" smtClean="0">
              <a:solidFill>
                <a:srgbClr val="FF0000"/>
              </a:solidFill>
              <a:latin typeface="Mistral" pitchFamily="66" charset="0"/>
            </a:endParaRP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  Ano, někteří živočichové, když se přemnoží, dokážou i škodit. Protože je jich hodně, spotřebují i velké množství potravy – plodin, což samozřejmě neuvítají zemědělci.</a:t>
            </a:r>
            <a:endParaRPr lang="cs-CZ" sz="3600" dirty="0">
              <a:solidFill>
                <a:srgbClr val="FF0000"/>
              </a:solidFill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7IXN8V1B\MC90005396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7668344" y="5517232"/>
            <a:ext cx="861365" cy="8449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40000"/>
                <a:lumOff val="6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istral" pitchFamily="66" charset="0"/>
              </a:rPr>
              <a:t>13 – Společenstva vod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Škoda, že nejsem vodní živočich. U vody se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mi líbí nejvíc. Vyjmenuj tři vodní plochy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nebo toky, kde mohou vodní kamarádi žít.</a:t>
            </a:r>
            <a:endParaRPr lang="cs-CZ" sz="4400" dirty="0">
              <a:latin typeface="Mistral" pitchFamily="66" charset="0"/>
            </a:endParaRPr>
          </a:p>
        </p:txBody>
      </p:sp>
      <p:pic>
        <p:nvPicPr>
          <p:cNvPr id="5" name="Picture 3" descr="C:\Users\raduška\AppData\Local\Microsoft\Windows\Temporary Internet Files\Content.IE5\7IXN8V1B\MC900292594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5373216"/>
            <a:ext cx="864096" cy="1077124"/>
          </a:xfrm>
          <a:prstGeom prst="rect">
            <a:avLst/>
          </a:prstGeom>
          <a:noFill/>
        </p:spPr>
      </p:pic>
      <p:pic>
        <p:nvPicPr>
          <p:cNvPr id="6" name="Picture 2" descr="C:\Users\raduška\AppData\Local\Microsoft\Windows\Temporary Internet Files\Content.IE5\WUUAUPBZ\MC90044139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260648"/>
            <a:ext cx="1584176" cy="155633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Mistral" pitchFamily="66" charset="0"/>
              </a:rPr>
              <a:t>13 - Odpověď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764704"/>
            <a:ext cx="5122912" cy="3384376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3600" dirty="0" smtClean="0">
              <a:solidFill>
                <a:srgbClr val="FF0000"/>
              </a:solidFill>
              <a:latin typeface="Mistral" pitchFamily="66" charset="0"/>
            </a:endParaRP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     Vodní živočichové mohou žít např. v řece, v potoku, </a:t>
            </a: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   v rybníku, jezeře nebo </a:t>
            </a: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    v přehradních nádržích. </a:t>
            </a:r>
            <a:endParaRPr lang="cs-CZ" sz="3600" dirty="0">
              <a:solidFill>
                <a:srgbClr val="FF0000"/>
              </a:solidFill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7IXN8V1B\MC90005396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7668344" y="5517232"/>
            <a:ext cx="861365" cy="8449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istral" pitchFamily="66" charset="0"/>
              </a:rPr>
              <a:t>14 – Společenstva vod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Jedna vodní rostlina je chráněna zákonem,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protože se v přírodě vyskytuje jen vzácně.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Víte její CELÝ název? Pokud povíš celé její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jméno, máš u mě schovaný další bod.</a:t>
            </a:r>
            <a:endParaRPr lang="cs-CZ" sz="4400" dirty="0">
              <a:latin typeface="Mistral" pitchFamily="66" charset="0"/>
            </a:endParaRPr>
          </a:p>
        </p:txBody>
      </p:sp>
      <p:pic>
        <p:nvPicPr>
          <p:cNvPr id="5" name="Picture 3" descr="C:\Users\raduška\AppData\Local\Microsoft\Windows\Temporary Internet Files\Content.IE5\7IXN8V1B\MC9002925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5373216"/>
            <a:ext cx="864096" cy="1077124"/>
          </a:xfrm>
          <a:prstGeom prst="rect">
            <a:avLst/>
          </a:prstGeom>
          <a:noFill/>
        </p:spPr>
      </p:pic>
      <p:pic>
        <p:nvPicPr>
          <p:cNvPr id="6" name="Picture 4" descr="C:\Users\raduška\AppData\Local\Microsoft\Windows\Temporary Internet Files\Content.IE5\G3IQ5ABL\MC90043801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60648"/>
            <a:ext cx="2016224" cy="20162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Mistral" pitchFamily="66" charset="0"/>
              </a:rPr>
              <a:t>14 - Odpověď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764704"/>
            <a:ext cx="5122912" cy="3384376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3600" dirty="0" smtClean="0">
              <a:solidFill>
                <a:srgbClr val="FF0000"/>
              </a:solidFill>
              <a:latin typeface="Mistral" pitchFamily="66" charset="0"/>
            </a:endParaRP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     Měla jsem na mysli LEKNÍN BÍLÝ. </a:t>
            </a:r>
            <a:endParaRPr lang="cs-CZ" sz="3600" dirty="0">
              <a:solidFill>
                <a:srgbClr val="FF0000"/>
              </a:solidFill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7IXN8V1B\MC90005396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7668344" y="5517232"/>
            <a:ext cx="861365" cy="844906"/>
          </a:xfrm>
          <a:prstGeom prst="rect">
            <a:avLst/>
          </a:prstGeom>
          <a:noFill/>
        </p:spPr>
      </p:pic>
      <p:pic>
        <p:nvPicPr>
          <p:cNvPr id="4099" name="Picture 3" descr="C:\Users\raduška\AppData\Local\Microsoft\Windows\Temporary Internet Files\Content.IE5\LHLUUK0X\MP90042522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2564904"/>
            <a:ext cx="2161086" cy="144016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0000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istral" pitchFamily="66" charset="0"/>
              </a:rPr>
              <a:t>15 – Společenstva vod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Pověz mi tři živočichy žijící u vody a já tě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odměním dalším bodem. </a:t>
            </a:r>
            <a:endParaRPr lang="cs-CZ" sz="4400" dirty="0"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WUUAUPBZ\MC9004413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60648"/>
            <a:ext cx="1584176" cy="1556335"/>
          </a:xfrm>
          <a:prstGeom prst="rect">
            <a:avLst/>
          </a:prstGeom>
          <a:noFill/>
        </p:spPr>
      </p:pic>
      <p:pic>
        <p:nvPicPr>
          <p:cNvPr id="6" name="Picture 3" descr="C:\Users\raduška\AppData\Local\Microsoft\Windows\Temporary Internet Files\Content.IE5\7IXN8V1B\MC900292594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5373216"/>
            <a:ext cx="864096" cy="10771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Mistral" pitchFamily="66" charset="0"/>
              </a:rPr>
              <a:t>15 - Odpověď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764704"/>
            <a:ext cx="5122912" cy="3384376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3600" dirty="0" smtClean="0">
              <a:solidFill>
                <a:srgbClr val="FF0000"/>
              </a:solidFill>
              <a:latin typeface="Mistral" pitchFamily="66" charset="0"/>
            </a:endParaRP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    Mohli jste mi říct např. ryby, vydru, bobra, lysku, kachnu, vážku, komára, ledňáčka, labuť, žábu.</a:t>
            </a:r>
            <a:endParaRPr lang="cs-CZ" sz="3600" dirty="0">
              <a:solidFill>
                <a:srgbClr val="FF0000"/>
              </a:solidFill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7IXN8V1B\MC90005396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7668344" y="5517232"/>
            <a:ext cx="861365" cy="8449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5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istral" pitchFamily="66" charset="0"/>
              </a:rPr>
              <a:t>16 – Společenstva lesů.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Stromy, které rostou spolu na jedné ploše,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nazýváme lesem. Lesy můžeme dále dělit podle druhu stromů, které tam rostou. Řekni alespoň tři takovéto skupiny.</a:t>
            </a:r>
            <a:endParaRPr lang="cs-CZ" sz="4400" dirty="0">
              <a:latin typeface="Mistral" pitchFamily="66" charset="0"/>
            </a:endParaRPr>
          </a:p>
        </p:txBody>
      </p:sp>
      <p:pic>
        <p:nvPicPr>
          <p:cNvPr id="5" name="Picture 4" descr="C:\Users\raduška\AppData\Local\Microsoft\Windows\Temporary Internet Files\Content.IE5\G3IQ5ABL\MC90043801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60648"/>
            <a:ext cx="2016224" cy="2016224"/>
          </a:xfrm>
          <a:prstGeom prst="rect">
            <a:avLst/>
          </a:prstGeom>
          <a:noFill/>
        </p:spPr>
      </p:pic>
      <p:pic>
        <p:nvPicPr>
          <p:cNvPr id="6" name="Picture 3" descr="C:\Users\raduška\AppData\Local\Microsoft\Windows\Temporary Internet Files\Content.IE5\7IXN8V1B\MC900292594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5373216"/>
            <a:ext cx="864096" cy="10771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Mistral" pitchFamily="66" charset="0"/>
              </a:rPr>
              <a:t>16 - Odpověď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764704"/>
            <a:ext cx="5122912" cy="33843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Pokud na jedné ploše rostou listnaté stromy, jde o les LISTNATÝ. Stejně tak nazýváme les JEHLIČNATÝ a pokud tyto stromy namícháme, jde o les SMÍŠENÝ.</a:t>
            </a:r>
            <a:endParaRPr lang="cs-CZ" sz="3600" dirty="0">
              <a:solidFill>
                <a:srgbClr val="FF0000"/>
              </a:solidFill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7IXN8V1B\MC90005396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7668344" y="5517232"/>
            <a:ext cx="861365" cy="8449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istral" pitchFamily="66" charset="0"/>
              </a:rPr>
              <a:t>17 – Společenstva lesa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Jaké stromy budou růst v lese, který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nazýváme DOUBRAVA a BUČINA? Za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každou správnou odpověď vám dám bod. </a:t>
            </a:r>
            <a:endParaRPr lang="cs-CZ" sz="4400" dirty="0">
              <a:latin typeface="Mistral" pitchFamily="66" charset="0"/>
            </a:endParaRPr>
          </a:p>
        </p:txBody>
      </p:sp>
      <p:pic>
        <p:nvPicPr>
          <p:cNvPr id="5" name="Picture 3" descr="C:\Users\raduška\AppData\Local\Microsoft\Windows\Temporary Internet Files\Content.IE5\7IXN8V1B\MC9002925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5373216"/>
            <a:ext cx="864096" cy="1077124"/>
          </a:xfrm>
          <a:prstGeom prst="rect">
            <a:avLst/>
          </a:prstGeom>
          <a:noFill/>
        </p:spPr>
      </p:pic>
      <p:pic>
        <p:nvPicPr>
          <p:cNvPr id="6" name="Picture 2" descr="C:\Users\raduška\AppData\Local\Microsoft\Windows\Temporary Internet Files\Content.IE5\WUUAUPBZ\MC9004413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60648"/>
            <a:ext cx="1584176" cy="155633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Mistral" pitchFamily="66" charset="0"/>
              </a:rPr>
              <a:t>17 - Odpověď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764704"/>
            <a:ext cx="5122912" cy="3384376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3600" dirty="0" smtClean="0">
              <a:solidFill>
                <a:srgbClr val="FF0000"/>
              </a:solidFill>
              <a:latin typeface="Mistral" pitchFamily="66" charset="0"/>
            </a:endParaRP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   Doubrava je druh lesa, kde rostou převážně DUBY. V bučině rostou převážně BUKY.</a:t>
            </a:r>
            <a:endParaRPr lang="cs-CZ" sz="3600" dirty="0">
              <a:solidFill>
                <a:srgbClr val="FF0000"/>
              </a:solidFill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7IXN8V1B\MC90005396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7668344" y="5517232"/>
            <a:ext cx="861365" cy="8449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7A3856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istral" pitchFamily="66" charset="0"/>
              </a:rPr>
              <a:t>18 – Společenstva lesa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400" dirty="0" smtClean="0">
                <a:latin typeface="Mistral" pitchFamily="66" charset="0"/>
              </a:rPr>
              <a:t>V lese žije mnoho živočichů. Dokonce i moje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kolegyně liška. Dokážeš vyjmenovat dalších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pět jejich spolubydlících? Pokud se to podaří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všech pět bez jediné chyby, dám ti dva body.</a:t>
            </a:r>
            <a:endParaRPr lang="cs-CZ" sz="4400" dirty="0">
              <a:latin typeface="Mistral" pitchFamily="66" charset="0"/>
            </a:endParaRPr>
          </a:p>
        </p:txBody>
      </p:sp>
      <p:pic>
        <p:nvPicPr>
          <p:cNvPr id="5" name="Picture 3" descr="C:\Users\raduška\AppData\Local\Microsoft\Windows\Temporary Internet Files\Content.IE5\7IXN8V1B\MC90029259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5373216"/>
            <a:ext cx="864096" cy="1077124"/>
          </a:xfrm>
          <a:prstGeom prst="rect">
            <a:avLst/>
          </a:prstGeom>
          <a:noFill/>
        </p:spPr>
      </p:pic>
      <p:pic>
        <p:nvPicPr>
          <p:cNvPr id="6" name="Picture 4" descr="C:\Users\raduška\AppData\Local\Microsoft\Windows\Temporary Internet Files\Content.IE5\G3IQ5ABL\MC90043801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60648"/>
            <a:ext cx="2016224" cy="20162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Mistral" pitchFamily="66" charset="0"/>
              </a:rPr>
              <a:t>18 - Odpověď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764704"/>
            <a:ext cx="5122912" cy="3384376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3600" dirty="0" smtClean="0">
              <a:solidFill>
                <a:srgbClr val="FF0000"/>
              </a:solidFill>
              <a:latin typeface="Mistral" pitchFamily="66" charset="0"/>
            </a:endParaRP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   Liška mi poradila, že tam s ní žije např. veverka, prase divoké, kuna, roháč, klíště, zmije, datel či kukačka.</a:t>
            </a:r>
            <a:endParaRPr lang="cs-CZ" sz="3600" dirty="0">
              <a:solidFill>
                <a:srgbClr val="FF0000"/>
              </a:solidFill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7IXN8V1B\MC90005396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7668344" y="5517232"/>
            <a:ext cx="861365" cy="8449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40000"/>
                <a:lumOff val="6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istral" pitchFamily="66" charset="0"/>
              </a:rPr>
              <a:t>19 – Houby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Houby dělíme do tří skupin podle toho, zda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je smíme či nesmíme jíst. Za bod mi budeš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muset říct všechny. </a:t>
            </a:r>
          </a:p>
        </p:txBody>
      </p:sp>
      <p:pic>
        <p:nvPicPr>
          <p:cNvPr id="5" name="Picture 2" descr="C:\Users\raduška\AppData\Local\Microsoft\Windows\Temporary Internet Files\Content.IE5\WUUAUPBZ\MC9004413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60648"/>
            <a:ext cx="1584176" cy="1556335"/>
          </a:xfrm>
          <a:prstGeom prst="rect">
            <a:avLst/>
          </a:prstGeom>
          <a:noFill/>
        </p:spPr>
      </p:pic>
      <p:pic>
        <p:nvPicPr>
          <p:cNvPr id="6" name="Picture 3" descr="C:\Users\raduška\AppData\Local\Microsoft\Windows\Temporary Internet Files\Content.IE5\7IXN8V1B\MC900292594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5373216"/>
            <a:ext cx="864096" cy="10771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Mistral" pitchFamily="66" charset="0"/>
              </a:rPr>
              <a:t>19 - Odpověď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764704"/>
            <a:ext cx="5122912" cy="3384376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3600" dirty="0" smtClean="0">
              <a:solidFill>
                <a:srgbClr val="FF0000"/>
              </a:solidFill>
              <a:latin typeface="Mistral" pitchFamily="66" charset="0"/>
            </a:endParaRP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   Houby dělíme na jedlé, nejedlé a smrtelně jedovaté.  </a:t>
            </a:r>
            <a:endParaRPr lang="cs-CZ" sz="3600" dirty="0">
              <a:solidFill>
                <a:srgbClr val="FF0000"/>
              </a:solidFill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7IXN8V1B\MC90005396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7668344" y="5517232"/>
            <a:ext cx="861365" cy="8449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Mistral" pitchFamily="66" charset="0"/>
              </a:rPr>
              <a:t>20 – Lesní plody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Dobrá zpráva je, že pokud se v lese ztratíte,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určitě neumřete hlady, protože zde roste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mnoho lesních plodů, které chodíte občas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sbírat na koláč. Pokud mi řekneš alespoň</a:t>
            </a:r>
          </a:p>
          <a:p>
            <a:pPr algn="ctr">
              <a:buNone/>
            </a:pPr>
            <a:r>
              <a:rPr lang="cs-CZ" sz="4400" dirty="0" smtClean="0">
                <a:latin typeface="Mistral" pitchFamily="66" charset="0"/>
              </a:rPr>
              <a:t>tři, dám ti bod.</a:t>
            </a:r>
            <a:endParaRPr lang="cs-CZ" sz="4400" dirty="0">
              <a:latin typeface="Mistral" pitchFamily="66" charset="0"/>
            </a:endParaRPr>
          </a:p>
        </p:txBody>
      </p:sp>
      <p:pic>
        <p:nvPicPr>
          <p:cNvPr id="5" name="Picture 4" descr="C:\Users\raduška\AppData\Local\Microsoft\Windows\Temporary Internet Files\Content.IE5\G3IQ5ABL\MC90043801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60648"/>
            <a:ext cx="2016224" cy="2016224"/>
          </a:xfrm>
          <a:prstGeom prst="rect">
            <a:avLst/>
          </a:prstGeom>
          <a:noFill/>
        </p:spPr>
      </p:pic>
      <p:pic>
        <p:nvPicPr>
          <p:cNvPr id="6" name="Picture 3" descr="C:\Users\raduška\AppData\Local\Microsoft\Windows\Temporary Internet Files\Content.IE5\7IXN8V1B\MC900292594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5373216"/>
            <a:ext cx="864096" cy="10771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Mistral" pitchFamily="66" charset="0"/>
              </a:rPr>
              <a:t>20 - Odpověď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764704"/>
            <a:ext cx="5122912" cy="3384376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3600" dirty="0" smtClean="0">
              <a:solidFill>
                <a:srgbClr val="FF0000"/>
              </a:solidFill>
              <a:latin typeface="Mistral" pitchFamily="66" charset="0"/>
            </a:endParaRP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  <a:latin typeface="Mistral" pitchFamily="66" charset="0"/>
              </a:rPr>
              <a:t>   Do lesa chodíme na maliny, ostružiny, borůvky, lesní jahody a někde lze stále ještě utrhnout i brusinky.</a:t>
            </a:r>
            <a:endParaRPr lang="cs-CZ" sz="3600" dirty="0">
              <a:solidFill>
                <a:srgbClr val="FF0000"/>
              </a:solidFill>
              <a:latin typeface="Mistral" pitchFamily="66" charset="0"/>
            </a:endParaRPr>
          </a:p>
        </p:txBody>
      </p:sp>
      <p:pic>
        <p:nvPicPr>
          <p:cNvPr id="5" name="Picture 2" descr="C:\Users\raduška\AppData\Local\Microsoft\Windows\Temporary Internet Files\Content.IE5\7IXN8V1B\MC90005396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7668344" y="5517232"/>
            <a:ext cx="861365" cy="8449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2000" r="-2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903893"/>
            <a:ext cx="7596336" cy="954107"/>
          </a:xfrm>
          <a:prstGeom prst="rect">
            <a:avLst/>
          </a:prstGeom>
          <a:noFill/>
        </p:spPr>
        <p:txBody>
          <a:bodyPr wrap="square" rtlCol="0">
            <a:prstTxWarp prst="textDeflate">
              <a:avLst/>
            </a:prstTxWarp>
            <a:spAutoFit/>
          </a:bodyPr>
          <a:lstStyle/>
          <a:p>
            <a:pPr algn="ctr"/>
            <a:r>
              <a:rPr lang="cs-CZ" sz="2800" dirty="0" smtClean="0">
                <a:latin typeface="Comic Sans MS" pitchFamily="66" charset="0"/>
              </a:rPr>
              <a:t>Tak které skupině můžeme pogratulovat k vítězství?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3" name="Picture 2" descr="C:\Users\raduška\AppData\Local\Microsoft\Windows\Temporary Internet Files\Content.IE5\WUUAUPBZ\MC9004413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188640"/>
            <a:ext cx="1806575" cy="1774825"/>
          </a:xfrm>
          <a:prstGeom prst="rect">
            <a:avLst/>
          </a:prstGeom>
          <a:noFill/>
        </p:spPr>
      </p:pic>
      <p:pic>
        <p:nvPicPr>
          <p:cNvPr id="4" name="Picture 4" descr="C:\Users\raduška\AppData\Local\Microsoft\Windows\Temporary Internet Files\Content.IE5\G3IQ5ABL\MC90043801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404664"/>
            <a:ext cx="2376264" cy="23762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500"/>
                            </p:stCondLst>
                            <p:childTnLst>
                              <p:par>
                                <p:cTn id="10" presetID="2" presetClass="entr" presetSubtype="3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784887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Použité zdroje:</a:t>
            </a:r>
          </a:p>
          <a:p>
            <a:r>
              <a:rPr lang="cs-CZ" b="1" dirty="0" smtClean="0"/>
              <a:t>Obrázky použité z galerie </a:t>
            </a:r>
            <a:r>
              <a:rPr lang="cs-CZ" b="1" dirty="0" smtClean="0"/>
              <a:t>office – www.office.</a:t>
            </a:r>
            <a:r>
              <a:rPr lang="cs-CZ" b="1" smtClean="0"/>
              <a:t>microsoft.com</a:t>
            </a:r>
            <a:endParaRPr lang="cs-CZ" b="1" dirty="0" smtClean="0"/>
          </a:p>
          <a:p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Metodika práce:</a:t>
            </a:r>
          </a:p>
          <a:p>
            <a:r>
              <a:rPr lang="cs-CZ" dirty="0" smtClean="0"/>
              <a:t>Rozdělte žáky do 2-3 skupin. Více bych jich pro přehlednost nedělala. Žáci si mohou dát názvy z říše rostlin či zvířat. Poté se rozhodněte, zda žáci budou volit jednotlivé otázky postupně nebo mohou přeskakovat. Body si zapisujte.  </a:t>
            </a:r>
          </a:p>
          <a:p>
            <a:r>
              <a:rPr lang="cs-CZ" b="1" dirty="0" smtClean="0"/>
              <a:t>Doporučení</a:t>
            </a:r>
            <a:r>
              <a:rPr lang="cs-CZ" dirty="0" smtClean="0"/>
              <a:t>: při kliknutí na číslo otázky se Vám toto číslo zbarví a Vy budete mít přehled o vybraných otázkách. Při kliknutí do plochy otázky, se sice zobrazí daná otázka, ale číslo se nezbarví. </a:t>
            </a:r>
            <a:endParaRPr lang="cs-CZ" dirty="0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1220</TotalTime>
  <Words>1379</Words>
  <Application>Microsoft Office PowerPoint</Application>
  <PresentationFormat>Předvádění na obrazovce (4:3)</PresentationFormat>
  <Paragraphs>218</Paragraphs>
  <Slides>46</Slides>
  <Notes>1</Notes>
  <HiddenSlides>20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46</vt:i4>
      </vt:variant>
    </vt:vector>
  </HeadingPairs>
  <TitlesOfParts>
    <vt:vector size="47" baseType="lpstr">
      <vt:lpstr>Motiv sady Office</vt:lpstr>
      <vt:lpstr>Snímek 1</vt:lpstr>
      <vt:lpstr>Snímek 2</vt:lpstr>
      <vt:lpstr>Snímek 3</vt:lpstr>
      <vt:lpstr>Snímek 4</vt:lpstr>
      <vt:lpstr>1 – Živé organismy</vt:lpstr>
      <vt:lpstr>1 - Odpověď</vt:lpstr>
      <vt:lpstr>2 – Skupiny živočichů</vt:lpstr>
      <vt:lpstr>2- Odpověď</vt:lpstr>
      <vt:lpstr>3 – Společenstva lidského obydlí </vt:lpstr>
      <vt:lpstr>3 - Odpověď</vt:lpstr>
      <vt:lpstr>4 – Společenstva lidského obydlí</vt:lpstr>
      <vt:lpstr>4 - Odpověď</vt:lpstr>
      <vt:lpstr>5 – Rostliny kulturní a plané</vt:lpstr>
      <vt:lpstr>5 - Odpověď</vt:lpstr>
      <vt:lpstr>6 – Rostliny</vt:lpstr>
      <vt:lpstr>6 - Odpověď</vt:lpstr>
      <vt:lpstr>7 – Společenstva polí</vt:lpstr>
      <vt:lpstr>7 - Odpověď</vt:lpstr>
      <vt:lpstr>8 – Hospodářské rostliny</vt:lpstr>
      <vt:lpstr>8 - Odpověď</vt:lpstr>
      <vt:lpstr>9 – Hospodářské rostliny</vt:lpstr>
      <vt:lpstr>9 - Odpověď</vt:lpstr>
      <vt:lpstr>10 – Plevele</vt:lpstr>
      <vt:lpstr>10 - Odpověď</vt:lpstr>
      <vt:lpstr>11 – Živočichové na poli </vt:lpstr>
      <vt:lpstr>11 - Odpověď</vt:lpstr>
      <vt:lpstr>12 – Živočichové na poli</vt:lpstr>
      <vt:lpstr>12 - Odpověď</vt:lpstr>
      <vt:lpstr>13 – Společenstva vod</vt:lpstr>
      <vt:lpstr>13 - Odpověď</vt:lpstr>
      <vt:lpstr>14 – Společenstva vod</vt:lpstr>
      <vt:lpstr>14 - Odpověď</vt:lpstr>
      <vt:lpstr>15 – Společenstva vod</vt:lpstr>
      <vt:lpstr>15 - Odpověď</vt:lpstr>
      <vt:lpstr>16 – Společenstva lesů.</vt:lpstr>
      <vt:lpstr>16 - Odpověď</vt:lpstr>
      <vt:lpstr>17 – Společenstva lesa</vt:lpstr>
      <vt:lpstr>17 - Odpověď</vt:lpstr>
      <vt:lpstr>18 – Společenstva lesa</vt:lpstr>
      <vt:lpstr>18 - Odpověď</vt:lpstr>
      <vt:lpstr>19 – Houby</vt:lpstr>
      <vt:lpstr>19 - Odpověď</vt:lpstr>
      <vt:lpstr>20 – Lesní plody</vt:lpstr>
      <vt:lpstr>20 - Odpověď</vt:lpstr>
      <vt:lpstr>Snímek 45</vt:lpstr>
      <vt:lpstr>Snímek 46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raduška</dc:creator>
  <cp:lastModifiedBy>Dum</cp:lastModifiedBy>
  <cp:revision>152</cp:revision>
  <dcterms:created xsi:type="dcterms:W3CDTF">2013-11-16T14:33:24Z</dcterms:created>
  <dcterms:modified xsi:type="dcterms:W3CDTF">2014-02-11T13:55:14Z</dcterms:modified>
</cp:coreProperties>
</file>