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bin" ContentType="application/vnd.openxmlformats-officedocument.oleObject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3" r:id="rId3"/>
    <p:sldId id="264" r:id="rId4"/>
    <p:sldId id="257" r:id="rId5"/>
    <p:sldId id="258" r:id="rId6"/>
    <p:sldId id="265" r:id="rId7"/>
    <p:sldId id="259" r:id="rId8"/>
    <p:sldId id="260" r:id="rId9"/>
    <p:sldId id="261" r:id="rId10"/>
    <p:sldId id="262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43" d="100"/>
          <a:sy n="43" d="100"/>
        </p:scale>
        <p:origin x="-129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CF663C6-A082-429F-B7DA-2A02C4BD3FDF}" type="datetimeFigureOut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1F5F678-0A9E-4021-9AB2-04EBDF334E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A89A37F-A4EA-4D6B-9DD1-810D096C455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1BDE00-AB9F-4615-B365-D619FEF7D5BE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Olga Šafářová  Materiál vznikl v OP Vzdělávání pro konkurenceschopnost – projekt EU peníze školám. 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55334B-5517-4317-86CE-2FE6351ECF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BAA756-546F-4251-9DFA-1012085D2AFE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Olga Šafářová  Materiál vznikl v OP Vzdělávání pro konkurenceschopnost – projekt EU peníze školám. 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6CDB96-9406-491B-BF8A-1EC783CFCE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48BC6B-232E-4BE4-A291-EF5ED762E8AE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Olga Šafářová  Materiál vznikl v OP Vzdělávání pro konkurenceschopnost – projekt EU peníze školám. 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AF68E7-A356-48FD-9713-E02323C19A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CFE8A5-41B5-46E1-B449-B78FF30F312C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Olga Šafářová  Materiál vznikl v OP Vzdělávání pro konkurenceschopnost – projekt EU peníze školám.  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C6D0F9-BB31-4843-9F6A-35D0D39AAC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A7E1BE-F73A-42B9-A5A1-EC5A5DA4749E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Olga Šafářová  Materiál vznikl v OP Vzdělávání pro konkurenceschopnost – projekt EU peníze školám.  </a:t>
            </a: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524E73-03B1-47C0-B335-4937BAC2F7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16717B-578F-4619-8847-3AAA5BFE5A5C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Olga Šafářová  Materiál vznikl v OP Vzdělávání pro konkurenceschopnost – projekt EU peníze školám.  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3F3BF-8AF8-4A3D-8985-F7B9988DA3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64468D-BBE5-4297-991E-5613B0E5ADD4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Olga Šafářová  Materiál vznikl v OP Vzdělávání pro konkurenceschopnost – projekt EU peníze školám.  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A5D561-3F1C-4AB3-B7C7-731C5383C9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33B944-B0BB-41E5-95FC-B7F12E79476A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Olga Šafářová  Materiál vznikl v OP Vzdělávání pro konkurenceschopnost – projekt EU peníze školám.  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C0C4F-73F3-44AB-A1E2-4A17F774D8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8F1AB7-3FF8-4129-BF3F-E8926A79C1E4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Olga Šafářová  Materiál vznikl v OP Vzdělávání pro konkurenceschopnost – projekt EU peníze školám.  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0A9EF-DCBA-4C44-9188-851990E29D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FAEDE0-56CC-43E2-A418-9DE0390A4F44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Olga Šafářová  Materiál vznikl v OP Vzdělávání pro konkurenceschopnost – projekt EU peníze školám. 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96FA02-99F1-4A29-83BB-88117BC06D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0D7441-BC2D-400C-BD8A-C725E2F65D09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Olga Šafářová  Materiál vznikl v OP Vzdělávání pro konkurenceschopnost – projekt EU peníze školám. 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67B2B-F0BB-4F4B-804F-AA8DFC953C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200"/>
            </a:gs>
            <a:gs pos="20000">
              <a:srgbClr val="FFF200"/>
            </a:gs>
            <a:gs pos="59000">
              <a:srgbClr val="FF7A00"/>
            </a:gs>
            <a:gs pos="84000">
              <a:srgbClr val="FF0300"/>
            </a:gs>
            <a:gs pos="100000">
              <a:srgbClr val="4D0808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54EC932-74C7-44EC-B9F3-EC802FA3A16C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7C037A4-22FC-4F33-8B9C-F78CBEDB01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 advClick="0" advTm="5000">
    <p:wipe dir="d"/>
  </p:transition>
  <p:hf sldNum="0" hd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jpeg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4213" y="2781300"/>
            <a:ext cx="7772400" cy="14700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>            Základní škola a Mateřská škola Dobrá Voda u Českých Budějovic,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Na Vyhlídce 6, 373 16 Dobrá Voda u Českých Budějovic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i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EU  PENÍZE  ŠKOLÁM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Zlepšení podmínek pro vzdělávání na základních školách Operačního programu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Vzdělávání pro konkurenceschopnost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206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graphicFrame>
        <p:nvGraphicFramePr>
          <p:cNvPr id="2066" name="Object 18"/>
          <p:cNvGraphicFramePr>
            <a:graphicFrameLocks noChangeAspect="1"/>
          </p:cNvGraphicFramePr>
          <p:nvPr/>
        </p:nvGraphicFramePr>
        <p:xfrm>
          <a:off x="468313" y="1196975"/>
          <a:ext cx="749300" cy="544513"/>
        </p:xfrm>
        <a:graphic>
          <a:graphicData uri="http://schemas.openxmlformats.org/presentationml/2006/ole">
            <p:oleObj spid="_x0000_s2066" name="Picture" r:id="rId4" imgW="1476756" imgH="1077468" progId="Word.Picture.8">
              <p:embed/>
            </p:oleObj>
          </a:graphicData>
        </a:graphic>
      </p:graphicFrame>
      <p:pic>
        <p:nvPicPr>
          <p:cNvPr id="2069" name="Picture 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763713" y="2276475"/>
            <a:ext cx="5761037" cy="11906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750" y="765175"/>
            <a:ext cx="8229600" cy="4525963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a název klíčové aktivity: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III/2 Inovace a zkvalitnění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výuky prostřednictvím ICT.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DUM: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VY_32_INOVACE_ČS.5.58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Jméno autora: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Mgr. Olga Šafářová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Datum (období) vytvoření DUM: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18.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10. 2013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      5.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oblast: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Člověk a jeho svět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obor: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Přírodověda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fontAlgn="t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fontAlgn="t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fontAlgn="t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692150"/>
            <a:ext cx="8229600" cy="4525963"/>
          </a:xfrm>
        </p:spPr>
        <p:txBody>
          <a:bodyPr>
            <a:noAutofit/>
          </a:bodyPr>
          <a:lstStyle/>
          <a:p>
            <a:pPr fontAlgn="t"/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Klíčová slova:	                   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Dětský pokoj, domov</a:t>
            </a:r>
          </a:p>
          <a:p>
            <a:pPr fontAlgn="t"/>
            <a:endParaRPr lang="cs-CZ" sz="2000" b="1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			      Prezentace slouží k výuce a k zápisu</a:t>
            </a:r>
          </a:p>
          <a:p>
            <a:pPr>
              <a:buFont typeface="Arial" charset="0"/>
              <a:buNone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do sešitu. 			</a:t>
            </a:r>
          </a:p>
          <a:p>
            <a:pPr>
              <a:buFont typeface="Arial" charset="0"/>
              <a:buNone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Podporuje aktivní  přístup žáků</a:t>
            </a:r>
          </a:p>
          <a:p>
            <a:pPr>
              <a:buFont typeface="Arial" charset="0"/>
              <a:buNone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k získávání nových vědomostí</a:t>
            </a:r>
          </a:p>
          <a:p>
            <a:pPr>
              <a:buFont typeface="Arial" charset="0"/>
              <a:buNone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s využitím interaktivní tabule.</a:t>
            </a:r>
          </a:p>
          <a:p>
            <a:pPr fontAlgn="t">
              <a:buFont typeface="Arial" charset="0"/>
              <a:buNone/>
            </a:pPr>
            <a:endParaRPr lang="cs-CZ" sz="2000" b="1" smtClean="0"/>
          </a:p>
          <a:p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Druh učebního materiálu: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	     Prezentace</a:t>
            </a:r>
            <a:endParaRPr lang="en-US" sz="2000" smtClean="0">
              <a:solidFill>
                <a:srgbClr val="5656B6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000" b="1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Očekávaný  výstup:                      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Žáci udržují pořádek ve svých věcech,</a:t>
            </a:r>
          </a:p>
          <a:p>
            <a:pPr>
              <a:buFont typeface="Arial" charset="0"/>
              <a:buNone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na svém pracovním místě, v pokojíčku,</a:t>
            </a:r>
            <a:endParaRPr lang="cs-CZ" sz="140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None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rozlišují čas k práci a odpočinku</a:t>
            </a:r>
            <a:endParaRPr lang="cs-CZ" sz="140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None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</a:t>
            </a:r>
            <a:endParaRPr lang="cs-CZ" sz="2000" smtClean="0"/>
          </a:p>
          <a:p>
            <a:pPr fontAlgn="t">
              <a:buFont typeface="Arial" charset="0"/>
              <a:buNone/>
            </a:pPr>
            <a:endParaRPr lang="cs-CZ" sz="2000" smtClean="0"/>
          </a:p>
          <a:p>
            <a:endParaRPr lang="cs-CZ" sz="2000" smtClean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DĚTSKÝ POKOJ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468313" y="1844675"/>
            <a:ext cx="8218487" cy="42814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b="1" smtClean="0"/>
              <a:t>Domov </a:t>
            </a:r>
            <a:r>
              <a:rPr lang="cs-CZ" smtClean="0"/>
              <a:t>je místo, kde se cítíme dobře a bezpečně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Každý by měl mít doma své vlastní místo,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své soukromí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692150"/>
            <a:ext cx="82296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0000"/>
                </a:solidFill>
              </a:rPr>
              <a:t>Co by nemělo v dětském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 pokoji chybět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3600"/>
            <a:ext cx="8229600" cy="39925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b="1" smtClean="0"/>
              <a:t>  Postel</a:t>
            </a:r>
          </a:p>
          <a:p>
            <a:pPr>
              <a:buFont typeface="Arial" charset="0"/>
              <a:buNone/>
            </a:pPr>
            <a:r>
              <a:rPr lang="cs-CZ" b="1" smtClean="0"/>
              <a:t>      </a:t>
            </a:r>
            <a:r>
              <a:rPr lang="cs-CZ" smtClean="0"/>
              <a:t>Dostatečně velká, s pružnou, neproleže</a:t>
            </a:r>
            <a:r>
              <a:rPr lang="cs-CZ" smtClean="0">
                <a:latin typeface="Arial" charset="0"/>
              </a:rPr>
              <a:t>l</a:t>
            </a:r>
            <a:r>
              <a:rPr lang="cs-CZ" smtClean="0"/>
              <a:t>ou</a:t>
            </a:r>
          </a:p>
          <a:p>
            <a:pPr>
              <a:buFont typeface="Arial" charset="0"/>
              <a:buNone/>
            </a:pPr>
            <a:r>
              <a:rPr lang="cs-CZ" b="1" smtClean="0"/>
              <a:t>      </a:t>
            </a:r>
            <a:r>
              <a:rPr lang="cs-CZ" smtClean="0"/>
              <a:t>matrací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16238" y="3860800"/>
            <a:ext cx="4314825" cy="185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268413"/>
            <a:ext cx="8218487" cy="48577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smtClean="0"/>
              <a:t>   </a:t>
            </a:r>
            <a:r>
              <a:rPr lang="cs-CZ" b="1" dirty="0" smtClean="0"/>
              <a:t>Pracovní stůl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 </a:t>
            </a:r>
            <a:r>
              <a:rPr lang="cs-CZ" b="1" dirty="0" smtClean="0"/>
              <a:t>      </a:t>
            </a:r>
            <a:r>
              <a:rPr lang="cs-CZ" dirty="0" smtClean="0"/>
              <a:t>Správná výška zabrání hrbení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Udržujeme čistý,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s dostatkem místa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na práci</a:t>
            </a:r>
            <a:endParaRPr lang="cs-CZ" dirty="0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56100" y="3213100"/>
            <a:ext cx="4286250" cy="2805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64163" y="1268413"/>
            <a:ext cx="2622550" cy="418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smtClean="0"/>
              <a:t>   </a:t>
            </a:r>
            <a:r>
              <a:rPr lang="cs-CZ" b="1" dirty="0" smtClean="0"/>
              <a:t>Pohodlná židle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Vysoká tak, abychom se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celými chodidly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dotýkali podlahy</a:t>
            </a:r>
            <a:endParaRPr lang="cs-CZ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b="1" dirty="0" smtClean="0"/>
              <a:t>   Skříň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 </a:t>
            </a:r>
            <a:r>
              <a:rPr lang="cs-CZ" b="1" dirty="0" smtClean="0"/>
              <a:t>      </a:t>
            </a:r>
            <a:r>
              <a:rPr lang="cs-CZ" dirty="0" smtClean="0"/>
              <a:t>Oblečení a hračky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uklízíme do skříně,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 </a:t>
            </a:r>
            <a:r>
              <a:rPr lang="cs-CZ" b="1" dirty="0" smtClean="0"/>
              <a:t>      </a:t>
            </a:r>
            <a:r>
              <a:rPr lang="cs-CZ" dirty="0" smtClean="0"/>
              <a:t>jinak se z nich stávají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lapače prachu</a:t>
            </a:r>
            <a:endParaRPr lang="cs-CZ" dirty="0"/>
          </a:p>
        </p:txBody>
      </p:sp>
      <p:pic>
        <p:nvPicPr>
          <p:cNvPr id="23554" name="Picture 2"/>
          <p:cNvPicPr>
            <a:picLocks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3800" y="1484313"/>
            <a:ext cx="3140075" cy="371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smtClean="0"/>
              <a:t>   </a:t>
            </a:r>
            <a:r>
              <a:rPr lang="cs-CZ" b="1" dirty="0" smtClean="0"/>
              <a:t>Správné osvětlení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 </a:t>
            </a:r>
            <a:r>
              <a:rPr lang="cs-CZ" b="1" dirty="0" smtClean="0"/>
              <a:t>      </a:t>
            </a:r>
            <a:r>
              <a:rPr lang="cs-CZ" dirty="0" smtClean="0"/>
              <a:t>Na učení i jiné činnosti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potřebujeme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dobře vidět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 </a:t>
            </a:r>
            <a:r>
              <a:rPr lang="cs-CZ" b="1" dirty="0" smtClean="0"/>
              <a:t>      Nechceme si přece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 </a:t>
            </a:r>
            <a:r>
              <a:rPr lang="cs-CZ" b="1" dirty="0" smtClean="0"/>
              <a:t>      zkazit zrak !</a:t>
            </a:r>
            <a:endParaRPr lang="cs-CZ" b="1" dirty="0"/>
          </a:p>
        </p:txBody>
      </p:sp>
      <p:pic>
        <p:nvPicPr>
          <p:cNvPr id="24578" name="Picture 2"/>
          <p:cNvPicPr>
            <a:picLocks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92725" y="1557338"/>
            <a:ext cx="2886075" cy="4300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smtClean="0"/>
              <a:t>CITACE A ZDROJE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pPr>
              <a:buFont typeface="Arial" charset="0"/>
              <a:buNone/>
            </a:pPr>
            <a:r>
              <a:rPr lang="cs-CZ" sz="1400" smtClean="0"/>
              <a:t>  </a:t>
            </a:r>
          </a:p>
        </p:txBody>
      </p:sp>
      <p:sp>
        <p:nvSpPr>
          <p:cNvPr id="25603" name="Obdélník 4"/>
          <p:cNvSpPr>
            <a:spLocks noChangeArrowheads="1"/>
          </p:cNvSpPr>
          <p:nvPr/>
        </p:nvSpPr>
        <p:spPr bwMode="auto">
          <a:xfrm>
            <a:off x="755650" y="1341438"/>
            <a:ext cx="7470775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Autorem materiálu a všech jeho částí, není-li uvedeno jinak, je Mgr. Olga Šafářová.</a:t>
            </a:r>
          </a:p>
          <a:p>
            <a:r>
              <a:rPr lang="cs-CZ">
                <a:latin typeface="Calibri" pitchFamily="34" charset="0"/>
              </a:rPr>
              <a:t> Materiál vznikl v OP Vzdělávání pro konkurenceschopnost – projekt EU peníze školám.  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Obr. č.1:  </a:t>
            </a:r>
            <a:r>
              <a:rPr lang="cs-CZ">
                <a:latin typeface="Calibri" pitchFamily="34" charset="0"/>
              </a:rPr>
              <a:t>OCAL. </a:t>
            </a:r>
            <a:r>
              <a:rPr lang="cs-CZ" i="1">
                <a:latin typeface="Calibri" pitchFamily="34" charset="0"/>
              </a:rPr>
              <a:t>Clker.com</a:t>
            </a:r>
            <a:r>
              <a:rPr lang="cs-CZ">
                <a:latin typeface="Calibri" pitchFamily="34" charset="0"/>
              </a:rPr>
              <a:t> [online]. [cit. 11.2.2014]. Dostupný na WWW: http://www.clker.com/clipart-14607.html </a:t>
            </a:r>
            <a:endParaRPr lang="cs-CZ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Obr. č.2:  </a:t>
            </a:r>
            <a:r>
              <a:rPr lang="cs-CZ">
                <a:latin typeface="Calibri" pitchFamily="34" charset="0"/>
              </a:rPr>
              <a:t>OCAL. </a:t>
            </a:r>
            <a:r>
              <a:rPr lang="cs-CZ" i="1">
                <a:latin typeface="Calibri" pitchFamily="34" charset="0"/>
              </a:rPr>
              <a:t>Clker.com</a:t>
            </a:r>
            <a:r>
              <a:rPr lang="cs-CZ">
                <a:latin typeface="Calibri" pitchFamily="34" charset="0"/>
              </a:rPr>
              <a:t> [online]. [cit. 11.2.2014]. Dostupný na WWW: http://www.clker.com/clipart-an-office-desk.html </a:t>
            </a:r>
            <a:endParaRPr lang="cs-CZ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Obr. č.3:  </a:t>
            </a:r>
            <a:r>
              <a:rPr lang="cs-CZ">
                <a:latin typeface="Calibri" pitchFamily="34" charset="0"/>
              </a:rPr>
              <a:t>OCAL. </a:t>
            </a:r>
            <a:r>
              <a:rPr lang="cs-CZ" i="1">
                <a:latin typeface="Calibri" pitchFamily="34" charset="0"/>
              </a:rPr>
              <a:t>Clker.com</a:t>
            </a:r>
            <a:r>
              <a:rPr lang="cs-CZ">
                <a:latin typeface="Calibri" pitchFamily="34" charset="0"/>
              </a:rPr>
              <a:t> [online]. [cit. 11.2.2014]. Dostupný na WWW: http://www.clker.com/clipart-desk-chair-blue-with-wheels.html </a:t>
            </a:r>
            <a:endParaRPr lang="cs-CZ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Obr. č.4:  </a:t>
            </a:r>
            <a:r>
              <a:rPr lang="cs-CZ">
                <a:latin typeface="Calibri" pitchFamily="34" charset="0"/>
              </a:rPr>
              <a:t>OCAL. </a:t>
            </a:r>
            <a:r>
              <a:rPr lang="cs-CZ" i="1">
                <a:latin typeface="Calibri" pitchFamily="34" charset="0"/>
              </a:rPr>
              <a:t>Clker.com</a:t>
            </a:r>
            <a:r>
              <a:rPr lang="cs-CZ">
                <a:latin typeface="Calibri" pitchFamily="34" charset="0"/>
              </a:rPr>
              <a:t> [online]. [cit. 11.2.2014]. Dostupný na WWW: http://www.clker.com/clipart-cabinet-1.html </a:t>
            </a:r>
            <a:endParaRPr lang="cs-CZ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Obr. č.5:  </a:t>
            </a:r>
            <a:r>
              <a:rPr lang="cs-CZ">
                <a:latin typeface="Calibri" pitchFamily="34" charset="0"/>
              </a:rPr>
              <a:t>OCAL. </a:t>
            </a:r>
            <a:r>
              <a:rPr lang="cs-CZ" i="1">
                <a:latin typeface="Calibri" pitchFamily="34" charset="0"/>
              </a:rPr>
              <a:t>Clker.com</a:t>
            </a:r>
            <a:r>
              <a:rPr lang="cs-CZ">
                <a:latin typeface="Calibri" pitchFamily="34" charset="0"/>
              </a:rPr>
              <a:t> [online]. [cit. 11.2.2014]. Dostupný na WWW: http://www.clker.com/clipart-2263.html </a:t>
            </a:r>
            <a:endParaRPr lang="cs-CZ" b="1">
              <a:latin typeface="Calibri" pitchFamily="34" charset="0"/>
            </a:endParaRPr>
          </a:p>
        </p:txBody>
      </p:sp>
    </p:spTree>
  </p:cSld>
  <p:clrMapOvr>
    <a:masterClrMapping/>
  </p:clrMapOvr>
  <p:transition advClick="0" advTm="5000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297</TotalTime>
  <Words>299</Words>
  <Application>Microsoft Office PowerPoint</Application>
  <PresentationFormat>On-screen Show (4:3)</PresentationFormat>
  <Paragraphs>78</Paragraphs>
  <Slides>10</Slides>
  <Notes>1</Notes>
  <HiddenSlides>0</HiddenSlides>
  <MMClips>0</MMClips>
  <ScaleCrop>false</ScaleCrop>
  <HeadingPairs>
    <vt:vector size="8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Calibri</vt:lpstr>
      <vt:lpstr>Arial</vt:lpstr>
      <vt:lpstr>Times New Roman</vt:lpstr>
      <vt:lpstr>Wingdings</vt:lpstr>
      <vt:lpstr>Motiv sady Office</vt:lpstr>
      <vt:lpstr>Picture</vt:lpstr>
      <vt:lpstr>              Základní škola a Mateřská škola Dobrá Voda u Českých Budějovic, Na Vyhlídce 6, 373 16 Dobrá Voda u Českých Budějovic            EU  PENÍZE  ŠKOLÁM  Zlepšení podmínek pro vzdělávání na základních školách Operačního programu Vzdělávání pro konkurenceschopnost   </vt:lpstr>
      <vt:lpstr>Snímek 2</vt:lpstr>
      <vt:lpstr>Snímek 3</vt:lpstr>
      <vt:lpstr>DĚTSKÝ POKOJ</vt:lpstr>
      <vt:lpstr>Co by nemělo v dětském  pokoji chybět</vt:lpstr>
      <vt:lpstr>Snímek 6</vt:lpstr>
      <vt:lpstr>Snímek 7</vt:lpstr>
      <vt:lpstr>Snímek 8</vt:lpstr>
      <vt:lpstr>Snímek 9</vt:lpstr>
      <vt:lpstr>CITACE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a Mateřská škola Dobrá Voda u Českých Budějovic, Na Vyhlídce 6, 373 16 Dobrá Voda u Českých Budějovic       EU  PENÍZE  ŠKOLÁM Zlepšení podmínek pro vzdělávání na základních školách Operačního programu Vzdělávání pro konkurenceschopnost     Číslo a název klíčové aktivity: IV/2  Inovace a zkvalitnění výuky směřující k rozvoji  matematické gramotnosti žáků základních škol Číslo DUM:    VY_42_INOVACE_M.2.18  Jméno autora:    Mgr. Olga Šafářová Datum (období) vytvoření DUM:        7. 11. 2012 Ročník:     2. Vzdělávací oblast:   Matematika a její aplikace  Vzdělávací obor:   Matematika Klíčová slova:    Slovní úloha,  sčítání a odčítání do 100                                                     Anotace:    Žák sčítá a odčítá v oboru do 100,                                                                                                                                                                                                                                     řeší slovní úlohy s výpočty do sta s využitím vztahů                                                                  o několik více, o několik méně Druh učebního materiálu:  Pracovní list Očekávaný výstup:                           Žák umí vyřešit příklady na sčítání a odčítání do sta                                                                                                                    vyřeší slovní úlohy s výpočty do sta s využitím vztahů                                                                   o několik více , o několik méně    </dc:title>
  <cp:lastModifiedBy>DUM</cp:lastModifiedBy>
  <cp:revision>42</cp:revision>
  <dcterms:modified xsi:type="dcterms:W3CDTF">2014-02-11T14:56:13Z</dcterms:modified>
</cp:coreProperties>
</file>