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6"/>
  </p:notesMasterIdLst>
  <p:sldIdLst>
    <p:sldId id="530" r:id="rId2"/>
    <p:sldId id="531" r:id="rId3"/>
    <p:sldId id="533" r:id="rId4"/>
    <p:sldId id="539" r:id="rId5"/>
    <p:sldId id="534" r:id="rId6"/>
    <p:sldId id="541" r:id="rId7"/>
    <p:sldId id="548" r:id="rId8"/>
    <p:sldId id="540" r:id="rId9"/>
    <p:sldId id="543" r:id="rId10"/>
    <p:sldId id="542" r:id="rId11"/>
    <p:sldId id="544" r:id="rId12"/>
    <p:sldId id="545" r:id="rId13"/>
    <p:sldId id="546" r:id="rId14"/>
    <p:sldId id="532" r:id="rId15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3329DB14-DFFC-48CA-8497-F82CB405A1BB}">
          <p14:sldIdLst>
            <p14:sldId id="530"/>
            <p14:sldId id="531"/>
            <p14:sldId id="533"/>
            <p14:sldId id="539"/>
            <p14:sldId id="534"/>
            <p14:sldId id="541"/>
            <p14:sldId id="540"/>
            <p14:sldId id="542"/>
            <p14:sldId id="537"/>
            <p14:sldId id="532"/>
          </p14:sldIdLst>
        </p14:section>
      </p14:sectionLst>
    </p:ex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369" autoAdjust="0"/>
    <p:restoredTop sz="94201" autoAdjust="0"/>
  </p:normalViewPr>
  <p:slideViewPr>
    <p:cSldViewPr>
      <p:cViewPr varScale="1">
        <p:scale>
          <a:sx n="70" d="100"/>
          <a:sy n="70" d="100"/>
        </p:scale>
        <p:origin x="-97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image" Target="../media/image13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882BE70D-4CFC-49E4-BC38-263CF2206983}" type="datetimeFigureOut">
              <a:rPr lang="cs-CZ"/>
              <a:pPr>
                <a:defRPr/>
              </a:pPr>
              <a:t>11.2.2014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16B978D2-0E56-456D-81FE-AA95F24888B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140128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EBC75F-4005-488D-8371-73C0437742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  <a:lvl2pPr>
              <a:lnSpc>
                <a:spcPct val="150000"/>
              </a:lnSpc>
              <a:defRPr>
                <a:solidFill>
                  <a:schemeClr val="tx2"/>
                </a:solidFill>
              </a:defRPr>
            </a:lvl2pPr>
            <a:lvl3pPr>
              <a:lnSpc>
                <a:spcPct val="150000"/>
              </a:lnSpc>
              <a:defRPr>
                <a:solidFill>
                  <a:schemeClr val="tx2"/>
                </a:solidFill>
              </a:defRPr>
            </a:lvl3pPr>
            <a:lvl4pPr>
              <a:lnSpc>
                <a:spcPct val="150000"/>
              </a:lnSpc>
              <a:defRPr>
                <a:solidFill>
                  <a:schemeClr val="tx2"/>
                </a:solidFill>
              </a:defRPr>
            </a:lvl4pPr>
            <a:lvl5pPr>
              <a:lnSpc>
                <a:spcPct val="150000"/>
              </a:lnSpc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B8D87C-EDF4-421A-B98D-FD84BB8B4C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2567BB-3CC0-4D53-B69E-6F41856476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8F8EDB-DB75-4FEB-B26E-37A0592185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C869BA-1DA8-408D-9041-FBE357E3154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8DFE61-429F-4F1D-B7A3-FE882D33406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FF8BC9-768C-438D-A76A-8C610D7B6F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B09A9F-96FF-4670-8259-8E4EEA32C52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19E7C1-C649-4FCB-9CBB-1C4BCF757E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BA48B1-AF52-4EA9-AFB7-D63821EF0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35C65B-ECFE-47E0-8085-40809EFE08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A322D2-FA4B-46F7-8088-6B9F8FE9FA7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9CDB507-9753-4543-A0BD-4A683DEFB38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Calibri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Calibri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Calibri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Calibri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Calibri" pitchFamily="34" charset="0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8.bin"/><Relationship Id="rId4" Type="http://schemas.openxmlformats.org/officeDocument/2006/relationships/oleObject" Target="../embeddings/oleObject7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1844554" y="5733256"/>
            <a:ext cx="5643602" cy="9976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33188" y="2132856"/>
            <a:ext cx="8215276" cy="3323987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itchFamily="18" charset="0"/>
              </a:rPr>
              <a:t>Název školy: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Číslo projektu: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VY_32_INOVACE_2C_06_Izomerie alkanů a cykloalkanů</a:t>
            </a: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Téma sady: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Organická chemie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Datum vzniku: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leden 2014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Třída: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Sexta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Mgr. Miroslav Pražienka</a:t>
            </a:r>
            <a:endParaRPr lang="cs-CZ" sz="2000" dirty="0">
              <a:latin typeface="Calibri" panose="020F0502020204030204" pitchFamily="34" charset="0"/>
            </a:endParaRPr>
          </a:p>
        </p:txBody>
      </p:sp>
      <p:pic>
        <p:nvPicPr>
          <p:cNvPr id="1026" name="Picture 2" descr="GYMLOVO_logo BRV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96652"/>
            <a:ext cx="1620180" cy="1620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93185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748972" cy="5004555"/>
          </a:xfrm>
        </p:spPr>
        <p:txBody>
          <a:bodyPr>
            <a:normAutofit/>
          </a:bodyPr>
          <a:lstStyle/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solidFill>
                  <a:schemeClr val="tx1"/>
                </a:solidFill>
              </a:rPr>
              <a:t>Materiál slouží k aktivní výuce o </a:t>
            </a:r>
            <a:r>
              <a:rPr lang="cs-CZ" sz="2400" dirty="0" smtClean="0">
                <a:solidFill>
                  <a:schemeClr val="tx1"/>
                </a:solidFill>
              </a:rPr>
              <a:t>izomerii u </a:t>
            </a:r>
            <a:r>
              <a:rPr lang="cs-CZ" sz="2400" dirty="0" err="1" smtClean="0">
                <a:solidFill>
                  <a:schemeClr val="tx1"/>
                </a:solidFill>
              </a:rPr>
              <a:t>alkanů</a:t>
            </a:r>
            <a:r>
              <a:rPr lang="cs-CZ" sz="2400" dirty="0" smtClean="0">
                <a:solidFill>
                  <a:schemeClr val="tx1"/>
                </a:solidFill>
              </a:rPr>
              <a:t> a cykloalkanů.</a:t>
            </a:r>
          </a:p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Fakta </a:t>
            </a:r>
            <a:r>
              <a:rPr lang="cs-CZ" sz="2400" dirty="0">
                <a:solidFill>
                  <a:schemeClr val="tx1"/>
                </a:solidFill>
              </a:rPr>
              <a:t>psána písmem žluté barvy jsou pro žáky povinné poznámky k zápisu do jejich sešitů, bílé písmo označuje doplňující údaje.</a:t>
            </a:r>
          </a:p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solidFill>
                  <a:schemeClr val="tx1"/>
                </a:solidFill>
              </a:rPr>
              <a:t>Aktivita je připravena pro druhý ročník středních škol či odpovídající ročníky víceletých gymnázií.</a:t>
            </a:r>
          </a:p>
        </p:txBody>
      </p:sp>
    </p:spTree>
    <p:extLst>
      <p:ext uri="{BB962C8B-B14F-4D97-AF65-F5344CB8AC3E}">
        <p14:creationId xmlns:p14="http://schemas.microsoft.com/office/powerpoint/2010/main" xmlns="" val="2763844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114300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Zapiš racionální (nebo čárový) a sumární vzorce následujících látek: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700808"/>
            <a:ext cx="7772400" cy="4395192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3-</a:t>
            </a:r>
            <a:r>
              <a:rPr lang="cs-CZ" dirty="0" err="1" smtClean="0">
                <a:solidFill>
                  <a:schemeClr val="tx1"/>
                </a:solidFill>
              </a:rPr>
              <a:t>methylpentan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2,3-</a:t>
            </a:r>
            <a:r>
              <a:rPr lang="cs-CZ" dirty="0" err="1" smtClean="0">
                <a:solidFill>
                  <a:schemeClr val="tx1"/>
                </a:solidFill>
              </a:rPr>
              <a:t>dimethylbutan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hexan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2-</a:t>
            </a:r>
            <a:r>
              <a:rPr lang="cs-CZ" dirty="0" err="1" smtClean="0">
                <a:solidFill>
                  <a:schemeClr val="tx1"/>
                </a:solidFill>
              </a:rPr>
              <a:t>methylpentan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2,2-</a:t>
            </a:r>
            <a:r>
              <a:rPr lang="cs-CZ" dirty="0" err="1" smtClean="0">
                <a:solidFill>
                  <a:schemeClr val="tx1"/>
                </a:solidFill>
              </a:rPr>
              <a:t>dimethylbutan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491880" y="53752"/>
            <a:ext cx="9144000" cy="114300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Řešení: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836712"/>
            <a:ext cx="8278688" cy="5259288"/>
          </a:xfrm>
        </p:spPr>
        <p:txBody>
          <a:bodyPr/>
          <a:lstStyle/>
          <a:p>
            <a:pPr>
              <a:lnSpc>
                <a:spcPct val="25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3-</a:t>
            </a:r>
            <a:r>
              <a:rPr lang="cs-CZ" sz="2800" dirty="0" err="1" smtClean="0">
                <a:solidFill>
                  <a:schemeClr val="tx1"/>
                </a:solidFill>
              </a:rPr>
              <a:t>methylpentan</a:t>
            </a:r>
            <a:endParaRPr lang="cs-CZ" sz="2800" dirty="0" smtClean="0">
              <a:solidFill>
                <a:schemeClr val="tx1"/>
              </a:solidFill>
            </a:endParaRPr>
          </a:p>
          <a:p>
            <a:pPr>
              <a:lnSpc>
                <a:spcPct val="25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2,3-</a:t>
            </a:r>
            <a:r>
              <a:rPr lang="cs-CZ" sz="2800" dirty="0" err="1" smtClean="0">
                <a:solidFill>
                  <a:schemeClr val="tx1"/>
                </a:solidFill>
              </a:rPr>
              <a:t>dimethylbutan</a:t>
            </a:r>
            <a:endParaRPr lang="cs-CZ" sz="2800" dirty="0" smtClean="0">
              <a:solidFill>
                <a:schemeClr val="tx1"/>
              </a:solidFill>
            </a:endParaRPr>
          </a:p>
          <a:p>
            <a:pPr>
              <a:lnSpc>
                <a:spcPct val="25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hexan</a:t>
            </a:r>
          </a:p>
          <a:p>
            <a:pPr>
              <a:lnSpc>
                <a:spcPct val="25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2-</a:t>
            </a:r>
            <a:r>
              <a:rPr lang="cs-CZ" sz="2800" dirty="0" err="1" smtClean="0">
                <a:solidFill>
                  <a:schemeClr val="tx1"/>
                </a:solidFill>
              </a:rPr>
              <a:t>methylpentan</a:t>
            </a:r>
            <a:endParaRPr lang="cs-CZ" sz="2800" dirty="0" smtClean="0">
              <a:solidFill>
                <a:schemeClr val="tx1"/>
              </a:solidFill>
            </a:endParaRPr>
          </a:p>
          <a:p>
            <a:pPr>
              <a:lnSpc>
                <a:spcPct val="25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2,2-</a:t>
            </a:r>
            <a:r>
              <a:rPr lang="cs-CZ" sz="2800" dirty="0" err="1" smtClean="0">
                <a:solidFill>
                  <a:schemeClr val="tx1"/>
                </a:solidFill>
              </a:rPr>
              <a:t>dimethylbutan</a:t>
            </a:r>
            <a:endParaRPr lang="cs-CZ" sz="2800" dirty="0" smtClean="0">
              <a:solidFill>
                <a:schemeClr val="tx1"/>
              </a:solidFill>
            </a:endParaRPr>
          </a:p>
          <a:p>
            <a:endParaRPr lang="cs-CZ" sz="2800" dirty="0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3131840" y="188640"/>
          <a:ext cx="2776034" cy="1224136"/>
        </p:xfrm>
        <a:graphic>
          <a:graphicData uri="http://schemas.openxmlformats.org/presentationml/2006/ole">
            <p:oleObj spid="_x0000_s1026" name="ChemSketch" r:id="rId3" imgW="1774080" imgH="783360" progId="ACD.ChemSketch.20">
              <p:embed/>
            </p:oleObj>
          </a:graphicData>
        </a:graphic>
      </p:graphicFrame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3419872" y="1542842"/>
          <a:ext cx="2088232" cy="1742142"/>
        </p:xfrm>
        <a:graphic>
          <a:graphicData uri="http://schemas.openxmlformats.org/presentationml/2006/ole">
            <p:oleObj spid="_x0000_s1027" name="ChemSketch" r:id="rId4" imgW="1417320" imgH="1182600" progId="ACD.ChemSketch.20">
              <p:embed/>
            </p:oleObj>
          </a:graphicData>
        </a:graphic>
      </p:graphicFrame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2290828" y="3385691"/>
          <a:ext cx="3937356" cy="691381"/>
        </p:xfrm>
        <a:graphic>
          <a:graphicData uri="http://schemas.openxmlformats.org/presentationml/2006/ole">
            <p:oleObj spid="_x0000_s1028" name="ChemSketch" r:id="rId5" imgW="2133720" imgH="374760" progId="ACD.ChemSketch.20">
              <p:embed/>
            </p:oleObj>
          </a:graphicData>
        </a:graphic>
      </p:graphicFrame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3203848" y="4221088"/>
          <a:ext cx="2625725" cy="1152128"/>
        </p:xfrm>
        <a:graphic>
          <a:graphicData uri="http://schemas.openxmlformats.org/presentationml/2006/ole">
            <p:oleObj spid="_x0000_s1029" name="ChemSketch" r:id="rId6" imgW="1776960" imgH="780120" progId="ACD.ChemSketch.20">
              <p:embed/>
            </p:oleObj>
          </a:graphicData>
        </a:graphic>
      </p:graphicFrame>
      <p:graphicFrame>
        <p:nvGraphicFramePr>
          <p:cNvPr id="1030" name="Object 6"/>
          <p:cNvGraphicFramePr>
            <a:graphicFrameLocks noChangeAspect="1"/>
          </p:cNvGraphicFramePr>
          <p:nvPr/>
        </p:nvGraphicFramePr>
        <p:xfrm>
          <a:off x="3846274" y="5439841"/>
          <a:ext cx="2237894" cy="1373535"/>
        </p:xfrm>
        <a:graphic>
          <a:graphicData uri="http://schemas.openxmlformats.org/presentationml/2006/ole">
            <p:oleObj spid="_x0000_s1030" name="ChemSketch" r:id="rId7" imgW="1429560" imgH="877680" progId="ACD.ChemSketch.20">
              <p:embed/>
            </p:oleObj>
          </a:graphicData>
        </a:graphic>
      </p:graphicFrame>
      <p:sp>
        <p:nvSpPr>
          <p:cNvPr id="9" name="Nadpis 1"/>
          <p:cNvSpPr txBox="1">
            <a:spLocks/>
          </p:cNvSpPr>
          <p:nvPr/>
        </p:nvSpPr>
        <p:spPr bwMode="auto">
          <a:xfrm>
            <a:off x="6156176" y="2924944"/>
            <a:ext cx="3599384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C</a:t>
            </a:r>
            <a:r>
              <a:rPr kumimoji="0" lang="cs-CZ" sz="3200" b="0" i="0" u="none" strike="noStrike" kern="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6</a:t>
            </a: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H</a:t>
            </a:r>
            <a:r>
              <a:rPr kumimoji="0" lang="cs-CZ" sz="3200" b="0" i="0" u="none" strike="noStrike" kern="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14</a:t>
            </a:r>
            <a:endParaRPr kumimoji="0" lang="cs-CZ" sz="3200" b="0" i="0" u="none" strike="noStrike" kern="0" cap="none" spc="0" normalizeH="0" baseline="-2500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 bwMode="auto">
          <a:xfrm>
            <a:off x="6084168" y="1844824"/>
            <a:ext cx="3599384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C</a:t>
            </a:r>
            <a:r>
              <a:rPr kumimoji="0" lang="cs-CZ" sz="3200" b="0" i="0" u="none" strike="noStrike" kern="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6</a:t>
            </a: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H</a:t>
            </a:r>
            <a:r>
              <a:rPr kumimoji="0" lang="cs-CZ" sz="3200" b="0" i="0" u="none" strike="noStrike" kern="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14</a:t>
            </a:r>
            <a:endParaRPr kumimoji="0" lang="cs-CZ" sz="3200" b="0" i="0" u="none" strike="noStrike" kern="0" cap="none" spc="0" normalizeH="0" baseline="-2500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 bwMode="auto">
          <a:xfrm>
            <a:off x="6012160" y="332656"/>
            <a:ext cx="3599384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C</a:t>
            </a:r>
            <a:r>
              <a:rPr kumimoji="0" lang="cs-CZ" sz="3200" b="0" i="0" u="none" strike="noStrike" kern="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6</a:t>
            </a: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H</a:t>
            </a:r>
            <a:r>
              <a:rPr kumimoji="0" lang="cs-CZ" sz="3200" b="0" i="0" u="none" strike="noStrike" kern="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14</a:t>
            </a:r>
            <a:endParaRPr kumimoji="0" lang="cs-CZ" sz="3200" b="0" i="0" u="none" strike="noStrike" kern="0" cap="none" spc="0" normalizeH="0" baseline="-2500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 bwMode="auto">
          <a:xfrm>
            <a:off x="6156176" y="4149080"/>
            <a:ext cx="3599384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C</a:t>
            </a:r>
            <a:r>
              <a:rPr kumimoji="0" lang="cs-CZ" sz="3200" b="0" i="0" u="none" strike="noStrike" kern="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6</a:t>
            </a: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H</a:t>
            </a:r>
            <a:r>
              <a:rPr kumimoji="0" lang="cs-CZ" sz="3200" b="0" i="0" u="none" strike="noStrike" kern="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14</a:t>
            </a:r>
            <a:endParaRPr kumimoji="0" lang="cs-CZ" sz="3200" b="0" i="0" u="none" strike="noStrike" kern="0" cap="none" spc="0" normalizeH="0" baseline="-2500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 bwMode="auto">
          <a:xfrm>
            <a:off x="6156176" y="5445224"/>
            <a:ext cx="3599384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C</a:t>
            </a:r>
            <a:r>
              <a:rPr kumimoji="0" lang="cs-CZ" sz="3200" b="0" i="0" u="none" strike="noStrike" kern="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6</a:t>
            </a: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H</a:t>
            </a:r>
            <a:r>
              <a:rPr kumimoji="0" lang="cs-CZ" sz="3200" b="0" i="0" u="none" strike="noStrike" kern="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14</a:t>
            </a:r>
            <a:endParaRPr kumimoji="0" lang="cs-CZ" sz="3200" b="0" i="0" u="none" strike="noStrike" kern="0" cap="none" spc="0" normalizeH="0" baseline="-2500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188640"/>
            <a:ext cx="7772400" cy="1143000"/>
          </a:xfrm>
        </p:spPr>
        <p:txBody>
          <a:bodyPr/>
          <a:lstStyle/>
          <a:p>
            <a:r>
              <a:rPr lang="cs-CZ" dirty="0" smtClean="0"/>
              <a:t>Izomerie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062664" cy="1728192"/>
          </a:xfrm>
        </p:spPr>
        <p:txBody>
          <a:bodyPr/>
          <a:lstStyle/>
          <a:p>
            <a:r>
              <a:rPr lang="cs-CZ" dirty="0" smtClean="0"/>
              <a:t>látky mají stejný sumární vzorec, ale jiný strukturní (izomery)</a:t>
            </a:r>
          </a:p>
          <a:p>
            <a:endParaRPr lang="cs-CZ" dirty="0"/>
          </a:p>
        </p:txBody>
      </p:sp>
      <p:pic>
        <p:nvPicPr>
          <p:cNvPr id="1032" name="Picture 8" descr="File:Ethenol-2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068960"/>
            <a:ext cx="2550341" cy="2932158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034" name="Picture 10" descr="File:Acetaldehyde-2D-flat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252166"/>
            <a:ext cx="2976265" cy="2565746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10" name="Nadpis 1"/>
          <p:cNvSpPr txBox="1">
            <a:spLocks/>
          </p:cNvSpPr>
          <p:nvPr/>
        </p:nvSpPr>
        <p:spPr bwMode="auto">
          <a:xfrm>
            <a:off x="540668" y="5821357"/>
            <a:ext cx="3527276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alibri" pitchFamily="34" charset="0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alibri" pitchFamily="34" charset="0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9pPr>
          </a:lstStyle>
          <a:p>
            <a:r>
              <a:rPr lang="cs-CZ" sz="3200" kern="0" dirty="0" smtClean="0">
                <a:solidFill>
                  <a:schemeClr val="tx1"/>
                </a:solidFill>
              </a:rPr>
              <a:t>C</a:t>
            </a:r>
            <a:r>
              <a:rPr lang="cs-CZ" sz="3200" kern="0" baseline="-25000" dirty="0" smtClean="0">
                <a:solidFill>
                  <a:schemeClr val="tx1"/>
                </a:solidFill>
              </a:rPr>
              <a:t>2</a:t>
            </a:r>
            <a:r>
              <a:rPr lang="cs-CZ" sz="3200" kern="0" dirty="0" smtClean="0">
                <a:solidFill>
                  <a:schemeClr val="tx1"/>
                </a:solidFill>
              </a:rPr>
              <a:t>H</a:t>
            </a:r>
            <a:r>
              <a:rPr lang="cs-CZ" sz="3200" kern="0" baseline="-25000" dirty="0" smtClean="0">
                <a:solidFill>
                  <a:schemeClr val="tx1"/>
                </a:solidFill>
              </a:rPr>
              <a:t>4</a:t>
            </a:r>
            <a:r>
              <a:rPr lang="cs-CZ" sz="3200" kern="0" dirty="0" smtClean="0">
                <a:solidFill>
                  <a:schemeClr val="tx1"/>
                </a:solidFill>
              </a:rPr>
              <a:t>O</a:t>
            </a:r>
            <a:endParaRPr lang="cs-CZ" sz="3200" kern="0" dirty="0">
              <a:solidFill>
                <a:schemeClr val="tx1"/>
              </a:solidFill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 bwMode="auto">
          <a:xfrm>
            <a:off x="4618746" y="5817912"/>
            <a:ext cx="3527276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alibri" pitchFamily="34" charset="0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alibri" pitchFamily="34" charset="0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9pPr>
          </a:lstStyle>
          <a:p>
            <a:r>
              <a:rPr lang="cs-CZ" sz="3200" kern="0" dirty="0" smtClean="0">
                <a:solidFill>
                  <a:schemeClr val="tx1"/>
                </a:solidFill>
              </a:rPr>
              <a:t>C</a:t>
            </a:r>
            <a:r>
              <a:rPr lang="cs-CZ" sz="3200" kern="0" baseline="-25000" dirty="0" smtClean="0">
                <a:solidFill>
                  <a:schemeClr val="tx1"/>
                </a:solidFill>
              </a:rPr>
              <a:t>2</a:t>
            </a:r>
            <a:r>
              <a:rPr lang="cs-CZ" sz="3200" kern="0" dirty="0" smtClean="0">
                <a:solidFill>
                  <a:schemeClr val="tx1"/>
                </a:solidFill>
              </a:rPr>
              <a:t>H</a:t>
            </a:r>
            <a:r>
              <a:rPr lang="cs-CZ" sz="3200" kern="0" baseline="-25000" dirty="0" smtClean="0">
                <a:solidFill>
                  <a:schemeClr val="tx1"/>
                </a:solidFill>
              </a:rPr>
              <a:t>4</a:t>
            </a:r>
            <a:r>
              <a:rPr lang="cs-CZ" sz="3200" kern="0" dirty="0" smtClean="0">
                <a:solidFill>
                  <a:schemeClr val="tx1"/>
                </a:solidFill>
              </a:rPr>
              <a:t>O</a:t>
            </a:r>
            <a:endParaRPr lang="cs-CZ" sz="3200" kern="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1778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476672"/>
            <a:ext cx="7772400" cy="5619328"/>
          </a:xfrm>
        </p:spPr>
        <p:txBody>
          <a:bodyPr/>
          <a:lstStyle/>
          <a:p>
            <a:r>
              <a:rPr lang="cs-CZ" dirty="0" smtClean="0"/>
              <a:t>izomery se liší fyzikálními i chemickými vlastnosti</a:t>
            </a:r>
            <a:endParaRPr lang="cs-CZ" dirty="0"/>
          </a:p>
        </p:txBody>
      </p:sp>
      <p:pic>
        <p:nvPicPr>
          <p:cNvPr id="4" name="Picture 6" descr="File:Ethanol-structure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69969" y="1622717"/>
            <a:ext cx="3520073" cy="2016224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2050" name="Picture 2" descr="File:DiMeether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420888"/>
            <a:ext cx="3823538" cy="1186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5069969" y="4293096"/>
            <a:ext cx="3670176" cy="2010308"/>
          </a:xfrm>
        </p:spPr>
        <p:txBody>
          <a:bodyPr/>
          <a:lstStyle/>
          <a:p>
            <a:r>
              <a:rPr lang="cs-CZ" sz="2800" dirty="0" err="1" smtClean="0">
                <a:solidFill>
                  <a:schemeClr val="tx1"/>
                </a:solidFill>
              </a:rPr>
              <a:t>ethanol</a:t>
            </a:r>
            <a:r>
              <a:rPr lang="cs-CZ" sz="2800" dirty="0" smtClean="0">
                <a:solidFill>
                  <a:schemeClr val="tx1"/>
                </a:solidFill>
              </a:rPr>
              <a:t/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23183103"/>
              </p:ext>
            </p:extLst>
          </p:nvPr>
        </p:nvGraphicFramePr>
        <p:xfrm>
          <a:off x="539545" y="4022389"/>
          <a:ext cx="3672416" cy="2502957"/>
        </p:xfrm>
        <a:graphic>
          <a:graphicData uri="http://schemas.openxmlformats.org/drawingml/2006/table">
            <a:tbl>
              <a:tblPr/>
              <a:tblGrid>
                <a:gridCol w="1836208"/>
                <a:gridCol w="1836208"/>
              </a:tblGrid>
              <a:tr h="489518">
                <a:tc gridSpan="2">
                  <a:txBody>
                    <a:bodyPr/>
                    <a:lstStyle/>
                    <a:p>
                      <a:pPr algn="ctr"/>
                      <a:r>
                        <a:rPr lang="cs-CZ" sz="2000" b="0" u="none" dirty="0" err="1" smtClean="0">
                          <a:solidFill>
                            <a:schemeClr val="bg2"/>
                          </a:solidFill>
                          <a:effectLst/>
                          <a:latin typeface="Calibri" panose="020F0502020204030204" pitchFamily="34" charset="0"/>
                        </a:rPr>
                        <a:t>Dimethylether</a:t>
                      </a:r>
                      <a:endParaRPr lang="cs-CZ" sz="2000" b="0" u="none" dirty="0">
                        <a:solidFill>
                          <a:schemeClr val="bg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050" marR="19050" marT="19050" marB="19050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DD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9518">
                <a:tc>
                  <a:txBody>
                    <a:bodyPr/>
                    <a:lstStyle/>
                    <a:p>
                      <a:pPr algn="l"/>
                      <a:r>
                        <a:rPr lang="cs-CZ" sz="2000" b="0" u="none" strike="noStrike" dirty="0">
                          <a:solidFill>
                            <a:schemeClr val="bg2"/>
                          </a:solidFill>
                          <a:effectLst/>
                          <a:latin typeface="Calibri" panose="020F0502020204030204" pitchFamily="34" charset="0"/>
                        </a:rPr>
                        <a:t>Teplota tání</a:t>
                      </a:r>
                      <a:endParaRPr lang="cs-CZ" sz="2000" b="0" u="none" dirty="0">
                        <a:solidFill>
                          <a:schemeClr val="bg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050" marR="19050" marT="19050" marB="19050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u="none" dirty="0">
                          <a:solidFill>
                            <a:schemeClr val="bg2"/>
                          </a:solidFill>
                          <a:effectLst/>
                          <a:latin typeface="Calibri" panose="020F0502020204030204" pitchFamily="34" charset="0"/>
                        </a:rPr>
                        <a:t>−138,5 °C</a:t>
                      </a:r>
                    </a:p>
                  </a:txBody>
                  <a:tcPr marL="19050" marR="19050" marT="19050" marB="19050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489518">
                <a:tc>
                  <a:txBody>
                    <a:bodyPr/>
                    <a:lstStyle/>
                    <a:p>
                      <a:pPr algn="l"/>
                      <a:r>
                        <a:rPr lang="cs-CZ" sz="2000" b="0" u="none" strike="noStrike" dirty="0">
                          <a:solidFill>
                            <a:schemeClr val="bg2"/>
                          </a:solidFill>
                          <a:effectLst/>
                          <a:latin typeface="Calibri" panose="020F0502020204030204" pitchFamily="34" charset="0"/>
                        </a:rPr>
                        <a:t>Teplota varu</a:t>
                      </a:r>
                      <a:endParaRPr lang="cs-CZ" sz="2000" b="0" u="none" dirty="0">
                        <a:solidFill>
                          <a:schemeClr val="bg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050" marR="19050" marT="19050" marB="19050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u="none" dirty="0">
                          <a:solidFill>
                            <a:schemeClr val="bg2"/>
                          </a:solidFill>
                          <a:effectLst/>
                          <a:latin typeface="Calibri" panose="020F0502020204030204" pitchFamily="34" charset="0"/>
                        </a:rPr>
                        <a:t>−23,6 °C</a:t>
                      </a:r>
                    </a:p>
                  </a:txBody>
                  <a:tcPr marL="19050" marR="19050" marT="19050" marB="19050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367415">
                <a:tc>
                  <a:txBody>
                    <a:bodyPr/>
                    <a:lstStyle/>
                    <a:p>
                      <a:pPr algn="l"/>
                      <a:r>
                        <a:rPr lang="cs-CZ" sz="2000" b="0" u="none" strike="noStrike" dirty="0">
                          <a:solidFill>
                            <a:schemeClr val="bg2"/>
                          </a:solidFill>
                          <a:effectLst/>
                          <a:latin typeface="Calibri" panose="020F0502020204030204" pitchFamily="34" charset="0"/>
                        </a:rPr>
                        <a:t>Hustota</a:t>
                      </a:r>
                      <a:endParaRPr lang="cs-CZ" sz="2000" b="0" u="none" dirty="0">
                        <a:solidFill>
                          <a:schemeClr val="bg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050" marR="19050" marT="19050" marB="19050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nn-NO" sz="2000" b="0" u="none" dirty="0" smtClean="0">
                          <a:solidFill>
                            <a:schemeClr val="bg2"/>
                          </a:solidFill>
                          <a:effectLst/>
                          <a:latin typeface="Calibri" panose="020F0502020204030204" pitchFamily="34" charset="0"/>
                        </a:rPr>
                        <a:t>668</a:t>
                      </a:r>
                      <a:r>
                        <a:rPr lang="nn-NO" sz="2000" b="0" u="none" dirty="0">
                          <a:solidFill>
                            <a:schemeClr val="bg2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r>
                        <a:rPr lang="nn-NO" sz="2000" b="0" u="none" dirty="0" smtClean="0">
                          <a:solidFill>
                            <a:schemeClr val="bg2"/>
                          </a:solidFill>
                          <a:effectLst/>
                          <a:latin typeface="Calibri" panose="020F0502020204030204" pitchFamily="34" charset="0"/>
                        </a:rPr>
                        <a:t>kg/m</a:t>
                      </a:r>
                      <a:r>
                        <a:rPr lang="nn-NO" sz="2000" b="0" u="none" baseline="30000" dirty="0" smtClean="0">
                          <a:solidFill>
                            <a:schemeClr val="bg2"/>
                          </a:solidFill>
                          <a:effectLst/>
                          <a:latin typeface="Calibri" panose="020F0502020204030204" pitchFamily="34" charset="0"/>
                        </a:rPr>
                        <a:t>3</a:t>
                      </a:r>
                      <a:endParaRPr lang="nn-NO" sz="2000" b="0" u="none" dirty="0">
                        <a:solidFill>
                          <a:schemeClr val="bg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050" marR="19050" marT="19050" marB="19050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666988">
                <a:tc>
                  <a:txBody>
                    <a:bodyPr/>
                    <a:lstStyle/>
                    <a:p>
                      <a:pPr algn="l"/>
                      <a:r>
                        <a:rPr lang="cs-CZ" sz="2000" b="0" u="none" strike="noStrike" dirty="0">
                          <a:solidFill>
                            <a:schemeClr val="bg2"/>
                          </a:solidFill>
                          <a:effectLst/>
                          <a:latin typeface="Calibri" panose="020F0502020204030204" pitchFamily="34" charset="0"/>
                        </a:rPr>
                        <a:t>Rozpustnost</a:t>
                      </a:r>
                      <a:r>
                        <a:rPr lang="cs-CZ" sz="2000" b="0" u="none" dirty="0">
                          <a:solidFill>
                            <a:schemeClr val="bg2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cs-CZ" sz="2000" b="0" u="none" dirty="0" smtClean="0">
                        <a:solidFill>
                          <a:schemeClr val="bg2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l"/>
                      <a:r>
                        <a:rPr lang="cs-CZ" sz="2000" b="0" u="none" dirty="0" smtClean="0">
                          <a:solidFill>
                            <a:schemeClr val="bg2"/>
                          </a:solidFill>
                          <a:effectLst/>
                          <a:latin typeface="Calibri" panose="020F0502020204030204" pitchFamily="34" charset="0"/>
                        </a:rPr>
                        <a:t>ve</a:t>
                      </a:r>
                      <a:r>
                        <a:rPr lang="cs-CZ" sz="2000" b="0" u="none" dirty="0">
                          <a:solidFill>
                            <a:schemeClr val="bg2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r>
                        <a:rPr lang="cs-CZ" sz="2000" b="0" u="none" strike="noStrike" dirty="0">
                          <a:solidFill>
                            <a:schemeClr val="bg2"/>
                          </a:solidFill>
                          <a:effectLst/>
                          <a:latin typeface="Calibri" panose="020F0502020204030204" pitchFamily="34" charset="0"/>
                        </a:rPr>
                        <a:t>vodě</a:t>
                      </a:r>
                      <a:endParaRPr lang="cs-CZ" sz="2000" b="0" u="none" dirty="0">
                        <a:solidFill>
                          <a:schemeClr val="bg2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9050" marR="19050" marT="19050" marB="19050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u="none" dirty="0">
                          <a:solidFill>
                            <a:schemeClr val="bg2"/>
                          </a:solidFill>
                          <a:effectLst/>
                          <a:latin typeface="Calibri" panose="020F0502020204030204" pitchFamily="34" charset="0"/>
                        </a:rPr>
                        <a:t>328 g/l (20 °C)</a:t>
                      </a:r>
                    </a:p>
                  </a:txBody>
                  <a:tcPr marL="19050" marR="19050" marT="19050" marB="19050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50701499"/>
              </p:ext>
            </p:extLst>
          </p:nvPr>
        </p:nvGraphicFramePr>
        <p:xfrm>
          <a:off x="4932040" y="4005063"/>
          <a:ext cx="3808104" cy="2520280"/>
        </p:xfrm>
        <a:graphic>
          <a:graphicData uri="http://schemas.openxmlformats.org/drawingml/2006/table">
            <a:tbl>
              <a:tblPr/>
              <a:tblGrid>
                <a:gridCol w="1904052"/>
                <a:gridCol w="1904052"/>
              </a:tblGrid>
              <a:tr h="417738">
                <a:tc gridSpan="2"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000" b="0" u="none" kern="1200" dirty="0" err="1" smtClean="0">
                          <a:solidFill>
                            <a:schemeClr val="bg2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Ethanol</a:t>
                      </a:r>
                      <a:endParaRPr lang="cs-CZ" sz="2000" b="0" u="none" kern="1200" dirty="0">
                        <a:solidFill>
                          <a:schemeClr val="bg2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19050" marR="19050" marT="19050" marB="19050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>
                        <a:solidFill>
                          <a:schemeClr val="bg2"/>
                        </a:solidFill>
                        <a:effectLst/>
                      </a:endParaRPr>
                    </a:p>
                  </a:txBody>
                  <a:tcPr marL="19050" marR="19050" marT="19050" marB="19050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41773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b="0" u="none" kern="1200" dirty="0">
                          <a:solidFill>
                            <a:schemeClr val="bg2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Teplota </a:t>
                      </a:r>
                      <a:r>
                        <a:rPr lang="cs-CZ" sz="2000" b="0" u="none" kern="1200" dirty="0" smtClean="0">
                          <a:solidFill>
                            <a:schemeClr val="bg2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tání</a:t>
                      </a:r>
                      <a:endParaRPr lang="cs-CZ" sz="2000" b="0" u="none" kern="1200" dirty="0">
                        <a:solidFill>
                          <a:schemeClr val="bg2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19050" marR="19050" marT="19050" marB="19050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b="0" u="none" kern="1200">
                          <a:solidFill>
                            <a:schemeClr val="bg2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−114,4 °C</a:t>
                      </a:r>
                    </a:p>
                  </a:txBody>
                  <a:tcPr marL="19050" marR="19050" marT="19050" marB="19050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478007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b="0" u="none" kern="1200" dirty="0">
                          <a:solidFill>
                            <a:schemeClr val="bg2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Teplota varu</a:t>
                      </a:r>
                    </a:p>
                  </a:txBody>
                  <a:tcPr marL="19050" marR="19050" marT="19050" marB="19050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b="0" u="none" kern="1200" dirty="0">
                          <a:solidFill>
                            <a:schemeClr val="bg2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78,3 °</a:t>
                      </a:r>
                      <a:r>
                        <a:rPr lang="cs-CZ" sz="2000" b="0" u="none" kern="1200" dirty="0" smtClean="0">
                          <a:solidFill>
                            <a:schemeClr val="bg2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C</a:t>
                      </a:r>
                      <a:endParaRPr lang="cs-CZ" sz="2000" b="0" u="none" kern="1200" dirty="0">
                        <a:solidFill>
                          <a:schemeClr val="bg2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19050" marR="19050" marT="19050" marB="19050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41773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b="0" u="none" kern="1200" dirty="0">
                          <a:solidFill>
                            <a:schemeClr val="bg2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Hustota</a:t>
                      </a:r>
                    </a:p>
                  </a:txBody>
                  <a:tcPr marL="19050" marR="19050" marT="19050" marB="19050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b="0" u="none" kern="1200" dirty="0">
                          <a:solidFill>
                            <a:schemeClr val="bg2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0,789 g/cm</a:t>
                      </a:r>
                      <a:r>
                        <a:rPr lang="cs-CZ" sz="2000" b="0" u="none" kern="1200" baseline="30000" dirty="0">
                          <a:solidFill>
                            <a:schemeClr val="bg2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3</a:t>
                      </a:r>
                    </a:p>
                  </a:txBody>
                  <a:tcPr marL="19050" marR="19050" marT="19050" marB="19050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789059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b="0" u="none" kern="1200" dirty="0">
                          <a:solidFill>
                            <a:schemeClr val="bg2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Rozpustnost </a:t>
                      </a:r>
                      <a:endParaRPr lang="cs-CZ" sz="2000" b="0" u="none" kern="1200" dirty="0" smtClean="0">
                        <a:solidFill>
                          <a:schemeClr val="bg2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  <a:p>
                      <a:pPr marL="0" algn="l" defTabSz="914400" rtl="0" eaLnBrk="1" latinLnBrk="0" hangingPunct="1"/>
                      <a:r>
                        <a:rPr lang="cs-CZ" sz="2000" b="0" u="none" kern="1200" dirty="0" smtClean="0">
                          <a:solidFill>
                            <a:schemeClr val="bg2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ve</a:t>
                      </a:r>
                      <a:r>
                        <a:rPr lang="cs-CZ" sz="2000" b="0" u="none" kern="1200" dirty="0">
                          <a:solidFill>
                            <a:schemeClr val="bg2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 vodě</a:t>
                      </a:r>
                    </a:p>
                  </a:txBody>
                  <a:tcPr marL="19050" marR="19050" marT="19050" marB="19050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b="0" u="none" kern="1200" dirty="0">
                          <a:solidFill>
                            <a:schemeClr val="bg2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neomezeně mísitelné</a:t>
                      </a:r>
                    </a:p>
                  </a:txBody>
                  <a:tcPr marL="19050" marR="19050" marT="19050" marB="19050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019352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 cstate="print"/>
          <a:srcRect l="11474" t="33846" r="57246" b="24108"/>
          <a:stretch/>
        </p:blipFill>
        <p:spPr>
          <a:xfrm>
            <a:off x="399106" y="247650"/>
            <a:ext cx="8345787" cy="631023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905033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0"/>
            <a:ext cx="7772400" cy="1143000"/>
          </a:xfrm>
        </p:spPr>
        <p:txBody>
          <a:bodyPr/>
          <a:lstStyle/>
          <a:p>
            <a:r>
              <a:rPr lang="cs-CZ" dirty="0" smtClean="0"/>
              <a:t>Izomerie u alkanů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12968" cy="4978896"/>
          </a:xfrm>
        </p:spPr>
        <p:txBody>
          <a:bodyPr/>
          <a:lstStyle/>
          <a:p>
            <a:r>
              <a:rPr lang="cs-CZ" dirty="0"/>
              <a:t>u alkanů </a:t>
            </a:r>
            <a:r>
              <a:rPr lang="cs-CZ" b="1" dirty="0"/>
              <a:t>řetězcová</a:t>
            </a:r>
            <a:r>
              <a:rPr lang="cs-CZ" dirty="0"/>
              <a:t> (změna uhlíkového </a:t>
            </a:r>
            <a:r>
              <a:rPr lang="cs-CZ" dirty="0" smtClean="0"/>
              <a:t>skeletu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př</a:t>
            </a:r>
            <a:r>
              <a:rPr lang="cs-CZ" dirty="0" smtClean="0"/>
              <a:t>: pro </a:t>
            </a:r>
            <a:r>
              <a:rPr lang="cs-CZ" dirty="0" err="1" smtClean="0"/>
              <a:t>pětiuhlíkatý</a:t>
            </a:r>
            <a:r>
              <a:rPr lang="cs-CZ" dirty="0" smtClean="0"/>
              <a:t> </a:t>
            </a:r>
            <a:r>
              <a:rPr lang="cs-CZ" dirty="0" err="1" smtClean="0"/>
              <a:t>alkan</a:t>
            </a:r>
            <a:r>
              <a:rPr lang="cs-CZ" dirty="0" smtClean="0"/>
              <a:t> (C</a:t>
            </a:r>
            <a:r>
              <a:rPr lang="cs-CZ" baseline="-25000" dirty="0" smtClean="0"/>
              <a:t>5</a:t>
            </a:r>
            <a:r>
              <a:rPr lang="cs-CZ" dirty="0" smtClean="0"/>
              <a:t>H</a:t>
            </a:r>
            <a:r>
              <a:rPr lang="cs-CZ" baseline="-25000" dirty="0" smtClean="0"/>
              <a:t>12</a:t>
            </a:r>
            <a:r>
              <a:rPr lang="cs-CZ" dirty="0" smtClean="0"/>
              <a:t>) existují následující 3 izomery:</a:t>
            </a:r>
            <a:endParaRPr lang="cs-CZ" dirty="0"/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683568" y="3972828"/>
          <a:ext cx="3187145" cy="2552516"/>
        </p:xfrm>
        <a:graphic>
          <a:graphicData uri="http://schemas.openxmlformats.org/presentationml/2006/ole">
            <p:oleObj spid="_x0000_s2050" name="ChemSketch" r:id="rId3" imgW="1085040" imgH="868680" progId="ACD.ChemSketch.20">
              <p:embed/>
            </p:oleObj>
          </a:graphicData>
        </a:graphic>
      </p:graphicFrame>
      <p:graphicFrame>
        <p:nvGraphicFramePr>
          <p:cNvPr id="2051" name="Object 3"/>
          <p:cNvGraphicFramePr>
            <a:graphicFrameLocks noChangeAspect="1"/>
          </p:cNvGraphicFramePr>
          <p:nvPr/>
        </p:nvGraphicFramePr>
        <p:xfrm>
          <a:off x="4283968" y="3501008"/>
          <a:ext cx="4711467" cy="1008112"/>
        </p:xfrm>
        <a:graphic>
          <a:graphicData uri="http://schemas.openxmlformats.org/presentationml/2006/ole">
            <p:oleObj spid="_x0000_s2051" name="ChemSketch" r:id="rId4" imgW="1795320" imgH="384120" progId="ACD.ChemSketch.20">
              <p:embed/>
            </p:oleObj>
          </a:graphicData>
        </a:graphic>
      </p:graphicFrame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5076056" y="4869160"/>
          <a:ext cx="3096344" cy="1665912"/>
        </p:xfrm>
        <a:graphic>
          <a:graphicData uri="http://schemas.openxmlformats.org/presentationml/2006/ole">
            <p:oleObj spid="_x0000_s2052" name="ChemSketch" r:id="rId5" imgW="1398960" imgH="752760" progId="ACD.ChemSketch.20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154502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4624"/>
            <a:ext cx="8640960" cy="1584176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3200" dirty="0" smtClean="0">
                <a:solidFill>
                  <a:schemeClr val="tx1"/>
                </a:solidFill>
              </a:rPr>
              <a:t>Zakresli alespoň 6 racionálních (nebo čárových) vzorců izomerů se vzorcem C</a:t>
            </a:r>
            <a:r>
              <a:rPr lang="cs-CZ" sz="3200" baseline="-25000" dirty="0" smtClean="0">
                <a:solidFill>
                  <a:schemeClr val="tx1"/>
                </a:solidFill>
              </a:rPr>
              <a:t>8</a:t>
            </a:r>
            <a:r>
              <a:rPr lang="cs-CZ" sz="3200" dirty="0" smtClean="0">
                <a:solidFill>
                  <a:schemeClr val="tx1"/>
                </a:solidFill>
              </a:rPr>
              <a:t>H</a:t>
            </a:r>
            <a:r>
              <a:rPr lang="cs-CZ" sz="3200" baseline="-25000" dirty="0" smtClean="0">
                <a:solidFill>
                  <a:schemeClr val="tx1"/>
                </a:solidFill>
              </a:rPr>
              <a:t>18 </a:t>
            </a:r>
            <a:r>
              <a:rPr lang="cs-CZ" sz="3200" dirty="0" smtClean="0">
                <a:solidFill>
                  <a:schemeClr val="tx1"/>
                </a:solidFill>
              </a:rPr>
              <a:t>:</a:t>
            </a:r>
            <a:endParaRPr lang="cs-CZ" sz="3200" dirty="0">
              <a:solidFill>
                <a:schemeClr val="tx1"/>
              </a:solidFill>
            </a:endParaRPr>
          </a:p>
        </p:txBody>
      </p:sp>
      <p:graphicFrame>
        <p:nvGraphicFramePr>
          <p:cNvPr id="3075" name="Object 3"/>
          <p:cNvGraphicFramePr>
            <a:graphicFrameLocks noChangeAspect="1"/>
          </p:cNvGraphicFramePr>
          <p:nvPr/>
        </p:nvGraphicFramePr>
        <p:xfrm>
          <a:off x="528070" y="1973299"/>
          <a:ext cx="8076378" cy="4696061"/>
        </p:xfrm>
        <a:graphic>
          <a:graphicData uri="http://schemas.openxmlformats.org/presentationml/2006/ole">
            <p:oleObj spid="_x0000_s3075" name="ChemSketch" r:id="rId3" imgW="3029760" imgH="1761840" progId="ACD.ChemSketch.20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94594" y="116632"/>
            <a:ext cx="7772400" cy="1143000"/>
          </a:xfrm>
        </p:spPr>
        <p:txBody>
          <a:bodyPr/>
          <a:lstStyle/>
          <a:p>
            <a:r>
              <a:rPr lang="cs-CZ" dirty="0" smtClean="0"/>
              <a:t>Izomerie u cykloalkanů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640960" cy="5040560"/>
          </a:xfrm>
        </p:spPr>
        <p:txBody>
          <a:bodyPr/>
          <a:lstStyle/>
          <a:p>
            <a:r>
              <a:rPr lang="cs-CZ" dirty="0"/>
              <a:t>u </a:t>
            </a:r>
            <a:r>
              <a:rPr lang="cs-CZ" dirty="0" smtClean="0"/>
              <a:t>cykloalkanů </a:t>
            </a:r>
            <a:r>
              <a:rPr lang="cs-CZ" b="1" dirty="0"/>
              <a:t>řetězcová</a:t>
            </a:r>
            <a:r>
              <a:rPr lang="cs-CZ" dirty="0"/>
              <a:t> (změna uhlíkového </a:t>
            </a:r>
            <a:r>
              <a:rPr lang="cs-CZ" dirty="0" smtClean="0"/>
              <a:t>skeletu) </a:t>
            </a:r>
            <a:endParaRPr lang="cs-CZ" dirty="0" smtClean="0"/>
          </a:p>
          <a:p>
            <a:r>
              <a:rPr lang="cs-CZ" dirty="0" smtClean="0"/>
              <a:t>nebo </a:t>
            </a:r>
            <a:r>
              <a:rPr lang="cs-CZ" b="1" dirty="0" smtClean="0"/>
              <a:t>prostorová </a:t>
            </a:r>
            <a:r>
              <a:rPr lang="cs-CZ" dirty="0" smtClean="0"/>
              <a:t>(jiné prostorové uspořádání </a:t>
            </a:r>
            <a:r>
              <a:rPr lang="cs-CZ" dirty="0" smtClean="0"/>
              <a:t>substituentů – pokud míří na „stejnou stranu“, jde o </a:t>
            </a:r>
            <a:r>
              <a:rPr lang="cs-CZ" i="1" dirty="0" smtClean="0"/>
              <a:t>cis</a:t>
            </a:r>
            <a:r>
              <a:rPr lang="cs-CZ" dirty="0" smtClean="0"/>
              <a:t> izomer, pokud směřují na „opačnou stranu“ , jde o </a:t>
            </a:r>
            <a:r>
              <a:rPr lang="cs-CZ" i="1" dirty="0" smtClean="0"/>
              <a:t>trans</a:t>
            </a:r>
            <a:r>
              <a:rPr lang="cs-CZ" dirty="0" smtClean="0"/>
              <a:t> izomer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85756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772400" cy="114300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Příklad řetězcové izomerie </a:t>
            </a:r>
            <a:r>
              <a:rPr lang="cs-CZ" sz="3200" dirty="0" smtClean="0">
                <a:solidFill>
                  <a:schemeClr val="tx1"/>
                </a:solidFill>
              </a:rPr>
              <a:t>pro C</a:t>
            </a:r>
            <a:r>
              <a:rPr lang="cs-CZ" sz="3200" baseline="-25000" dirty="0" smtClean="0">
                <a:solidFill>
                  <a:schemeClr val="tx1"/>
                </a:solidFill>
              </a:rPr>
              <a:t>6</a:t>
            </a:r>
            <a:r>
              <a:rPr lang="cs-CZ" sz="3200" dirty="0" smtClean="0">
                <a:solidFill>
                  <a:schemeClr val="tx1"/>
                </a:solidFill>
              </a:rPr>
              <a:t>H</a:t>
            </a:r>
            <a:r>
              <a:rPr lang="cs-CZ" sz="3200" baseline="-25000" dirty="0" smtClean="0">
                <a:solidFill>
                  <a:schemeClr val="tx1"/>
                </a:solidFill>
              </a:rPr>
              <a:t>12</a:t>
            </a:r>
            <a:r>
              <a:rPr lang="cs-CZ" sz="3200" dirty="0" smtClean="0">
                <a:solidFill>
                  <a:schemeClr val="tx1"/>
                </a:solidFill>
              </a:rPr>
              <a:t>, všechny látky pojmenuj:</a:t>
            </a:r>
            <a:endParaRPr lang="cs-CZ" sz="3200" dirty="0">
              <a:solidFill>
                <a:schemeClr val="tx1"/>
              </a:solidFill>
            </a:endParaRPr>
          </a:p>
        </p:txBody>
      </p:sp>
      <p:graphicFrame>
        <p:nvGraphicFramePr>
          <p:cNvPr id="4098" name="Object 2"/>
          <p:cNvGraphicFramePr>
            <a:graphicFrameLocks noChangeAspect="1"/>
          </p:cNvGraphicFramePr>
          <p:nvPr/>
        </p:nvGraphicFramePr>
        <p:xfrm>
          <a:off x="409894" y="1700808"/>
          <a:ext cx="8410578" cy="4778412"/>
        </p:xfrm>
        <a:graphic>
          <a:graphicData uri="http://schemas.openxmlformats.org/presentationml/2006/ole">
            <p:oleObj spid="_x0000_s4098" name="ChemSketch" r:id="rId3" imgW="3727800" imgH="2118240" progId="ACD.ChemSketch.20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685756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 bwMode="auto">
          <a:xfrm>
            <a:off x="611560" y="341784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Příklad prostorové izomerie (cis/trans izomerie) pro C</a:t>
            </a:r>
            <a:r>
              <a:rPr lang="cs-CZ" sz="3200" kern="0" baseline="-25000" dirty="0" smtClean="0">
                <a:ea typeface="+mj-ea"/>
                <a:cs typeface="+mj-cs"/>
              </a:rPr>
              <a:t>7</a:t>
            </a: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H</a:t>
            </a:r>
            <a:r>
              <a:rPr lang="cs-CZ" sz="3200" kern="0" baseline="-25000" dirty="0" smtClean="0">
                <a:ea typeface="+mj-ea"/>
                <a:cs typeface="+mj-cs"/>
              </a:rPr>
              <a:t>14</a:t>
            </a:r>
            <a:r>
              <a:rPr lang="cs-CZ" sz="3200" kern="0" dirty="0" smtClean="0">
                <a:ea typeface="+mj-ea"/>
                <a:cs typeface="+mj-cs"/>
              </a:rPr>
              <a:t>:</a:t>
            </a:r>
            <a:endParaRPr kumimoji="0" lang="cs-CZ" sz="32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pic>
        <p:nvPicPr>
          <p:cNvPr id="5122" name="Picture 2" descr="File:Dimethylcyclopentan cis-trans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060848"/>
            <a:ext cx="8226553" cy="3096344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6" name="Nadpis 1"/>
          <p:cNvSpPr txBox="1">
            <a:spLocks/>
          </p:cNvSpPr>
          <p:nvPr/>
        </p:nvSpPr>
        <p:spPr bwMode="auto">
          <a:xfrm>
            <a:off x="179512" y="4950296"/>
            <a:ext cx="403244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b="0" i="1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cis</a:t>
            </a:r>
            <a:r>
              <a:rPr kumimoji="0" lang="cs-CZ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-1,2-</a:t>
            </a:r>
            <a:r>
              <a:rPr kumimoji="0" lang="cs-CZ" b="0" i="0" u="none" strike="noStrike" kern="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dimethylcyklopentan</a:t>
            </a:r>
            <a:endParaRPr kumimoji="0" lang="cs-CZ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860032" y="5271591"/>
            <a:ext cx="40446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cs-CZ" i="1" kern="0" dirty="0" smtClean="0"/>
              <a:t>trans</a:t>
            </a:r>
            <a:r>
              <a:rPr lang="cs-CZ" kern="0" dirty="0" smtClean="0"/>
              <a:t>-1,2-</a:t>
            </a:r>
            <a:r>
              <a:rPr lang="cs-CZ" kern="0" dirty="0" err="1" smtClean="0"/>
              <a:t>dimethylcyklopentan</a:t>
            </a:r>
            <a:endParaRPr lang="cs-CZ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0"/>
            <a:ext cx="7772400" cy="11430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3200" dirty="0" smtClean="0">
                <a:solidFill>
                  <a:schemeClr val="tx1"/>
                </a:solidFill>
              </a:rPr>
              <a:t>U následujících látek rozhodni, zda se jedná o cis nebo trans izomery: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7650" name="Picture 2" descr="File:Dimethylcyclohexan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412776"/>
            <a:ext cx="8601267" cy="5328592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5" name="TextovéPole 4"/>
          <p:cNvSpPr txBox="1"/>
          <p:nvPr/>
        </p:nvSpPr>
        <p:spPr>
          <a:xfrm>
            <a:off x="395536" y="3429000"/>
            <a:ext cx="792088" cy="46166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6056" y="3501008"/>
            <a:ext cx="792088" cy="46166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6093296"/>
            <a:ext cx="792088" cy="46166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48064" y="6093296"/>
            <a:ext cx="792088" cy="46166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360" y="3212976"/>
            <a:ext cx="8229600" cy="1008112"/>
          </a:xfrm>
        </p:spPr>
        <p:txBody>
          <a:bodyPr/>
          <a:lstStyle/>
          <a:p>
            <a:pPr algn="l"/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>
                <a:solidFill>
                  <a:schemeClr val="tx1"/>
                </a:solidFill>
              </a:rPr>
              <a:t>Zdroje obrázků: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221088"/>
            <a:ext cx="8229600" cy="4896544"/>
          </a:xfrm>
        </p:spPr>
        <p:txBody>
          <a:bodyPr/>
          <a:lstStyle/>
          <a:p>
            <a:r>
              <a:rPr lang="cs-CZ" sz="1100" dirty="0" smtClean="0">
                <a:solidFill>
                  <a:schemeClr val="tx1"/>
                </a:solidFill>
              </a:rPr>
              <a:t>http://</a:t>
            </a:r>
            <a:r>
              <a:rPr lang="cs-CZ" sz="1100" dirty="0" smtClean="0">
                <a:solidFill>
                  <a:schemeClr val="tx1"/>
                </a:solidFill>
              </a:rPr>
              <a:t>commons.wikimedia.org/wiki/File:Dimethylcyclohexan.svg</a:t>
            </a:r>
          </a:p>
          <a:p>
            <a:r>
              <a:rPr lang="cs-CZ" sz="1100" dirty="0" smtClean="0">
                <a:solidFill>
                  <a:schemeClr val="tx1"/>
                </a:solidFill>
              </a:rPr>
              <a:t>http://</a:t>
            </a:r>
            <a:r>
              <a:rPr lang="cs-CZ" sz="1100" dirty="0" smtClean="0">
                <a:solidFill>
                  <a:schemeClr val="tx1"/>
                </a:solidFill>
              </a:rPr>
              <a:t>commons.wikimedia.org/wiki/File:Dimethylcyclopentan_cis-trans.svg</a:t>
            </a:r>
          </a:p>
          <a:p>
            <a:r>
              <a:rPr lang="cs-CZ" sz="1100" dirty="0" smtClean="0">
                <a:solidFill>
                  <a:schemeClr val="tx1"/>
                </a:solidFill>
              </a:rPr>
              <a:t>http://en.wikipedia.org/wiki/Pentane</a:t>
            </a:r>
          </a:p>
          <a:p>
            <a:r>
              <a:rPr lang="cs-CZ" sz="1100" dirty="0" smtClean="0">
                <a:solidFill>
                  <a:schemeClr val="tx1"/>
                </a:solidFill>
              </a:rPr>
              <a:t>archiv </a:t>
            </a:r>
            <a:r>
              <a:rPr lang="cs-CZ" sz="1100" dirty="0" smtClean="0">
                <a:solidFill>
                  <a:schemeClr val="tx1"/>
                </a:solidFill>
              </a:rPr>
              <a:t>autora s pomocí freewarového programu </a:t>
            </a:r>
            <a:r>
              <a:rPr lang="cs-CZ" sz="1100" dirty="0" err="1" smtClean="0">
                <a:solidFill>
                  <a:schemeClr val="tx1"/>
                </a:solidFill>
              </a:rPr>
              <a:t>ChemSketch</a:t>
            </a:r>
            <a:r>
              <a:rPr lang="cs-CZ" sz="1100" dirty="0" smtClean="0">
                <a:solidFill>
                  <a:schemeClr val="tx1"/>
                </a:solidFill>
              </a:rPr>
              <a:t> pro tvorbu chemických vzorců </a:t>
            </a:r>
            <a:endParaRPr lang="cs-CZ" sz="1100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 bwMode="auto">
          <a:xfrm>
            <a:off x="10344" y="0"/>
            <a:ext cx="9144000" cy="2924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alibri" pitchFamily="34" charset="0"/>
                <a:ea typeface="+mj-ea"/>
                <a:cs typeface="Calibri" pitchFamily="34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sz="2400" kern="0" dirty="0" smtClean="0"/>
              <a:t/>
            </a:r>
            <a:br>
              <a:rPr lang="cs-CZ" sz="2400" kern="0" dirty="0" smtClean="0"/>
            </a:br>
            <a:r>
              <a:rPr lang="cs-CZ" sz="2000" dirty="0">
                <a:solidFill>
                  <a:schemeClr val="tx1"/>
                </a:solidFill>
                <a:cs typeface="+mj-cs"/>
              </a:rPr>
              <a:t>Použitá literatura: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dirty="0" smtClean="0">
                <a:solidFill>
                  <a:schemeClr val="tx1"/>
                </a:solidFill>
                <a:cs typeface="Arial" pitchFamily="34" charset="0"/>
              </a:rPr>
              <a:t>Kotlík </a:t>
            </a:r>
            <a:r>
              <a:rPr lang="cs-CZ" sz="1400" dirty="0">
                <a:solidFill>
                  <a:schemeClr val="tx1"/>
                </a:solidFill>
                <a:cs typeface="Arial" pitchFamily="34" charset="0"/>
              </a:rPr>
              <a:t>B., Růžičková K. </a:t>
            </a:r>
            <a:r>
              <a:rPr lang="cs-CZ" sz="1400" i="1" dirty="0">
                <a:solidFill>
                  <a:schemeClr val="tx1"/>
                </a:solidFill>
                <a:cs typeface="Arial" pitchFamily="34" charset="0"/>
              </a:rPr>
              <a:t>Chemie I v kostce</a:t>
            </a:r>
            <a:r>
              <a:rPr lang="cs-CZ" sz="1400" dirty="0">
                <a:solidFill>
                  <a:schemeClr val="tx1"/>
                </a:solidFill>
                <a:cs typeface="Arial" pitchFamily="34" charset="0"/>
              </a:rPr>
              <a:t>, Havlíčkův Brod: Fragment, 1996. ISBN </a:t>
            </a:r>
            <a:r>
              <a:rPr lang="cs-CZ" sz="1400" dirty="0" smtClean="0">
                <a:solidFill>
                  <a:schemeClr val="tx1"/>
                </a:solidFill>
                <a:cs typeface="Arial" pitchFamily="34" charset="0"/>
              </a:rPr>
              <a:t>80-7200-056-X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400" dirty="0" smtClean="0">
              <a:solidFill>
                <a:schemeClr val="tx1"/>
              </a:solidFill>
              <a:cs typeface="Arial" pitchFamily="34" charset="0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dirty="0" err="1" smtClean="0">
                <a:solidFill>
                  <a:schemeClr val="tx1"/>
                </a:solidFill>
                <a:cs typeface="Times New Roman" pitchFamily="18" charset="0"/>
              </a:rPr>
              <a:t>Beneš.P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, </a:t>
            </a:r>
            <a:r>
              <a:rPr lang="cs-CZ" sz="1400" dirty="0" err="1">
                <a:solidFill>
                  <a:schemeClr val="tx1"/>
                </a:solidFill>
                <a:cs typeface="Times New Roman" pitchFamily="18" charset="0"/>
              </a:rPr>
              <a:t>Pumpr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 V., </a:t>
            </a:r>
            <a:r>
              <a:rPr lang="cs-CZ" sz="1400" dirty="0" err="1">
                <a:solidFill>
                  <a:schemeClr val="tx1"/>
                </a:solidFill>
                <a:cs typeface="Times New Roman" pitchFamily="18" charset="0"/>
              </a:rPr>
              <a:t>Banýr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 J. </a:t>
            </a:r>
            <a:r>
              <a:rPr lang="cs-CZ" sz="1400" i="1" dirty="0">
                <a:solidFill>
                  <a:schemeClr val="tx1"/>
                </a:solidFill>
                <a:cs typeface="Times New Roman" pitchFamily="18" charset="0"/>
              </a:rPr>
              <a:t>Základy praktické chemie 2.díl pro 9.ročník základní školy. 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Praha: Fortuna, 2006. ISBN </a:t>
            </a:r>
            <a:r>
              <a:rPr lang="cs-CZ" sz="1400" dirty="0" smtClean="0">
                <a:solidFill>
                  <a:schemeClr val="tx1"/>
                </a:solidFill>
                <a:cs typeface="Times New Roman" pitchFamily="18" charset="0"/>
              </a:rPr>
              <a:t>80-7168-879-7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400" dirty="0" smtClean="0">
              <a:solidFill>
                <a:schemeClr val="tx1"/>
              </a:solidFill>
              <a:ea typeface="+mn-ea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i="1" dirty="0">
                <a:solidFill>
                  <a:schemeClr val="tx1"/>
                </a:solidFill>
              </a:rPr>
              <a:t>Wikipedie: Otevřená encyklopedie: </a:t>
            </a:r>
            <a:r>
              <a:rPr lang="cs-CZ" sz="1400" i="1" dirty="0" err="1">
                <a:solidFill>
                  <a:schemeClr val="tx1"/>
                </a:solidFill>
              </a:rPr>
              <a:t>Dimethylether</a:t>
            </a:r>
            <a:r>
              <a:rPr lang="cs-CZ" sz="1400" dirty="0">
                <a:solidFill>
                  <a:schemeClr val="tx1"/>
                </a:solidFill>
              </a:rPr>
              <a:t> [online]. c2013 [citováno 11. 02. 2014]. Dostupný z WWW: </a:t>
            </a:r>
            <a:r>
              <a:rPr lang="cs-CZ" sz="1400" dirty="0" smtClean="0">
                <a:solidFill>
                  <a:schemeClr val="tx1"/>
                </a:solidFill>
              </a:rPr>
              <a:t>http</a:t>
            </a:r>
            <a:r>
              <a:rPr lang="cs-CZ" sz="1400" dirty="0">
                <a:solidFill>
                  <a:schemeClr val="tx1"/>
                </a:solidFill>
              </a:rPr>
              <a:t>://</a:t>
            </a:r>
            <a:r>
              <a:rPr lang="cs-CZ" sz="1400" dirty="0" smtClean="0">
                <a:solidFill>
                  <a:schemeClr val="tx1"/>
                </a:solidFill>
              </a:rPr>
              <a:t>cs.wikipedia.org/w/index.php?title=Dimethylether&amp;oldid=10596828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400" dirty="0">
              <a:solidFill>
                <a:schemeClr val="tx1"/>
              </a:solidFill>
              <a:ea typeface="+mn-ea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dirty="0" smtClean="0">
                <a:solidFill>
                  <a:schemeClr val="tx1"/>
                </a:solidFill>
                <a:ea typeface="+mn-ea"/>
              </a:rPr>
              <a:t>archiv autora</a:t>
            </a:r>
            <a:endParaRPr lang="cs-CZ" sz="1400" dirty="0">
              <a:solidFill>
                <a:schemeClr val="tx1"/>
              </a:solidFill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2724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2">
      <a:dk1>
        <a:srgbClr val="000000"/>
      </a:dk1>
      <a:lt1>
        <a:srgbClr val="FFFFFF"/>
      </a:lt1>
      <a:dk2>
        <a:srgbClr val="0000FF"/>
      </a:dk2>
      <a:lt2>
        <a:srgbClr val="FFFF00"/>
      </a:lt2>
      <a:accent1>
        <a:srgbClr val="FF9900"/>
      </a:accent1>
      <a:accent2>
        <a:srgbClr val="00FFFF"/>
      </a:accent2>
      <a:accent3>
        <a:srgbClr val="AAAAFF"/>
      </a:accent3>
      <a:accent4>
        <a:srgbClr val="DADADA"/>
      </a:accent4>
      <a:accent5>
        <a:srgbClr val="FFCAAA"/>
      </a:accent5>
      <a:accent6>
        <a:srgbClr val="00E7E7"/>
      </a:accent6>
      <a:hlink>
        <a:srgbClr val="FF0000"/>
      </a:hlink>
      <a:folHlink>
        <a:srgbClr val="969696"/>
      </a:folHlink>
    </a:clrScheme>
    <a:fontScheme name="Výchozí návrh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6522</TotalTime>
  <Words>258</Words>
  <Application>Microsoft Office PowerPoint</Application>
  <PresentationFormat>Předvádění na obrazovce (4:3)</PresentationFormat>
  <Paragraphs>79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Výchozí návrh</vt:lpstr>
      <vt:lpstr>ACD/ChemSketch</vt:lpstr>
      <vt:lpstr>Snímek 1</vt:lpstr>
      <vt:lpstr>ANOTACE</vt:lpstr>
      <vt:lpstr>Zapiš racionální (nebo čárový) a sumární vzorce následujících látek:</vt:lpstr>
      <vt:lpstr>Řešení:</vt:lpstr>
      <vt:lpstr>Izomerie</vt:lpstr>
      <vt:lpstr>ethanol  </vt:lpstr>
      <vt:lpstr>Snímek 7</vt:lpstr>
      <vt:lpstr>Izomerie u alkanů</vt:lpstr>
      <vt:lpstr>Zakresli alespoň 6 racionálních (nebo čárových) vzorců izomerů se vzorcem C8H18 :</vt:lpstr>
      <vt:lpstr>Izomerie u cykloalkanů</vt:lpstr>
      <vt:lpstr>Příklad řetězcové izomerie pro C6H12, všechny látky pojmenuj:</vt:lpstr>
      <vt:lpstr>Snímek 12</vt:lpstr>
      <vt:lpstr>U následujících látek rozhodni, zda se jedná o cis nebo trans izomery:</vt:lpstr>
      <vt:lpstr> 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Myologie</dc:title>
  <dc:creator>Miroslav Pražienka</dc:creator>
  <cp:lastModifiedBy>Veronika</cp:lastModifiedBy>
  <cp:revision>691</cp:revision>
  <dcterms:created xsi:type="dcterms:W3CDTF">2004-03-24T18:19:47Z</dcterms:created>
  <dcterms:modified xsi:type="dcterms:W3CDTF">2014-02-11T15:08:18Z</dcterms:modified>
</cp:coreProperties>
</file>