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93" r:id="rId4"/>
    <p:sldId id="271" r:id="rId5"/>
    <p:sldId id="272" r:id="rId6"/>
    <p:sldId id="290" r:id="rId7"/>
    <p:sldId id="289" r:id="rId8"/>
    <p:sldId id="294" r:id="rId9"/>
    <p:sldId id="295" r:id="rId10"/>
    <p:sldId id="296" r:id="rId11"/>
    <p:sldId id="297" r:id="rId12"/>
    <p:sldId id="298" r:id="rId13"/>
    <p:sldId id="299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VY_32_INOVACE_SOCIALNI_VNIMANI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3CD7A67-3245-4B86-BF00-7709B16E2D6D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836038B-E875-41E5-9A74-784116131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7586435-FE4E-4600-A845-57D0F726E7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B879B-3714-4B7B-A50F-01D2ACD01AFA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C0F1C-9A56-47AB-A93E-8F4B893EA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0B8F8-29A9-43D6-A65E-67D5D565627F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B8AC4-307E-419D-80D3-C2EFEAFFB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8294B-B174-4EE5-902A-7DB5B53802DD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7A693-E117-4C32-88FD-8F005B711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DA0E1-DDB0-4535-A8AA-C2396099BF61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1738D-B662-4813-B631-717DAF108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605D1-8FEB-4C94-8E0A-E554E56E7225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1D833-8B78-4FB0-A5F2-AE3C67EE2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DBB57-109B-42B9-86C6-70D402B9F3A8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4E024-B287-4EB8-BFD4-FA8CE96541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ED678-7FF5-49B4-BC49-B3BE0BFDAD48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9F1E4-21DC-4928-B07C-3B78266B20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B89A8-00FA-4E33-BA54-D6BEC3E43191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4AEBD-5663-4B91-945F-FFD9EAF2D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EC667-91C8-486C-A91E-43E25D12BEFC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64986-22D8-4B16-B318-6B3D4B1BA4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307BC-9853-4337-A293-9ACAA353CB19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D0BB1-0C47-4C13-A842-DA4542711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CD5E4-266C-429B-AD06-C3C9E59C099D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54443-C1D4-45CD-9389-C539F7492E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A32B70-A2EC-4F86-A62D-97E2F8E786A4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9F6260-0AFF-40DE-9390-A567619F7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slide" Target="slide8.xml"/><Relationship Id="rId7" Type="http://schemas.openxmlformats.org/officeDocument/2006/relationships/slide" Target="slide12.xml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357188" y="2571750"/>
            <a:ext cx="8501062" cy="3786188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Předmět: Člověk ve společnosti.</a:t>
            </a:r>
          </a:p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Věková skupina: 8. ročník ZŠ.</a:t>
            </a:r>
          </a:p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Časová dotace: 20 minut.</a:t>
            </a:r>
          </a:p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Popis:</a:t>
            </a:r>
          </a:p>
          <a:p>
            <a:pPr marL="576263" lvl="1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200" dirty="0">
                <a:latin typeface="+mn-lt"/>
                <a:cs typeface="+mn-cs"/>
              </a:rPr>
              <a:t>Materiál slouží k výkladu tématu Sociální vnímání.</a:t>
            </a:r>
          </a:p>
          <a:p>
            <a:pPr marL="576263" lvl="1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200" dirty="0">
                <a:latin typeface="+mn-lt"/>
                <a:cs typeface="+mn-cs"/>
              </a:rPr>
              <a:t>Snímek 3 – opakování vnímání. Při kliknutí se postupně objevují správné odpovědi.</a:t>
            </a:r>
          </a:p>
          <a:p>
            <a:pPr marL="576263" lvl="1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200" dirty="0">
                <a:latin typeface="+mn-lt"/>
                <a:cs typeface="+mn-cs"/>
              </a:rPr>
              <a:t>Snímky 6 – 14: chyby sociálního vnímání. Po kliknutí na obdélník na snímku 6 jsme přesměrováni na snímek s vysvětlením příslušné chyby sociálního vnímání. K návratu slouží vždy tlačítko „Zpět“.</a:t>
            </a:r>
          </a:p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Materiál obsahuje 14 stránek a je určen k interaktivní výuce.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Vnímání - opakování</a:t>
            </a:r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357188" y="2714625"/>
            <a:ext cx="585787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spcAft>
                <a:spcPts val="1200"/>
              </a:spcAft>
              <a:buFont typeface="Candara" pitchFamily="34" charset="0"/>
              <a:buAutoNum type="arabicPeriod"/>
            </a:pPr>
            <a:r>
              <a:rPr lang="cs-CZ" sz="2400">
                <a:latin typeface="Candara" pitchFamily="34" charset="0"/>
              </a:rPr>
              <a:t>Jmenuj alespoň tři věci, kterými může být ovlivněno vnímání.</a:t>
            </a:r>
          </a:p>
          <a:p>
            <a:pPr marL="457200" indent="-457200">
              <a:spcAft>
                <a:spcPts val="1200"/>
              </a:spcAft>
              <a:buFont typeface="Candara" pitchFamily="34" charset="0"/>
              <a:buAutoNum type="arabicPeriod"/>
            </a:pPr>
            <a:r>
              <a:rPr lang="cs-CZ" sz="2400">
                <a:latin typeface="Candara" pitchFamily="34" charset="0"/>
              </a:rPr>
              <a:t>Vnímání umožňují smysly. Jmenuj, které smysly člověk má.</a:t>
            </a:r>
          </a:p>
          <a:p>
            <a:pPr marL="457200" indent="-457200">
              <a:spcAft>
                <a:spcPts val="1200"/>
              </a:spcAft>
              <a:buFont typeface="Candara" pitchFamily="34" charset="0"/>
              <a:buAutoNum type="arabicPeriod"/>
            </a:pPr>
            <a:r>
              <a:rPr lang="cs-CZ" sz="2400">
                <a:latin typeface="Candara" pitchFamily="34" charset="0"/>
              </a:rPr>
              <a:t>Naše vnímání nemusí vždy odpovídat skutečnosti. Jak nazýváme chyby vnímání, které jsou ovlivněny nedokonalostí našich smyslových orgánů?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000500" y="3071813"/>
            <a:ext cx="4714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ndara" pitchFamily="34" charset="0"/>
              </a:rPr>
              <a:t>Zkušeností, zdravotním stavem, …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786188" y="3929063"/>
            <a:ext cx="4714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ndara" pitchFamily="34" charset="0"/>
              </a:rPr>
              <a:t>Čich, hmat, zrak, chuť, sluch.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857875" y="5143500"/>
            <a:ext cx="3000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ndara" pitchFamily="34" charset="0"/>
              </a:rPr>
              <a:t>Smyslový klam.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r>
              <a:rPr lang="cs-CZ" smtClean="0"/>
              <a:t>Sociální vnímání</a:t>
            </a:r>
          </a:p>
        </p:txBody>
      </p:sp>
      <p:sp>
        <p:nvSpPr>
          <p:cNvPr id="18434" name="Podnadpis 2"/>
          <p:cNvSpPr>
            <a:spLocks noGrp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Sociální vnímání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28625" y="2428875"/>
            <a:ext cx="8280400" cy="392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Aft>
                <a:spcPts val="1800"/>
              </a:spcAft>
            </a:pPr>
            <a:r>
              <a:rPr lang="cs-CZ" sz="2400">
                <a:latin typeface="Candara" pitchFamily="34" charset="0"/>
              </a:rPr>
              <a:t>= vnímání druhých lidí.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Každý si při prvním setkání všímá na druhých lidech něčeho jiného.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Na co se díváš při prvním setkání s novým člověkem ty?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Ne vždy se nám na první pohled podaří člověka odhadnout správně. Mluvíme o chybách sociálního vnímání.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Chyby sociálního vnímání najdeme na dalším snímku. Aby se</a:t>
            </a:r>
            <a:r>
              <a:rPr lang="cs-CZ" sz="2400"/>
              <a:t>s</a:t>
            </a:r>
            <a:r>
              <a:rPr lang="cs-CZ" sz="2400">
                <a:latin typeface="Candara" pitchFamily="34" charset="0"/>
              </a:rPr>
              <a:t> o nich dozvěděl víc, klikni na příslušný obdélník.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Chyby sociálního vnímání</a:t>
            </a: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214313" y="3000375"/>
            <a:ext cx="4286250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Podlehnutí prvnímu dojmu.</a:t>
            </a:r>
            <a:endParaRPr lang="cs-CZ" sz="24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214313" y="3929063"/>
            <a:ext cx="4286250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Podlehnutí „haló-efektu“.</a:t>
            </a:r>
            <a:endParaRPr lang="cs-CZ" sz="2400" dirty="0"/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214313" y="4857750"/>
            <a:ext cx="4286250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Podlehnutí soukromým teoriím.</a:t>
            </a:r>
            <a:endParaRPr lang="cs-CZ" sz="2400" dirty="0"/>
          </a:p>
        </p:txBody>
      </p:sp>
      <p:sp>
        <p:nvSpPr>
          <p:cNvPr id="8" name="Zaoblený obdélník 7">
            <a:hlinkClick r:id="rId5" action="ppaction://hlinksldjump"/>
          </p:cNvPr>
          <p:cNvSpPr/>
          <p:nvPr/>
        </p:nvSpPr>
        <p:spPr>
          <a:xfrm>
            <a:off x="4643438" y="3000375"/>
            <a:ext cx="4286250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Chyba projekce.</a:t>
            </a:r>
            <a:endParaRPr lang="cs-CZ" sz="2400" dirty="0"/>
          </a:p>
        </p:txBody>
      </p:sp>
      <p:sp>
        <p:nvSpPr>
          <p:cNvPr id="9" name="Zaoblený obdélník 8">
            <a:hlinkClick r:id="rId6" action="ppaction://hlinksldjump"/>
          </p:cNvPr>
          <p:cNvSpPr/>
          <p:nvPr/>
        </p:nvSpPr>
        <p:spPr>
          <a:xfrm>
            <a:off x="4643438" y="3929063"/>
            <a:ext cx="4286250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Efekt mírnosti.</a:t>
            </a:r>
            <a:endParaRPr lang="cs-CZ" sz="2400" dirty="0"/>
          </a:p>
        </p:txBody>
      </p:sp>
      <p:sp>
        <p:nvSpPr>
          <p:cNvPr id="10" name="Zaoblený obdélník 9">
            <a:hlinkClick r:id="rId7" action="ppaction://hlinksldjump"/>
          </p:cNvPr>
          <p:cNvSpPr/>
          <p:nvPr/>
        </p:nvSpPr>
        <p:spPr>
          <a:xfrm>
            <a:off x="4643438" y="4857750"/>
            <a:ext cx="4286250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Efekt sociálního postavení.</a:t>
            </a:r>
            <a:endParaRPr lang="cs-CZ" sz="2400" dirty="0"/>
          </a:p>
        </p:txBody>
      </p:sp>
      <p:sp>
        <p:nvSpPr>
          <p:cNvPr id="11" name="Zaoblený obdélník 10">
            <a:hlinkClick r:id="rId8" action="ppaction://hlinksldjump"/>
          </p:cNvPr>
          <p:cNvSpPr/>
          <p:nvPr/>
        </p:nvSpPr>
        <p:spPr>
          <a:xfrm>
            <a:off x="2428875" y="5715000"/>
            <a:ext cx="4286250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Předsudky a stereotypy.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Podlehnutí prvnímu dojmu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00063" y="2500313"/>
            <a:ext cx="8280400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Člověk má snahu co nejrychleji se orientovat v lidech.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Lidem přiřazujeme kategorie (dobrý / špatný).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Další vnímané skutečnosti poté přizpůsobujeme prvnímu dojmu (nevidíme špatné / dobré vlastnosti).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25" y="5357813"/>
            <a:ext cx="1785938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Podlehnutí „haló-efektu“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00063" y="2500313"/>
            <a:ext cx="8280400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Necháme se unést jedním výrazným rysem vnímané osoby.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Ostatní charakterové rysy posuzujeme stejně.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Např. příjemný vzhled a inteligentní vystupování nás nutí nevnímat špatné vlastnosti člověka.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25" y="5357813"/>
            <a:ext cx="1785938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Podlehnutí soukromým teoriím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00063" y="2500313"/>
            <a:ext cx="8280400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Na základě svých dosavadních zkušeností posuzujeme ostatní lidi.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Každý člověk má jiné teorie.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Např. vysocí urostlí muži jsou rozhodní a energičtí.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25" y="5357813"/>
            <a:ext cx="1785938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Chyba projekce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00063" y="2500313"/>
            <a:ext cx="8280400" cy="166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Očekáváme, že ostatní lidé mají stejné cíle a motivy jako my.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Častěji přenášíme své záporné vlastnosti.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Tzv. podle sebe soudím tebe.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25" y="5357813"/>
            <a:ext cx="1785938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Efekt mírnosti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00063" y="2714625"/>
            <a:ext cx="8280400" cy="106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Sympatické lidi posuzujeme méně přísně a kriticky.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endParaRPr lang="cs-CZ" sz="2400">
              <a:latin typeface="Candara" pitchFamily="34" charset="0"/>
            </a:endParaRP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25" y="5357813"/>
            <a:ext cx="1785938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Efekt sociálního postavení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00063" y="2500313"/>
            <a:ext cx="8280400" cy="106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Podle sociálního postavení přisuzujeme lidem vlastnosti.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Např. lékař bude pečlivý, spolehlivý, …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25" y="5357813"/>
            <a:ext cx="1785938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Předsudky a stereotypy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00063" y="2500313"/>
            <a:ext cx="82804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Lidi zařazujeme podle vzhledu, národnosti, rasy, …</a:t>
            </a:r>
          </a:p>
          <a:p>
            <a:pPr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Nebereme ohled na to, že lidé stejné rasy, národnosti, podobného vzhledu se mohou lišit.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6715125" y="5357813"/>
            <a:ext cx="1785938" cy="6429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286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1818</TotalTime>
  <Words>433</Words>
  <Application>Microsoft Office PowerPoint</Application>
  <PresentationFormat>On-screen Show (4:3)</PresentationFormat>
  <Paragraphs>69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Vnímání - opakování</vt:lpstr>
      <vt:lpstr>Sociální vnímání</vt:lpstr>
      <vt:lpstr>Sociální vnímání</vt:lpstr>
      <vt:lpstr>Chyby sociálního vnímání</vt:lpstr>
      <vt:lpstr>Podlehnutí prvnímu dojmu</vt:lpstr>
      <vt:lpstr>Podlehnutí „haló-efektu“</vt:lpstr>
      <vt:lpstr>Podlehnutí soukromým teoriím</vt:lpstr>
      <vt:lpstr>Chyba projekce</vt:lpstr>
      <vt:lpstr>Efekt mírnosti</vt:lpstr>
      <vt:lpstr>Efekt sociálního postavení</vt:lpstr>
      <vt:lpstr>Předsudky a stereotypy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172</cp:revision>
  <dcterms:created xsi:type="dcterms:W3CDTF">2013-05-10T12:01:16Z</dcterms:created>
  <dcterms:modified xsi:type="dcterms:W3CDTF">2014-02-11T16:38:53Z</dcterms:modified>
</cp:coreProperties>
</file>