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7"/>
  </p:notesMasterIdLst>
  <p:sldIdLst>
    <p:sldId id="256" r:id="rId2"/>
    <p:sldId id="262" r:id="rId3"/>
    <p:sldId id="271" r:id="rId4"/>
    <p:sldId id="272" r:id="rId5"/>
    <p:sldId id="277" r:id="rId6"/>
    <p:sldId id="273" r:id="rId7"/>
    <p:sldId id="274" r:id="rId8"/>
    <p:sldId id="276" r:id="rId9"/>
    <p:sldId id="275" r:id="rId10"/>
    <p:sldId id="294" r:id="rId11"/>
    <p:sldId id="278" r:id="rId12"/>
    <p:sldId id="279" r:id="rId13"/>
    <p:sldId id="281" r:id="rId14"/>
    <p:sldId id="283" r:id="rId15"/>
    <p:sldId id="282" r:id="rId16"/>
    <p:sldId id="284" r:id="rId17"/>
    <p:sldId id="286" r:id="rId18"/>
    <p:sldId id="287" r:id="rId19"/>
    <p:sldId id="288" r:id="rId20"/>
    <p:sldId id="290" r:id="rId21"/>
    <p:sldId id="285" r:id="rId22"/>
    <p:sldId id="291" r:id="rId23"/>
    <p:sldId id="292" r:id="rId24"/>
    <p:sldId id="293" r:id="rId25"/>
    <p:sldId id="260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555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Sociologie a psychologie člověka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VY_32_INOVACE_MYSLENI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Sociologie a psychologie člověka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VY_32_INOVACE_MYSLENI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EFA8F-4745-4073-99AE-0EDA1804699B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96402-FF9D-49F2-99E5-54ED91B1D17D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382BF-2532-463E-9F5F-55763576865D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8F399-260E-415D-9891-5C4B184D7B0F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727D7-1E16-4F26-8832-1075B93FB1FD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AB846-EFB1-4939-A41E-E7CD459260BC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510D0-9BF0-4DF0-9BD2-838F2CCF6311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E8289-6F84-44FE-AF77-5022F170548E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30062-625B-455D-AFF9-9A9A31BD1E98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D7C01-874E-4A4F-BA30-AB94AC23EC9D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C97A2-296C-43F0-937E-9161C760C754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2ABAAF3C-2F55-4B00-B5E3-7AB5DA04F588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60278929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2500306"/>
            <a:ext cx="8572559" cy="3929090"/>
          </a:xfrm>
        </p:spPr>
        <p:txBody>
          <a:bodyPr>
            <a:normAutofit fontScale="700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Člověk ve společnosti.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8.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</a:t>
            </a:r>
            <a:r>
              <a:rPr lang="cs-CZ" dirty="0" smtClean="0">
                <a:solidFill>
                  <a:schemeClr val="tx1"/>
                </a:solidFill>
              </a:rPr>
              <a:t>30 </a:t>
            </a:r>
            <a:r>
              <a:rPr lang="cs-CZ" dirty="0" smtClean="0">
                <a:solidFill>
                  <a:schemeClr val="tx1"/>
                </a:solidFill>
              </a:rPr>
              <a:t>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je rozdělen do dvou částí: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Interaktivní část:</a:t>
            </a:r>
          </a:p>
          <a:p>
            <a:pPr lvl="3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4 – 5: žáci pomocí pera plní zadaný úkol.</a:t>
            </a:r>
          </a:p>
          <a:p>
            <a:pPr lvl="3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6 – 11: žáci pomocí pera plní zadaný úkol. Pomocí tlačítek mohou zobrazit nápovědu, řešení, …</a:t>
            </a:r>
          </a:p>
          <a:p>
            <a:pPr lvl="3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12 – 16: </a:t>
            </a:r>
            <a:r>
              <a:rPr lang="cs-CZ" dirty="0" smtClean="0">
                <a:solidFill>
                  <a:schemeClr val="tx1"/>
                </a:solidFill>
              </a:rPr>
              <a:t>žáci pomocí pera plní zadaný úkol. Pomocí tlačítek mohou zobrazit </a:t>
            </a:r>
            <a:r>
              <a:rPr lang="cs-CZ" dirty="0" smtClean="0">
                <a:solidFill>
                  <a:schemeClr val="tx1"/>
                </a:solidFill>
              </a:rPr>
              <a:t>nápovědu. Řešení spočívá v tom, že čtverec rozdělíme na 13 stejně širokých proužků.</a:t>
            </a:r>
          </a:p>
          <a:p>
            <a:pPr lvl="3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17 – 20: žáci řeší zadaný úkol do sešitu. V prezentaci mohou pomocí tlačítek v případě potřeby zobrazit nápovědu. Řešení spočívá v tom, že dort nejprve rozdělíme vodorovně na dva stejné díly a poté dvěma svislými řezy ho rozdělíme na čtvrtiny.</a:t>
            </a:r>
          </a:p>
          <a:p>
            <a:pPr lvl="3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21 – 22: žáci řeší nejprve zadaný úkol do sešitu, poté jim je na snímku 22 předložena možnost řešení (při každém posunutí prezentace vpřed putují nakreslené obličeje přes pomyslnou řeku v takovém pořadí, aby všichni misionáři přežili.</a:t>
            </a:r>
            <a:endParaRPr lang="cs-CZ" dirty="0" smtClean="0">
              <a:solidFill>
                <a:schemeClr val="tx1"/>
              </a:solidFill>
            </a:endParaRP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Výkladová část – snímky 23 – 24.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</a:t>
            </a:r>
            <a:r>
              <a:rPr lang="cs-CZ" dirty="0" smtClean="0">
                <a:solidFill>
                  <a:schemeClr val="tx1"/>
                </a:solidFill>
              </a:rPr>
              <a:t>25 </a:t>
            </a:r>
            <a:r>
              <a:rPr lang="cs-CZ" dirty="0" smtClean="0">
                <a:solidFill>
                  <a:schemeClr val="tx1"/>
                </a:solidFill>
              </a:rPr>
              <a:t>stránek a je určen k interaktivní výuce.</a:t>
            </a:r>
          </a:p>
          <a:p>
            <a:pPr>
              <a:buClrTx/>
              <a:buFont typeface="Wingdings" pitchFamily="2" charset="2"/>
              <a:buChar char="Ø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Myšlení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6665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857364"/>
            <a:ext cx="78581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Spoj čtyři body na obrázku třemi rovnými čarami.</a:t>
            </a:r>
            <a:endParaRPr lang="cs-CZ" sz="2400" dirty="0"/>
          </a:p>
        </p:txBody>
      </p:sp>
      <p:sp>
        <p:nvSpPr>
          <p:cNvPr id="3" name="Elipsa 2"/>
          <p:cNvSpPr/>
          <p:nvPr/>
        </p:nvSpPr>
        <p:spPr>
          <a:xfrm>
            <a:off x="3071802" y="342900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3071802" y="557214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214942" y="557214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5214942" y="342900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Výborně!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3643314"/>
            <a:ext cx="7786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Zkusíme další…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857364"/>
            <a:ext cx="78581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Spoj devět bodů na obrázku čtyřmi rovnými čarami.</a:t>
            </a:r>
            <a:endParaRPr lang="cs-CZ" sz="2400" dirty="0"/>
          </a:p>
        </p:txBody>
      </p:sp>
      <p:sp>
        <p:nvSpPr>
          <p:cNvPr id="3" name="Elipsa 2"/>
          <p:cNvSpPr/>
          <p:nvPr/>
        </p:nvSpPr>
        <p:spPr>
          <a:xfrm>
            <a:off x="3071802" y="342900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3071802" y="557214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214942" y="557214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5214942" y="342900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4143372" y="342900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3071802" y="450057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4143372" y="450057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5214942" y="450057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4143372" y="557214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hlinkClick r:id="rId2" action="ppaction://hlinksldjump"/>
          </p:cNvPr>
          <p:cNvSpPr/>
          <p:nvPr/>
        </p:nvSpPr>
        <p:spPr>
          <a:xfrm>
            <a:off x="6858016" y="5429264"/>
            <a:ext cx="1857388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Nejde to!</a:t>
            </a:r>
            <a:endParaRPr lang="cs-CZ" sz="2400" dirty="0"/>
          </a:p>
        </p:txBody>
      </p:sp>
      <p:sp>
        <p:nvSpPr>
          <p:cNvPr id="19" name="Obdélník 18">
            <a:hlinkClick r:id="rId3" action="ppaction://hlinksldjump"/>
          </p:cNvPr>
          <p:cNvSpPr/>
          <p:nvPr/>
        </p:nvSpPr>
        <p:spPr>
          <a:xfrm>
            <a:off x="428596" y="5357826"/>
            <a:ext cx="1857388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Povedlo se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Omyl!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2786058"/>
            <a:ext cx="82153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Jen musíš přemýšlet trochu jinak, než v případě čtyřech bodů.</a:t>
            </a:r>
          </a:p>
          <a:p>
            <a:endParaRPr lang="cs-CZ" sz="2400" dirty="0" smtClean="0"/>
          </a:p>
          <a:p>
            <a:r>
              <a:rPr lang="cs-CZ" sz="2400" dirty="0" smtClean="0"/>
              <a:t>Zkus se ještě zamyslet!</a:t>
            </a:r>
            <a:endParaRPr lang="cs-CZ" sz="2400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858016" y="5429264"/>
            <a:ext cx="1857388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Znovu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3571876"/>
            <a:ext cx="7786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Nezůstávej jen ve čtverci, který dané body určují!</a:t>
            </a:r>
            <a:endParaRPr lang="cs-CZ" sz="2400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858016" y="5429264"/>
            <a:ext cx="1857388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857364"/>
            <a:ext cx="78581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Spoj devět bodů na obrázku čtyřmi rovnými čarami.</a:t>
            </a:r>
            <a:endParaRPr lang="cs-CZ" sz="2400" dirty="0"/>
          </a:p>
        </p:txBody>
      </p:sp>
      <p:sp>
        <p:nvSpPr>
          <p:cNvPr id="3" name="Elipsa 2"/>
          <p:cNvSpPr/>
          <p:nvPr/>
        </p:nvSpPr>
        <p:spPr>
          <a:xfrm>
            <a:off x="3071802" y="342900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3071802" y="557214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214942" y="557214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5214942" y="342900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4143372" y="342900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3071802" y="450057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4143372" y="450057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5214942" y="450057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4143372" y="557214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hlinkClick r:id="rId2" action="ppaction://hlinksldjump"/>
          </p:cNvPr>
          <p:cNvSpPr/>
          <p:nvPr/>
        </p:nvSpPr>
        <p:spPr>
          <a:xfrm>
            <a:off x="6858016" y="5429264"/>
            <a:ext cx="1857388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Nápověda</a:t>
            </a:r>
            <a:endParaRPr lang="cs-CZ" sz="2400" dirty="0"/>
          </a:p>
        </p:txBody>
      </p:sp>
      <p:sp>
        <p:nvSpPr>
          <p:cNvPr id="18" name="Obdélník 17">
            <a:hlinkClick r:id="rId3" action="ppaction://hlinksldjump"/>
          </p:cNvPr>
          <p:cNvSpPr/>
          <p:nvPr/>
        </p:nvSpPr>
        <p:spPr>
          <a:xfrm>
            <a:off x="428596" y="5500702"/>
            <a:ext cx="1857388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Řešení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857364"/>
            <a:ext cx="78581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Spoj devět bodů na obrázku čtyřmi rovnými čarami.</a:t>
            </a:r>
            <a:endParaRPr lang="cs-CZ" sz="2400" dirty="0"/>
          </a:p>
        </p:txBody>
      </p:sp>
      <p:sp>
        <p:nvSpPr>
          <p:cNvPr id="3" name="Elipsa 2"/>
          <p:cNvSpPr/>
          <p:nvPr/>
        </p:nvSpPr>
        <p:spPr>
          <a:xfrm>
            <a:off x="3071802" y="342900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3071802" y="557214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214942" y="557214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5214942" y="342900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4143372" y="342900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3071802" y="450057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4143372" y="450057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5214942" y="450057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4143372" y="5572140"/>
            <a:ext cx="142876" cy="1428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ovací čára 19"/>
          <p:cNvCxnSpPr>
            <a:stCxn id="3" idx="1"/>
          </p:cNvCxnSpPr>
          <p:nvPr/>
        </p:nvCxnSpPr>
        <p:spPr>
          <a:xfrm rot="5400000" flipH="1" flipV="1">
            <a:off x="4786314" y="1735412"/>
            <a:ext cx="20924" cy="34081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V="1">
            <a:off x="3143240" y="3429000"/>
            <a:ext cx="3357586" cy="321471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3" idx="0"/>
          </p:cNvCxnSpPr>
          <p:nvPr/>
        </p:nvCxnSpPr>
        <p:spPr>
          <a:xfrm rot="16200000" flipH="1">
            <a:off x="1535885" y="5036355"/>
            <a:ext cx="3214710" cy="158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>
            <a:endCxn id="6" idx="1"/>
          </p:cNvCxnSpPr>
          <p:nvPr/>
        </p:nvCxnSpPr>
        <p:spPr>
          <a:xfrm rot="16200000" flipH="1">
            <a:off x="3092726" y="3449924"/>
            <a:ext cx="2143140" cy="214314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Výborně!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3643314"/>
            <a:ext cx="7786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Zkusíme další…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2071678"/>
            <a:ext cx="78581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Rozděl čtverec na 13 stejných dílů!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3071802" y="2857496"/>
            <a:ext cx="2928958" cy="292895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858016" y="5429264"/>
            <a:ext cx="1857388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Nejde to!</a:t>
            </a:r>
            <a:endParaRPr lang="cs-CZ" sz="24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428596" y="5357826"/>
            <a:ext cx="1857388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Povedlo se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Omyl!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2786058"/>
            <a:ext cx="821537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Jen zkus zapomenout vše, co jsi se ve škole naučil.</a:t>
            </a:r>
          </a:p>
          <a:p>
            <a:endParaRPr lang="cs-CZ" sz="2400" dirty="0" smtClean="0"/>
          </a:p>
          <a:p>
            <a:r>
              <a:rPr lang="cs-CZ" sz="2400" dirty="0" smtClean="0"/>
              <a:t>Děti nepoznamenané školou na to většinou přijdou.</a:t>
            </a:r>
          </a:p>
          <a:p>
            <a:endParaRPr lang="cs-CZ" sz="2400" dirty="0" smtClean="0"/>
          </a:p>
          <a:p>
            <a:r>
              <a:rPr lang="cs-CZ" sz="2400" dirty="0" smtClean="0"/>
              <a:t>Tvůj mozek hledá nějaké složité řešení, ale přitom je tak snadné!</a:t>
            </a:r>
            <a:endParaRPr lang="cs-CZ" sz="2400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858016" y="5429264"/>
            <a:ext cx="1857388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Znovu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3000372"/>
            <a:ext cx="7786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Úhlopříčné řezy tě ke zdárnému cíli nedovedou!</a:t>
            </a:r>
            <a:endParaRPr lang="cs-CZ" sz="2400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858016" y="5429264"/>
            <a:ext cx="1857388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2071678"/>
            <a:ext cx="78581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Rozděl čtverec na 13 stejných dílů!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3071802" y="2857496"/>
            <a:ext cx="2928958" cy="292895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858016" y="5429264"/>
            <a:ext cx="1857388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Nápověda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Výborně!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3500438"/>
            <a:ext cx="7715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Zkusíme ještě jeden…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3000372"/>
            <a:ext cx="78581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Rozděl dort třemi rovnými řezy na osm stejných dílů!</a:t>
            </a:r>
            <a:endParaRPr lang="cs-CZ" sz="2400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858016" y="5429264"/>
            <a:ext cx="1857388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Nejde to!</a:t>
            </a:r>
            <a:endParaRPr lang="cs-CZ" sz="24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428596" y="5357826"/>
            <a:ext cx="1857388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Povedlo se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Omyl!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3214686"/>
            <a:ext cx="7715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Možná sis to špatně nakreslil.</a:t>
            </a:r>
            <a:endParaRPr lang="cs-CZ" sz="2400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858016" y="5429264"/>
            <a:ext cx="1857388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2071678"/>
            <a:ext cx="78581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Rozděl dort třemi rovnými řezy na osm stejných dílů!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6858016" y="5429264"/>
            <a:ext cx="1857388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Nápověda</a:t>
            </a:r>
            <a:endParaRPr lang="cs-CZ" sz="2400" dirty="0"/>
          </a:p>
        </p:txBody>
      </p:sp>
      <p:sp>
        <p:nvSpPr>
          <p:cNvPr id="5" name="Vývojový diagram: magnetický disk 4"/>
          <p:cNvSpPr/>
          <p:nvPr/>
        </p:nvSpPr>
        <p:spPr>
          <a:xfrm>
            <a:off x="857224" y="2928934"/>
            <a:ext cx="3429024" cy="2571768"/>
          </a:xfrm>
          <a:prstGeom prst="flowChartMagneticDisk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857752" y="3143248"/>
            <a:ext cx="3714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Dort je přece trojrozměrný. Využij toho!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Výborně!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3500438"/>
            <a:ext cx="7715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Přísahám, že tenhle bude poslední…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2786058"/>
            <a:ext cx="80010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 břehu řeky jsou 3 kanibalové a 3 misionáři. Mají k dispozici jednu loďku pro maximálně dva lidi. Pokud zůstane na břehu v jednu chvíli víc kanibalů, než misionářů, kanibalové je snědí. V jakém pořadí se přepraví na břeh tak, aby všichni bezpečně přežili?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785786" y="2000240"/>
            <a:ext cx="785818" cy="785818"/>
          </a:xfrm>
          <a:prstGeom prst="smileyFace">
            <a:avLst>
              <a:gd name="adj" fmla="val -462"/>
            </a:avLst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785786" y="2857496"/>
            <a:ext cx="785818" cy="785818"/>
          </a:xfrm>
          <a:prstGeom prst="smileyFace">
            <a:avLst>
              <a:gd name="adj" fmla="val -462"/>
            </a:avLst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eselý obličej 3"/>
          <p:cNvSpPr/>
          <p:nvPr/>
        </p:nvSpPr>
        <p:spPr>
          <a:xfrm>
            <a:off x="1571604" y="2428868"/>
            <a:ext cx="785818" cy="785818"/>
          </a:xfrm>
          <a:prstGeom prst="smileyFace">
            <a:avLst>
              <a:gd name="adj" fmla="val -462"/>
            </a:avLst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714348" y="3714752"/>
            <a:ext cx="785818" cy="785818"/>
          </a:xfrm>
          <a:prstGeom prst="smileyFace">
            <a:avLst>
              <a:gd name="adj" fmla="val 4653"/>
            </a:avLst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714348" y="4643446"/>
            <a:ext cx="785818" cy="785818"/>
          </a:xfrm>
          <a:prstGeom prst="smileyFace">
            <a:avLst>
              <a:gd name="adj" fmla="val 4653"/>
            </a:avLst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1500166" y="4214818"/>
            <a:ext cx="785818" cy="785818"/>
          </a:xfrm>
          <a:prstGeom prst="smileyFace">
            <a:avLst>
              <a:gd name="adj" fmla="val 4653"/>
            </a:avLst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/>
          <p:nvPr/>
        </p:nvCxnSpPr>
        <p:spPr>
          <a:xfrm rot="5400000">
            <a:off x="500828" y="3999710"/>
            <a:ext cx="4857784" cy="158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3429786" y="3999710"/>
            <a:ext cx="4857784" cy="158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86375E-6 L 0.48993 -0.0057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5" y="-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08351E-6 L 0.49775 -0.0037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9" y="-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9775 -0.0037 L 0.00174 -0.0037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76359E-6 L 0.65469 -0.0053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7" y="-3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5.08906E-7 L 0.65469 0.0041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7" y="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5469 -0.00532 L 0.00885 0.0050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3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73 -0.0037 L 0.49948 -0.007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9" y="-2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98173E-6 L 0.6625 -0.0044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1" y="-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8993 -0.00579 L 0.00173 0.00462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" y="5"/>
                                    </p:animMotion>
                                  </p:childTnLst>
                                </p:cTn>
                              </p:par>
                              <p:par>
                                <p:cTn id="33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9775 -0.0037 L 0.00174 -0.0037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3" presetClass="path" presetSubtype="0" accel="50000" decel="500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95003E-6 L 0.49601 -0.01064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8" y="-5"/>
                                    </p:animMotion>
                                  </p:childTnLst>
                                </p:cTn>
                              </p:par>
                              <p:par>
                                <p:cTn id="39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89151E-7 L 0.6625 -0.00324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1" y="-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5469 0.00416 L 0.00104 0.00416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3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28406E-6 L 0.66146 -4.28406E-6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1" y="0"/>
                                    </p:animMotion>
                                  </p:childTnLst>
                                </p:cTn>
                              </p:par>
                              <p:par>
                                <p:cTn id="49" presetID="63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55309E-6 L 0.4882 -0.01041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path" presetSubtype="0" accel="50000" decel="50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8993 -0.00579 L 0.00173 0.00462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3" presetClass="path" presetSubtype="0" accel="50000" decel="500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55309E-6 L 0.4882 -0.01041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" y="-5"/>
                                    </p:animMotion>
                                  </p:childTnLst>
                                </p:cTn>
                              </p:par>
                              <p:par>
                                <p:cTn id="59" presetID="63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82211E-6 L 0.65365 -0.01041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7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2" grpId="2" animBg="1"/>
      <p:bldP spid="3" grpId="0" animBg="1"/>
      <p:bldP spid="3" grpId="1" animBg="1"/>
      <p:bldP spid="3" grpId="2" animBg="1"/>
      <p:bldP spid="4" grpId="0" animBg="1"/>
      <p:bldP spid="4" grpId="1" animBg="1"/>
      <p:bldP spid="4" grpId="2" animBg="1"/>
      <p:bldP spid="4" grpId="3" animBg="1"/>
      <p:bldP spid="4" grpId="4" animBg="1"/>
      <p:bldP spid="5" grpId="0" animBg="1"/>
      <p:bldP spid="6" grpId="0" animBg="1"/>
      <p:bldP spid="7" grpId="0" animBg="1"/>
      <p:bldP spid="7" grpId="1" animBg="1"/>
      <p:bldP spid="7" grpId="2" animBg="1"/>
      <p:bldP spid="7" grpId="3" animBg="1"/>
      <p:bldP spid="7" grpId="4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Myšlení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910" y="2857496"/>
            <a:ext cx="785818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zpracování a využití informací</a:t>
            </a:r>
          </a:p>
          <a:p>
            <a:endParaRPr lang="cs-CZ" sz="2400" dirty="0" smtClean="0"/>
          </a:p>
          <a:p>
            <a:r>
              <a:rPr lang="cs-CZ" sz="2400" dirty="0" smtClean="0"/>
              <a:t>= další zpracování vjemů</a:t>
            </a:r>
          </a:p>
          <a:p>
            <a:endParaRPr lang="cs-CZ" sz="2400" dirty="0" smtClean="0"/>
          </a:p>
          <a:p>
            <a:r>
              <a:rPr lang="cs-CZ" sz="2400" dirty="0" smtClean="0"/>
              <a:t>= prostředek k řešení problémů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Výsledky myšlení se vyjadřují řečí.</a:t>
            </a:r>
            <a:endParaRPr lang="cs-CZ" sz="2400" dirty="0"/>
          </a:p>
        </p:txBody>
      </p:sp>
      <p:pic>
        <p:nvPicPr>
          <p:cNvPr id="1026" name="Picture 2" descr="C:\Users\msi\AppData\Local\Microsoft\Windows\Temporary Internet Files\Content.IE5\VQNC2QS3\MP90038580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8" y="4000504"/>
            <a:ext cx="2923200" cy="20880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Řeč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910" y="2857496"/>
            <a:ext cx="78581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nástroj myšlení</a:t>
            </a:r>
          </a:p>
          <a:p>
            <a:endParaRPr lang="cs-CZ" sz="2400" dirty="0" smtClean="0"/>
          </a:p>
          <a:p>
            <a:r>
              <a:rPr lang="cs-CZ" sz="2400" dirty="0" smtClean="0"/>
              <a:t>= forma dorozumívání</a:t>
            </a:r>
            <a:endParaRPr lang="cs-CZ" sz="2400" dirty="0"/>
          </a:p>
        </p:txBody>
      </p:sp>
      <p:pic>
        <p:nvPicPr>
          <p:cNvPr id="2052" name="Picture 4" descr="C:\Users\msi\AppData\Local\Microsoft\Windows\Temporary Internet Files\Content.IE5\VQNC2QS3\MP9004318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43570" y="2786058"/>
            <a:ext cx="2545323" cy="36000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příručka učitele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303 s. ISBN 80-723-8394-9.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učebnice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144 s. ISBN 80-723-8393-0.</a:t>
            </a:r>
            <a:endParaRPr lang="cs-CZ" sz="1400" i="1" u="sng" dirty="0" smtClean="0">
              <a:solidFill>
                <a:schemeClr val="tx1"/>
              </a:solidFill>
            </a:endParaRPr>
          </a:p>
          <a:p>
            <a:pPr lvl="0"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Jiné </a:t>
            </a:r>
            <a:r>
              <a:rPr lang="cs-CZ" i="1" u="sng" dirty="0">
                <a:solidFill>
                  <a:schemeClr val="tx1"/>
                </a:solidFill>
              </a:rPr>
              <a:t>zdroje</a:t>
            </a:r>
            <a:r>
              <a:rPr lang="cs-CZ" i="1" u="sng" dirty="0" smtClean="0">
                <a:solidFill>
                  <a:schemeClr val="tx1"/>
                </a:solidFill>
              </a:rPr>
              <a:t>: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Galerie MS Office - klipart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1862</TotalTime>
  <Words>629</Words>
  <Application>Microsoft Office PowerPoint</Application>
  <PresentationFormat>Předvádění na obrazovce (4:3)</PresentationFormat>
  <Paragraphs>87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Vlnění</vt:lpstr>
      <vt:lpstr>Základní škola a Mateřská škola Bílá Třemešná, okres Trutnov</vt:lpstr>
      <vt:lpstr>Anotace</vt:lpstr>
      <vt:lpstr>Myšlení</vt:lpstr>
      <vt:lpstr>Snímek 4</vt:lpstr>
      <vt:lpstr>Výborně!</vt:lpstr>
      <vt:lpstr>Snímek 6</vt:lpstr>
      <vt:lpstr>Omyl!</vt:lpstr>
      <vt:lpstr>Snímek 8</vt:lpstr>
      <vt:lpstr>Snímek 9</vt:lpstr>
      <vt:lpstr>Snímek 10</vt:lpstr>
      <vt:lpstr>Výborně!</vt:lpstr>
      <vt:lpstr>Snímek 12</vt:lpstr>
      <vt:lpstr>Omyl!</vt:lpstr>
      <vt:lpstr>Snímek 14</vt:lpstr>
      <vt:lpstr>Snímek 15</vt:lpstr>
      <vt:lpstr>Výborně!</vt:lpstr>
      <vt:lpstr>Snímek 17</vt:lpstr>
      <vt:lpstr>Omyl!</vt:lpstr>
      <vt:lpstr>Snímek 19</vt:lpstr>
      <vt:lpstr>Výborně!</vt:lpstr>
      <vt:lpstr>Snímek 21</vt:lpstr>
      <vt:lpstr>Snímek 22</vt:lpstr>
      <vt:lpstr>Myšlení</vt:lpstr>
      <vt:lpstr>Řeč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176</cp:revision>
  <dcterms:created xsi:type="dcterms:W3CDTF">2013-05-10T12:01:16Z</dcterms:created>
  <dcterms:modified xsi:type="dcterms:W3CDTF">2014-01-25T20:16:27Z</dcterms:modified>
</cp:coreProperties>
</file>