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1"/>
  </p:notesMasterIdLst>
  <p:sldIdLst>
    <p:sldId id="256" r:id="rId2"/>
    <p:sldId id="262" r:id="rId3"/>
    <p:sldId id="271" r:id="rId4"/>
    <p:sldId id="272" r:id="rId5"/>
    <p:sldId id="277" r:id="rId6"/>
    <p:sldId id="273" r:id="rId7"/>
    <p:sldId id="275" r:id="rId8"/>
    <p:sldId id="276" r:id="rId9"/>
    <p:sldId id="26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#5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Sociologie a psychologie člověka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VY_32_INOVACE_TVORIVOST_FANTAZIE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67D6516-6568-4781-B05F-CCF6A44BE203}" type="datetimeFigureOut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74559FE-3800-460E-AA55-CBAFA43458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C4806A-A18E-4CF5-BEDE-24A7F90C99A3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E5D3E5-1729-4692-8E3C-A2F235E833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BBD89-D514-4E9D-9F43-F84AF431E9D7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1201A6-FCF6-4AAE-A95E-93A22A5C26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CB4D6E-0983-48EB-ABCE-741102E8E721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04ECE1-945E-431B-865F-C2078A9A67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6F7518-3D76-4A3A-81BF-7609310C2496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396E5D-F76E-45DC-88C9-EA2546873A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213F8D-99A5-4F13-A3B3-1256E1E99DFF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4A7B7C-4E98-4BE0-BEB4-1EAF9DE9A9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81E89F-8DF3-43CC-804B-BC4AA55006A2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B3C5E6-33ED-4280-A295-71389BFDF6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B2AB92-ACFE-423B-9734-48250F0A4E22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A7533C-E4D6-4EF1-A90A-7250C1F90B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D7C091-CA2B-464D-8678-245F89BF2F00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82CBA7-3D9C-4024-88A1-CDF500F426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923ECD-F54B-496B-AF33-7CDA1441AF2D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C0A56B-8F29-435A-B208-4995513031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57D1F2-1BF3-4EFC-ABA5-61B7BE121923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E3BB63-15F5-435B-82D6-8390078293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2D4CC7-F018-4F39-B8D2-4CCE95BC2666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8F8DA6-57CC-4B1F-9113-5CA717C28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13D250B-1C75-4B63-98E3-9454CD18F544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BD281F9-3D5A-4DCB-B391-51B2FF226B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79" r:id="rId5"/>
    <p:sldLayoutId id="2147483778" r:id="rId6"/>
    <p:sldLayoutId id="2147483784" r:id="rId7"/>
    <p:sldLayoutId id="2147483785" r:id="rId8"/>
    <p:sldLayoutId id="2147483786" r:id="rId9"/>
    <p:sldLayoutId id="2147483787" r:id="rId10"/>
    <p:sldLayoutId id="2147483788" r:id="rId11"/>
  </p:sldLayoutIdLst>
  <p:transition spd="slow">
    <p:push dir="u"/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slide" Target="slide6.xml"/><Relationship Id="rId4" Type="http://schemas.openxmlformats.org/officeDocument/2006/relationships/slide" Target="slide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1800225" y="1844675"/>
            <a:ext cx="5543550" cy="1008063"/>
          </a:xfrm>
        </p:spPr>
        <p:txBody>
          <a:bodyPr/>
          <a:lstStyle/>
          <a:p>
            <a:r>
              <a:rPr lang="cs-CZ" sz="2800" smtClean="0"/>
              <a:t>Základní škola a Mateřská škola Bílá Třemešná, okres Trutnov</a:t>
            </a:r>
            <a:endParaRPr lang="cs-CZ" sz="2800" b="1" smtClean="0"/>
          </a:p>
        </p:txBody>
      </p:sp>
      <p:graphicFrame>
        <p:nvGraphicFramePr>
          <p:cNvPr id="6" name="Diagram 5"/>
          <p:cNvGraphicFramePr/>
          <p:nvPr/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90688" y="476250"/>
            <a:ext cx="5761037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1690688" y="2955925"/>
            <a:ext cx="5761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Candara" pitchFamily="34" charset="0"/>
              </a:rPr>
              <a:t>Škola pro 21. století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1"/>
          <p:cNvSpPr>
            <a:spLocks noGrp="1"/>
          </p:cNvSpPr>
          <p:nvPr>
            <p:ph idx="1"/>
          </p:nvPr>
        </p:nvSpPr>
        <p:spPr>
          <a:xfrm>
            <a:off x="285750" y="2500313"/>
            <a:ext cx="8643938" cy="4000500"/>
          </a:xfrm>
        </p:spPr>
        <p:txBody>
          <a:bodyPr/>
          <a:lstStyle/>
          <a:p>
            <a:pPr>
              <a:buClrTx/>
              <a:buFont typeface="Wingdings" pitchFamily="2" charset="2"/>
              <a:buChar char="Ø"/>
            </a:pPr>
            <a:r>
              <a:rPr lang="cs-CZ" smtClean="0">
                <a:solidFill>
                  <a:schemeClr val="tx1"/>
                </a:solidFill>
              </a:rPr>
              <a:t>Předmět: Člověk ve společnosti.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mtClean="0">
                <a:solidFill>
                  <a:schemeClr val="tx1"/>
                </a:solidFill>
              </a:rPr>
              <a:t>Věková skupina: 8.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mtClean="0">
                <a:solidFill>
                  <a:schemeClr val="tx1"/>
                </a:solidFill>
              </a:rPr>
              <a:t>Časová dotace: 20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smtClean="0">
                <a:solidFill>
                  <a:schemeClr val="tx1"/>
                </a:solidFill>
              </a:rPr>
              <a:t>Materiál slouží k výkladu téma Tvořivost a fantazie.</a:t>
            </a:r>
          </a:p>
          <a:p>
            <a:pPr lvl="3">
              <a:buClrTx/>
              <a:buFont typeface="Wingdings" pitchFamily="2" charset="2"/>
              <a:buChar char="Ø"/>
            </a:pPr>
            <a:r>
              <a:rPr lang="cs-CZ" smtClean="0">
                <a:solidFill>
                  <a:schemeClr val="tx1"/>
                </a:solidFill>
              </a:rPr>
              <a:t>Snímek 5 slouží jako rozcestník k vysvětlení pojmů fantazie, intuice a představivost. Po kliknutí na směrovku na rozcestníku jsme přesměrováni ke snímku s vysvětlením daného pojmu. Na rozcestník se můžeme vracet pomocí tlačítka „Zpět“.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mtClean="0">
                <a:solidFill>
                  <a:schemeClr val="tx1"/>
                </a:solidFill>
              </a:rPr>
              <a:t>Materiál obsahuje 9 stránek a je určen k interaktivní výuce.</a:t>
            </a:r>
          </a:p>
        </p:txBody>
      </p:sp>
      <p:sp>
        <p:nvSpPr>
          <p:cNvPr id="15362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79588"/>
          </a:xfrm>
        </p:spPr>
        <p:txBody>
          <a:bodyPr/>
          <a:lstStyle/>
          <a:p>
            <a:r>
              <a:rPr lang="cs-CZ" smtClean="0"/>
              <a:t>Tvořivost a fantazie</a:t>
            </a:r>
          </a:p>
        </p:txBody>
      </p:sp>
      <p:sp>
        <p:nvSpPr>
          <p:cNvPr id="16386" name="Podnadpis 2"/>
          <p:cNvSpPr>
            <a:spLocks noGrp="1"/>
          </p:cNvSpPr>
          <p:nvPr>
            <p:ph type="subTitle" idx="1"/>
          </p:nvPr>
        </p:nvSpPr>
        <p:spPr>
          <a:xfrm>
            <a:off x="1371600" y="3556000"/>
            <a:ext cx="6400800" cy="1473200"/>
          </a:xfrm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Tvořivost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750" y="2565400"/>
            <a:ext cx="8135938" cy="23082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= tvorba nových, neobvyklých myšlenek, nápadů a řešení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Důležitou roli hrají také: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+mn-lt"/>
                <a:cs typeface="+mn-cs"/>
              </a:rPr>
              <a:t>Představivost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+mn-lt"/>
                <a:cs typeface="+mn-cs"/>
              </a:rPr>
              <a:t>Intuice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+mn-lt"/>
                <a:cs typeface="+mn-cs"/>
              </a:rPr>
              <a:t>Fantazie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17411" name="TextovéPole 3"/>
          <p:cNvSpPr txBox="1">
            <a:spLocks noChangeArrowheads="1"/>
          </p:cNvSpPr>
          <p:nvPr/>
        </p:nvSpPr>
        <p:spPr bwMode="auto">
          <a:xfrm>
            <a:off x="571500" y="5286375"/>
            <a:ext cx="7786688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ndara" pitchFamily="34" charset="0"/>
              </a:rPr>
              <a:t>Aby s</a:t>
            </a:r>
            <a:r>
              <a:rPr lang="cs-CZ" sz="2400"/>
              <a:t>es</a:t>
            </a:r>
            <a:r>
              <a:rPr lang="cs-CZ" sz="2400">
                <a:latin typeface="Candara" pitchFamily="34" charset="0"/>
              </a:rPr>
              <a:t> dozvěděl víc, klikni na příslušnou směrovku na následujícím snímku.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59075" y="101600"/>
            <a:ext cx="3625850" cy="665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>
            <a:hlinkClick r:id="rId3" action="ppaction://hlinksldjump"/>
          </p:cNvPr>
          <p:cNvSpPr/>
          <p:nvPr/>
        </p:nvSpPr>
        <p:spPr>
          <a:xfrm>
            <a:off x="3429000" y="642938"/>
            <a:ext cx="2857500" cy="1000125"/>
          </a:xfrm>
          <a:prstGeom prst="rect">
            <a:avLst/>
          </a:prstGeom>
          <a:solidFill>
            <a:schemeClr val="bg1">
              <a:alpha val="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>
            <a:hlinkClick r:id="rId4" action="ppaction://hlinksldjump"/>
          </p:cNvPr>
          <p:cNvSpPr/>
          <p:nvPr/>
        </p:nvSpPr>
        <p:spPr>
          <a:xfrm>
            <a:off x="3214688" y="1785938"/>
            <a:ext cx="2857500" cy="1643062"/>
          </a:xfrm>
          <a:prstGeom prst="rect">
            <a:avLst/>
          </a:prstGeom>
          <a:solidFill>
            <a:schemeClr val="bg1">
              <a:alpha val="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>
            <a:hlinkClick r:id="rId5" action="ppaction://hlinksldjump"/>
          </p:cNvPr>
          <p:cNvSpPr/>
          <p:nvPr/>
        </p:nvSpPr>
        <p:spPr>
          <a:xfrm>
            <a:off x="2857500" y="3643313"/>
            <a:ext cx="3143250" cy="1143000"/>
          </a:xfrm>
          <a:prstGeom prst="rect">
            <a:avLst/>
          </a:prstGeom>
          <a:solidFill>
            <a:schemeClr val="bg1">
              <a:alpha val="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Představivost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17538" y="2924175"/>
            <a:ext cx="7993062" cy="2309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ndara" pitchFamily="34" charset="0"/>
              </a:rPr>
              <a:t>= schopnost v mysli vytvářet a vyvolávat představy (obrazy).</a:t>
            </a:r>
          </a:p>
          <a:p>
            <a:endParaRPr lang="cs-CZ" sz="2400">
              <a:latin typeface="Candara" pitchFamily="34" charset="0"/>
            </a:endParaRPr>
          </a:p>
          <a:p>
            <a:r>
              <a:rPr lang="cs-CZ" sz="2400">
                <a:latin typeface="Candara" pitchFamily="34" charset="0"/>
              </a:rPr>
              <a:t>Představy nejsou vyjádřeny slovy.</a:t>
            </a:r>
          </a:p>
          <a:p>
            <a:endParaRPr lang="cs-CZ" sz="2400">
              <a:latin typeface="Candara" pitchFamily="34" charset="0"/>
            </a:endParaRPr>
          </a:p>
          <a:p>
            <a:r>
              <a:rPr lang="cs-CZ" sz="2400">
                <a:latin typeface="Candara" pitchFamily="34" charset="0"/>
              </a:rPr>
              <a:t>Představa může vzniknout na základě předchozí zkušenosti, nebo si dříve pozorované můžeme v hlavě upravit.</a:t>
            </a:r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443663" y="5445125"/>
            <a:ext cx="2016125" cy="5762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Intuice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17538" y="2924175"/>
            <a:ext cx="7993062" cy="1201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ndara" pitchFamily="34" charset="0"/>
              </a:rPr>
              <a:t>= schopnost rychlého chápání, rozhodování a odhadu</a:t>
            </a:r>
          </a:p>
          <a:p>
            <a:endParaRPr lang="cs-CZ" sz="2400">
              <a:latin typeface="Candara" pitchFamily="34" charset="0"/>
            </a:endParaRPr>
          </a:p>
          <a:p>
            <a:r>
              <a:rPr lang="cs-CZ" sz="2400">
                <a:latin typeface="Candara" pitchFamily="34" charset="0"/>
              </a:rPr>
              <a:t>Může být podmíněno dřívější zkušeností.</a:t>
            </a:r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443663" y="5445125"/>
            <a:ext cx="2016125" cy="5762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Fantazie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17538" y="2924175"/>
            <a:ext cx="7993062" cy="1201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ndara" pitchFamily="34" charset="0"/>
              </a:rPr>
              <a:t>= obrazotvornost</a:t>
            </a:r>
          </a:p>
          <a:p>
            <a:endParaRPr lang="cs-CZ" sz="2400">
              <a:latin typeface="Candara" pitchFamily="34" charset="0"/>
            </a:endParaRPr>
          </a:p>
          <a:p>
            <a:r>
              <a:rPr lang="cs-CZ" sz="2400">
                <a:latin typeface="Candara" pitchFamily="34" charset="0"/>
              </a:rPr>
              <a:t>= schopnost vytvářet nové a neobvyklé obrazy.</a:t>
            </a:r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443663" y="5445125"/>
            <a:ext cx="2016125" cy="5762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2565400"/>
            <a:ext cx="7408862" cy="3449638"/>
          </a:xfrm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i="1" u="sng" dirty="0" smtClean="0">
                <a:solidFill>
                  <a:schemeClr val="tx1"/>
                </a:solidFill>
              </a:rPr>
              <a:t>Použitá literatura:</a:t>
            </a:r>
          </a:p>
          <a:p>
            <a:pPr lvl="2"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dirty="0" smtClean="0">
                <a:solidFill>
                  <a:schemeClr val="tx1"/>
                </a:solidFill>
              </a:rPr>
              <a:t>Občanská výchova 8: Rodinná výchova 8 : příručka učitele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2005, 303 s. ISBN 80-723-8394-9.</a:t>
            </a:r>
          </a:p>
          <a:p>
            <a:pPr lvl="2"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dirty="0" smtClean="0">
                <a:solidFill>
                  <a:schemeClr val="tx1"/>
                </a:solidFill>
              </a:rPr>
              <a:t>Občanská výchova 8: Rodinná výchova 8 : učebnice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2005, 144 s. ISBN 80-723-8393-0.</a:t>
            </a:r>
            <a:endParaRPr lang="cs-CZ" sz="1400" i="1" u="sng" dirty="0" smtClean="0">
              <a:solidFill>
                <a:schemeClr val="tx1"/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i="1" u="sng" dirty="0" smtClean="0">
                <a:solidFill>
                  <a:schemeClr val="tx1"/>
                </a:solidFill>
              </a:rPr>
              <a:t>Jiné </a:t>
            </a:r>
            <a:r>
              <a:rPr lang="cs-CZ" i="1" u="sng" dirty="0">
                <a:solidFill>
                  <a:schemeClr val="tx1"/>
                </a:solidFill>
              </a:rPr>
              <a:t>zdroje</a:t>
            </a:r>
            <a:r>
              <a:rPr lang="cs-CZ" i="1" u="sng" dirty="0" smtClean="0">
                <a:solidFill>
                  <a:schemeClr val="tx1"/>
                </a:solidFill>
              </a:rPr>
              <a:t>:</a:t>
            </a:r>
          </a:p>
          <a:p>
            <a:pPr lvl="2"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Archiv autora.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2253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1786</TotalTime>
  <Words>227</Words>
  <Application>Microsoft Office PowerPoint</Application>
  <PresentationFormat>On-screen Show (4:3)</PresentationFormat>
  <Paragraphs>42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10</vt:i4>
      </vt:variant>
      <vt:variant>
        <vt:lpstr>Nadpisy snímků</vt:lpstr>
      </vt:variant>
      <vt:variant>
        <vt:i4>9</vt:i4>
      </vt:variant>
    </vt:vector>
  </HeadingPairs>
  <TitlesOfParts>
    <vt:vector size="24" baseType="lpstr">
      <vt:lpstr>Candara</vt:lpstr>
      <vt:lpstr>Arial</vt:lpstr>
      <vt:lpstr>Symbol</vt:lpstr>
      <vt:lpstr>Calibri</vt:lpstr>
      <vt:lpstr>Wingdings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Základní škola a Mateřská škola Bílá Třemešná, okres Trutnov</vt:lpstr>
      <vt:lpstr>Anotace</vt:lpstr>
      <vt:lpstr>Tvořivost a fantazie</vt:lpstr>
      <vt:lpstr>Tvořivost</vt:lpstr>
      <vt:lpstr>Snímek 5</vt:lpstr>
      <vt:lpstr>Představivost</vt:lpstr>
      <vt:lpstr>Intuice</vt:lpstr>
      <vt:lpstr>Fantazie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162</cp:revision>
  <dcterms:created xsi:type="dcterms:W3CDTF">2013-05-10T12:01:16Z</dcterms:created>
  <dcterms:modified xsi:type="dcterms:W3CDTF">2014-02-11T16:44:14Z</dcterms:modified>
</cp:coreProperties>
</file>