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9"/>
  </p:notesMasterIdLst>
  <p:sldIdLst>
    <p:sldId id="256" r:id="rId2"/>
    <p:sldId id="262" r:id="rId3"/>
    <p:sldId id="263" r:id="rId4"/>
    <p:sldId id="271" r:id="rId5"/>
    <p:sldId id="264" r:id="rId6"/>
    <p:sldId id="272" r:id="rId7"/>
    <p:sldId id="265" r:id="rId8"/>
    <p:sldId id="273" r:id="rId9"/>
    <p:sldId id="266" r:id="rId10"/>
    <p:sldId id="274" r:id="rId11"/>
    <p:sldId id="275" r:id="rId12"/>
    <p:sldId id="267" r:id="rId13"/>
    <p:sldId id="268" r:id="rId14"/>
    <p:sldId id="269" r:id="rId15"/>
    <p:sldId id="270" r:id="rId16"/>
    <p:sldId id="276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008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Sociologie a psychologie člověka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VY_32_INOVACE_PAMĚŤ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Sociologie a psychologie člověka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VY_32_INOVACE_PAMĚŤ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EFA8F-4745-4073-99AE-0EDA1804699B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96402-FF9D-49F2-99E5-54ED91B1D17D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382BF-2532-463E-9F5F-55763576865D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F399-260E-415D-9891-5C4B184D7B0F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27D7-1E16-4F26-8832-1075B93FB1FD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B846-EFB1-4939-A41E-E7CD459260BC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510D0-9BF0-4DF0-9BD2-838F2CCF6311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8289-6F84-44FE-AF77-5022F170548E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0062-625B-455D-AFF9-9A9A31BD1E98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7C01-874E-4A4F-BA30-AB94AC23EC9D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C97A2-296C-43F0-937E-9161C760C754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ABAAF3C-2F55-4B00-B5E3-7AB5DA04F588}" type="datetime1">
              <a:rPr lang="cs-CZ" smtClean="0"/>
              <a:pPr/>
              <a:t>5.2.2014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wmf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3962957791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2500306"/>
            <a:ext cx="8572559" cy="4071966"/>
          </a:xfrm>
        </p:spPr>
        <p:txBody>
          <a:bodyPr>
            <a:normAutofit fontScale="925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Člověk ve společnosti.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8.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</a:t>
            </a:r>
            <a:r>
              <a:rPr lang="cs-CZ" dirty="0" smtClean="0">
                <a:solidFill>
                  <a:schemeClr val="tx1"/>
                </a:solidFill>
              </a:rPr>
              <a:t>30 </a:t>
            </a:r>
            <a:r>
              <a:rPr lang="cs-CZ" dirty="0" smtClean="0">
                <a:solidFill>
                  <a:schemeClr val="tx1"/>
                </a:solidFill>
              </a:rPr>
              <a:t>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je rozdělen do dvou částí: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Procvičování paměti (snímky </a:t>
            </a:r>
            <a:r>
              <a:rPr lang="cs-CZ" dirty="0" smtClean="0">
                <a:solidFill>
                  <a:schemeClr val="tx1"/>
                </a:solidFill>
              </a:rPr>
              <a:t>3 – </a:t>
            </a:r>
            <a:r>
              <a:rPr lang="cs-CZ" dirty="0" smtClean="0">
                <a:solidFill>
                  <a:schemeClr val="tx1"/>
                </a:solidFill>
              </a:rPr>
              <a:t>10).</a:t>
            </a:r>
          </a:p>
          <a:p>
            <a:pPr lvl="3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Žáci mají za úkol si v časovém limitu zapamatovat co nejvíce obrázků, slov, nebo číslic. Po přesunu na další snímek jsou vyzváni, aby do sešitu napsali co nejvíce věcí, které si zapamatovali.</a:t>
            </a:r>
            <a:endParaRPr lang="cs-CZ" dirty="0" smtClean="0">
              <a:solidFill>
                <a:schemeClr val="tx1"/>
              </a:solidFill>
            </a:endParaRP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Výkladová část (snímky 11 – 16). Na snímku 16 mají žáci vybrat správnou odpověď. Kliknou-li na špatnou odpověď, objeví se zamračený obličej a </a:t>
            </a:r>
            <a:r>
              <a:rPr lang="cs-CZ" smtClean="0">
                <a:solidFill>
                  <a:schemeClr val="tx1"/>
                </a:solidFill>
              </a:rPr>
              <a:t>odpověď opakujeme.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</a:t>
            </a:r>
            <a:r>
              <a:rPr lang="cs-CZ" dirty="0" smtClean="0">
                <a:solidFill>
                  <a:schemeClr val="tx1"/>
                </a:solidFill>
              </a:rPr>
              <a:t>17 </a:t>
            </a:r>
            <a:r>
              <a:rPr lang="cs-CZ" dirty="0" smtClean="0">
                <a:solidFill>
                  <a:schemeClr val="tx1"/>
                </a:solidFill>
              </a:rPr>
              <a:t>stránek a je určen k interaktivní výuce.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Zkus si zapamatovat nejvíce obrázků.</a:t>
            </a:r>
            <a:endParaRPr lang="cs-CZ" dirty="0"/>
          </a:p>
        </p:txBody>
      </p:sp>
      <p:pic>
        <p:nvPicPr>
          <p:cNvPr id="1027" name="Picture 3" descr="C:\Users\leh\AppData\Local\Microsoft\Windows\Temporary Internet Files\Content.IE5\AWPGKEPX\MP9004448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2097833" cy="162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h\AppData\Local\Microsoft\Windows\Temporary Internet Files\Content.IE5\HA3O1BNX\MP9003994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469" y="5229200"/>
            <a:ext cx="1151717" cy="144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h\AppData\Local\Microsoft\Windows\Temporary Internet Files\Content.IE5\Y48MU28Q\MC90044130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92896"/>
            <a:ext cx="2052000" cy="205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h\AppData\Local\Microsoft\Windows\Temporary Internet Files\Content.IE5\Y48MU28Q\MC90044170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492896"/>
            <a:ext cx="1512000" cy="151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h\AppData\Local\Microsoft\Windows\Temporary Internet Files\Content.IE5\AWPGKEPX\MC9004260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695" y="4902674"/>
            <a:ext cx="1298633" cy="151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h\AppData\Local\Microsoft\Windows\Temporary Internet Files\Content.IE5\HA3O1BNX\MC90044173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585"/>
            <a:ext cx="1764000" cy="176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h\AppData\Local\Microsoft\Windows\Temporary Internet Files\Content.IE5\AWPGKEPX\MC900441335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68" y="3548539"/>
            <a:ext cx="2196000" cy="219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eh\AppData\Local\Microsoft\Windows\Temporary Internet Files\Content.IE5\G4TDWI83\MC900433885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842" y="1628800"/>
            <a:ext cx="1368000" cy="136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eh\AppData\Local\Microsoft\Windows\Temporary Internet Files\Content.IE5\G4TDWI83\MC90041189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011" y="2204800"/>
            <a:ext cx="1427778" cy="158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leh\AppData\Local\Microsoft\Windows\Temporary Internet Files\Content.IE5\AWPGKEPX\MC900436906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70466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leh\AppData\Local\Microsoft\Windows\Temporary Internet Files\Content.IE5\AWPGKEPX\MC90034040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93" y="2843448"/>
            <a:ext cx="1874520" cy="13231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leh\AppData\Local\Microsoft\Windows\Temporary Internet Files\Content.IE5\AWPGKEPX\MC900436862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592" y="368764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eh\AppData\Local\Microsoft\Windows\Temporary Internet Files\Content.IE5\AWPGKEPX\MP900409302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557" y="5265200"/>
            <a:ext cx="2104343" cy="140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682195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2976" y="2500306"/>
            <a:ext cx="685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Zkus do sešitu napsat co nejvíce věcí, které si z předchozího obrázku pamatuješ.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7766156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Zkus si zapamatovat co nejvíc slov.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85293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kočka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227687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stůl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407707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houska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23628" y="479715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škola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3968" y="3029477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nejkulaťoulinkatější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72200" y="5052125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stanice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91780" y="558924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kedlubna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16316" y="384532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mrkev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27984" y="482129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noha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31740" y="331460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závaží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2046039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míč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86516" y="5844213"/>
            <a:ext cx="1445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medvěd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08104" y="422108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sešit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58632" y="3990295"/>
            <a:ext cx="1453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minimum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32860" y="5888160"/>
            <a:ext cx="1893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integrovaný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1781337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2976" y="2500306"/>
            <a:ext cx="685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Zkus do sešitu napsat co nejvíce slov, které si z předchozího obrázku pamatuješ.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9488546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si zapamatovat celé číslo.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3435097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2389561278562345</a:t>
            </a:r>
            <a:endParaRPr lang="cs-CZ" sz="5400" dirty="0"/>
          </a:p>
        </p:txBody>
      </p:sp>
    </p:spTree>
    <p:extLst>
      <p:ext uri="{BB962C8B-B14F-4D97-AF65-F5344CB8AC3E}">
        <p14:creationId xmlns="" xmlns:p14="http://schemas.microsoft.com/office/powerpoint/2010/main" val="7866450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2976" y="2500306"/>
            <a:ext cx="685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Zkus do sešitu napsat co nejvíce číslic, které si z předchozího obrázku pamatuješ.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40261690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si zapamatovat celé číslo.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3435097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3,141592653589</a:t>
            </a:r>
            <a:endParaRPr lang="cs-CZ" sz="5400" dirty="0"/>
          </a:p>
        </p:txBody>
      </p:sp>
    </p:spTree>
    <p:extLst>
      <p:ext uri="{BB962C8B-B14F-4D97-AF65-F5344CB8AC3E}">
        <p14:creationId xmlns="" xmlns:p14="http://schemas.microsoft.com/office/powerpoint/2010/main" val="6105397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2976" y="2214554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Zkus do sešitu napsat co nejvíce číslic, které si z předchozího obrázku pamatuješ.</a:t>
            </a:r>
          </a:p>
          <a:p>
            <a:pPr algn="ctr"/>
            <a:endParaRPr lang="cs-CZ" sz="2400" dirty="0" smtClean="0"/>
          </a:p>
          <a:p>
            <a:pPr algn="ctr"/>
            <a:r>
              <a:rPr lang="cs-CZ" sz="2400" dirty="0" smtClean="0"/>
              <a:t>Víš, jak se jmenuje číslo, které jsme tu zkrátili?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2000232" y="4143380"/>
            <a:ext cx="550072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Ludolfovo číslo … </a:t>
            </a:r>
            <a:r>
              <a:rPr lang="el-GR" sz="2400" dirty="0" smtClean="0"/>
              <a:t>π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2000232" y="4143380"/>
            <a:ext cx="550072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?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8603027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Paměť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06774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Paměť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1472" y="2571744"/>
            <a:ext cx="662473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cs-CZ" sz="2400" dirty="0" smtClean="0"/>
              <a:t>= schopnost uchovávat a používat informace</a:t>
            </a:r>
          </a:p>
          <a:p>
            <a:pPr>
              <a:spcAft>
                <a:spcPts val="2400"/>
              </a:spcAft>
            </a:pPr>
            <a:endParaRPr lang="cs-CZ" sz="2400" dirty="0" smtClean="0"/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400" dirty="0" smtClean="0"/>
              <a:t>Rozlišujeme paměť: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cs-CZ" sz="2400" dirty="0" smtClean="0"/>
              <a:t>slovní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cs-CZ" sz="2400" dirty="0" smtClean="0"/>
              <a:t>zrakovou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cs-CZ" sz="2400" dirty="0" smtClean="0"/>
              <a:t>sluchovou</a:t>
            </a:r>
          </a:p>
          <a:p>
            <a:pPr lvl="1">
              <a:spcAft>
                <a:spcPts val="600"/>
              </a:spcAft>
              <a:buFont typeface="Arial" pitchFamily="34" charset="0"/>
              <a:buChar char="•"/>
            </a:pPr>
            <a:r>
              <a:rPr lang="cs-CZ" sz="2400" dirty="0" smtClean="0"/>
              <a:t>pohybovou</a:t>
            </a:r>
          </a:p>
        </p:txBody>
      </p:sp>
      <p:pic>
        <p:nvPicPr>
          <p:cNvPr id="7" name="Picture 3" descr="C:\Users\msi\AppData\Local\Microsoft\Windows\Temporary Internet Files\Content.IE5\GNG0JBWJ\MC90005891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768278"/>
            <a:ext cx="2638392" cy="24586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137152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Fáze paměti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924944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2400"/>
              </a:spcAft>
              <a:buFont typeface="+mj-lt"/>
              <a:buAutoNum type="arabicPeriod"/>
            </a:pPr>
            <a:r>
              <a:rPr lang="cs-CZ" sz="2400" dirty="0" smtClean="0"/>
              <a:t>Zapamatování</a:t>
            </a:r>
          </a:p>
          <a:p>
            <a:pPr marL="457200" indent="-457200">
              <a:spcAft>
                <a:spcPts val="2400"/>
              </a:spcAft>
              <a:buFont typeface="+mj-lt"/>
              <a:buAutoNum type="arabicPeriod"/>
            </a:pPr>
            <a:r>
              <a:rPr lang="cs-CZ" sz="2400" dirty="0" smtClean="0"/>
              <a:t>Uchování</a:t>
            </a:r>
          </a:p>
          <a:p>
            <a:pPr marL="457200" indent="-457200">
              <a:spcAft>
                <a:spcPts val="2400"/>
              </a:spcAft>
              <a:buFont typeface="+mj-lt"/>
              <a:buAutoNum type="arabicPeriod"/>
            </a:pPr>
            <a:r>
              <a:rPr lang="cs-CZ" sz="2400" dirty="0" smtClean="0"/>
              <a:t>Vybavování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86380" y="2500306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Pokus se následující situace přiřadit k fázím paměti. Klikej postupně na obdélníky.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6929454" y="5572140"/>
            <a:ext cx="171451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Učím se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5786446" y="4786322"/>
            <a:ext cx="171451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Opakuji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7072330" y="4000504"/>
            <a:ext cx="171451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Jsem zkoušen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2774886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115 C -0.0835 0.02128 -0.16684 0.04419 -0.23212 -0.02336 C -0.29722 -0.09091 -0.34427 -0.2489 -0.39097 -0.4062 " pathEditMode="relative" rAng="0" ptsTypes="a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-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8594 0.01966 -0.1717 0.03932 -0.22864 0.0074 C -0.28559 -0.02452 -0.31371 -0.10826 -0.34184 -0.19177 " pathEditMode="relative" ptsTypes="a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7587 0.12168 -0.15174 0.24358 -0.2198 0.25052 C -0.28785 0.25746 -0.34844 0.1492 -0.40886 0.04118 " pathEditMode="relative" ptsTypes="a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paměti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3068960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cs-CZ" sz="2400" dirty="0"/>
              <a:t>k</a:t>
            </a:r>
            <a:r>
              <a:rPr lang="cs-CZ" sz="2400" dirty="0" smtClean="0"/>
              <a:t>rátkodobá x dlouhodobá</a:t>
            </a:r>
          </a:p>
          <a:p>
            <a:pPr>
              <a:spcAft>
                <a:spcPts val="2400"/>
              </a:spcAft>
            </a:pPr>
            <a:r>
              <a:rPr lang="cs-CZ" sz="2400" dirty="0" smtClean="0"/>
              <a:t>bezděčná x záměrná</a:t>
            </a:r>
          </a:p>
          <a:p>
            <a:pPr>
              <a:spcAft>
                <a:spcPts val="2400"/>
              </a:spcAft>
            </a:pPr>
            <a:r>
              <a:rPr lang="cs-CZ" sz="2400" dirty="0" smtClean="0"/>
              <a:t>logická x mechanická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3253947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Zapomínání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0034" y="2500306"/>
            <a:ext cx="8064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400"/>
              </a:spcBef>
            </a:pPr>
            <a:r>
              <a:rPr lang="cs-CZ" sz="2400" dirty="0" smtClean="0"/>
              <a:t>= přirozený proces (paměť není neomezená)</a:t>
            </a:r>
          </a:p>
          <a:p>
            <a:pPr>
              <a:spcBef>
                <a:spcPts val="2400"/>
              </a:spcBef>
            </a:pPr>
            <a:r>
              <a:rPr lang="cs-CZ" sz="2400" dirty="0" smtClean="0"/>
              <a:t>Popisuje ho křivka zapomínání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3064602" y="3507638"/>
            <a:ext cx="2908415" cy="3322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1930425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Rozdíl mezi mechanickou a logickou pamětí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571744"/>
            <a:ext cx="784887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cs-CZ" sz="2400" dirty="0" smtClean="0"/>
              <a:t>Vyber správnou odpověď.</a:t>
            </a:r>
          </a:p>
          <a:p>
            <a:pPr>
              <a:spcAft>
                <a:spcPts val="2400"/>
              </a:spcAft>
            </a:pPr>
            <a:r>
              <a:rPr lang="cs-CZ" sz="2400" dirty="0" smtClean="0"/>
              <a:t>Co si budeš pamatovat déle?</a:t>
            </a:r>
          </a:p>
        </p:txBody>
      </p:sp>
      <p:sp>
        <p:nvSpPr>
          <p:cNvPr id="5" name="Veselý obličej 4"/>
          <p:cNvSpPr/>
          <p:nvPr/>
        </p:nvSpPr>
        <p:spPr>
          <a:xfrm>
            <a:off x="5929322" y="3786190"/>
            <a:ext cx="642942" cy="642942"/>
          </a:xfrm>
          <a:prstGeom prst="smileyFace">
            <a:avLst>
              <a:gd name="adj" fmla="val -4653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14348" y="3786190"/>
            <a:ext cx="492922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spcAft>
                <a:spcPts val="2400"/>
              </a:spcAft>
            </a:pPr>
            <a:r>
              <a:rPr lang="cs-CZ" sz="2400" dirty="0" smtClean="0"/>
              <a:t>To co se naučíš mechanicky.</a:t>
            </a:r>
            <a:endParaRPr lang="cs-CZ" sz="24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714348" y="4643446"/>
            <a:ext cx="492922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>
              <a:spcAft>
                <a:spcPts val="2400"/>
              </a:spcAft>
            </a:pPr>
            <a:r>
              <a:rPr lang="cs-CZ" sz="2400" dirty="0" smtClean="0"/>
              <a:t>To co se naučíš logicky.</a:t>
            </a:r>
            <a:endParaRPr lang="cs-CZ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i="1" u="sng" dirty="0" smtClean="0">
                <a:solidFill>
                  <a:schemeClr val="tx1"/>
                </a:solidFill>
              </a:rPr>
              <a:t>Použitá literatura: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JANOŠKOVÁ, Dagmar, Monika ONDRÁČKOVÁ a Dagmar ČÁBALOVÁ. </a:t>
            </a:r>
            <a:r>
              <a:rPr lang="cs-CZ" sz="1400" i="1" dirty="0" smtClean="0">
                <a:solidFill>
                  <a:schemeClr val="tx1"/>
                </a:solidFill>
              </a:rPr>
              <a:t>Občanská výchova 8: Rodinná výchova 8 : příručka učitele pro základní školy a víceletá gymnázia</a:t>
            </a:r>
            <a:r>
              <a:rPr lang="cs-CZ" sz="1400" dirty="0" smtClean="0">
                <a:solidFill>
                  <a:schemeClr val="tx1"/>
                </a:solidFill>
              </a:rPr>
              <a:t>. 1. </a:t>
            </a:r>
            <a:r>
              <a:rPr lang="cs-CZ" sz="1400" dirty="0" err="1" smtClean="0">
                <a:solidFill>
                  <a:schemeClr val="tx1"/>
                </a:solidFill>
              </a:rPr>
              <a:t>vyd</a:t>
            </a:r>
            <a:r>
              <a:rPr lang="cs-CZ" sz="1400" dirty="0" smtClean="0">
                <a:solidFill>
                  <a:schemeClr val="tx1"/>
                </a:solidFill>
              </a:rPr>
              <a:t>. Plzeň: </a:t>
            </a:r>
            <a:r>
              <a:rPr lang="cs-CZ" sz="1400" dirty="0" err="1" smtClean="0">
                <a:solidFill>
                  <a:schemeClr val="tx1"/>
                </a:solidFill>
              </a:rPr>
              <a:t>Fraus</a:t>
            </a:r>
            <a:r>
              <a:rPr lang="cs-CZ" sz="1400" dirty="0" smtClean="0">
                <a:solidFill>
                  <a:schemeClr val="tx1"/>
                </a:solidFill>
              </a:rPr>
              <a:t>, 2005, 303 s. ISBN 80-723-8394-9.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JANOŠKOVÁ, Dagmar, Monika ONDRÁČKOVÁ a Dagmar ČÁBALOVÁ. </a:t>
            </a:r>
            <a:r>
              <a:rPr lang="cs-CZ" sz="1400" i="1" dirty="0" smtClean="0">
                <a:solidFill>
                  <a:schemeClr val="tx1"/>
                </a:solidFill>
              </a:rPr>
              <a:t>Občanská výchova 8: Rodinná výchova 8 : učebnice pro základní školy a víceletá gymnázia</a:t>
            </a:r>
            <a:r>
              <a:rPr lang="cs-CZ" sz="1400" dirty="0" smtClean="0">
                <a:solidFill>
                  <a:schemeClr val="tx1"/>
                </a:solidFill>
              </a:rPr>
              <a:t>. 1. </a:t>
            </a:r>
            <a:r>
              <a:rPr lang="cs-CZ" sz="1400" dirty="0" err="1" smtClean="0">
                <a:solidFill>
                  <a:schemeClr val="tx1"/>
                </a:solidFill>
              </a:rPr>
              <a:t>vyd</a:t>
            </a:r>
            <a:r>
              <a:rPr lang="cs-CZ" sz="1400" dirty="0" smtClean="0">
                <a:solidFill>
                  <a:schemeClr val="tx1"/>
                </a:solidFill>
              </a:rPr>
              <a:t>. Plzeň: </a:t>
            </a:r>
            <a:r>
              <a:rPr lang="cs-CZ" sz="1400" dirty="0" err="1" smtClean="0">
                <a:solidFill>
                  <a:schemeClr val="tx1"/>
                </a:solidFill>
              </a:rPr>
              <a:t>Fraus</a:t>
            </a:r>
            <a:r>
              <a:rPr lang="cs-CZ" sz="1400" dirty="0" smtClean="0">
                <a:solidFill>
                  <a:schemeClr val="tx1"/>
                </a:solidFill>
              </a:rPr>
              <a:t>, 2005, 144 s. ISBN 80-723-8393-0.</a:t>
            </a:r>
            <a:endParaRPr lang="cs-CZ" sz="1400" i="1" u="sng" dirty="0" smtClean="0">
              <a:solidFill>
                <a:schemeClr val="tx1"/>
              </a:solidFill>
            </a:endParaRPr>
          </a:p>
          <a:p>
            <a:pPr lvl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i="1" u="sng" dirty="0" smtClean="0">
                <a:solidFill>
                  <a:schemeClr val="tx1"/>
                </a:solidFill>
              </a:rPr>
              <a:t>Jiné </a:t>
            </a:r>
            <a:r>
              <a:rPr lang="cs-CZ" i="1" u="sng" dirty="0">
                <a:solidFill>
                  <a:schemeClr val="tx1"/>
                </a:solidFill>
              </a:rPr>
              <a:t>zdroje</a:t>
            </a:r>
            <a:r>
              <a:rPr lang="cs-CZ" i="1" u="sng" dirty="0" smtClean="0">
                <a:solidFill>
                  <a:schemeClr val="tx1"/>
                </a:solidFill>
              </a:rPr>
              <a:t>: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Galerie MS Office - klipart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2033</TotalTime>
  <Words>462</Words>
  <Application>Microsoft Office PowerPoint</Application>
  <PresentationFormat>Předvádění na obrazovce (4:3)</PresentationFormat>
  <Paragraphs>81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Vlnění</vt:lpstr>
      <vt:lpstr>Základní škola a Mateřská škola Bílá Třemešná, okres Trutnov</vt:lpstr>
      <vt:lpstr>Anotace</vt:lpstr>
      <vt:lpstr>Zkus si zapamatovat nejvíce obrázků.</vt:lpstr>
      <vt:lpstr>Snímek 4</vt:lpstr>
      <vt:lpstr>Zkus si zapamatovat co nejvíc slov.</vt:lpstr>
      <vt:lpstr>Snímek 6</vt:lpstr>
      <vt:lpstr>Zkus si zapamatovat celé číslo.</vt:lpstr>
      <vt:lpstr>Snímek 8</vt:lpstr>
      <vt:lpstr>Zkus si zapamatovat celé číslo.</vt:lpstr>
      <vt:lpstr>Snímek 10</vt:lpstr>
      <vt:lpstr>Paměť</vt:lpstr>
      <vt:lpstr>Paměť</vt:lpstr>
      <vt:lpstr>Fáze paměti</vt:lpstr>
      <vt:lpstr>Druhy paměti</vt:lpstr>
      <vt:lpstr>Zapomínání</vt:lpstr>
      <vt:lpstr>Rozdíl mezi mechanickou a logickou pamětí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198</cp:revision>
  <dcterms:created xsi:type="dcterms:W3CDTF">2013-05-10T12:01:16Z</dcterms:created>
  <dcterms:modified xsi:type="dcterms:W3CDTF">2014-02-05T11:23:29Z</dcterms:modified>
</cp:coreProperties>
</file>