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68" r:id="rId1"/>
  </p:sldMasterIdLst>
  <p:notesMasterIdLst>
    <p:notesMasterId r:id="rId12"/>
  </p:notesMasterIdLst>
  <p:sldIdLst>
    <p:sldId id="256" r:id="rId2"/>
    <p:sldId id="262" r:id="rId3"/>
    <p:sldId id="271" r:id="rId4"/>
    <p:sldId id="272" r:id="rId5"/>
    <p:sldId id="300" r:id="rId6"/>
    <p:sldId id="289" r:id="rId7"/>
    <p:sldId id="301" r:id="rId8"/>
    <p:sldId id="302" r:id="rId9"/>
    <p:sldId id="303" r:id="rId10"/>
    <p:sldId id="260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D113A9D2-9D6B-4929-AA2D-F23B5EE8CBE7}" styleName="Styl s motivem 2 – zvýraznění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>
        <p:scale>
          <a:sx n="76" d="100"/>
          <a:sy n="76" d="100"/>
        </p:scale>
        <p:origin x="-1008" y="-16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r>
            <a:rPr lang="cs-CZ" sz="2000" b="1" dirty="0" smtClean="0"/>
            <a:t>Téma sady: Sociologie a psychologie člověka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60B5D622-D348-4384-9EFA-863CA4F7B7A3}">
      <dgm:prSet phldrT="[Text]" custT="1"/>
      <dgm:spPr/>
      <dgm:t>
        <a:bodyPr/>
        <a:lstStyle/>
        <a:p>
          <a:r>
            <a:rPr lang="cs-CZ" sz="2000" b="1" dirty="0" smtClean="0"/>
            <a:t>Název: </a:t>
          </a:r>
          <a:r>
            <a:rPr lang="cs-CZ" sz="2000" b="0" dirty="0" smtClean="0"/>
            <a:t>VY_32_INOVACE_SOUSTREDENI</a:t>
          </a:r>
          <a:endParaRPr lang="cs-CZ" sz="2000" dirty="0" smtClean="0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r>
            <a:rPr lang="cs-CZ" sz="2000" b="1" dirty="0" smtClean="0"/>
            <a:t>Autor: Simona Lehrausová</a:t>
          </a:r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r>
            <a:rPr lang="cs-CZ" sz="2000" b="1" dirty="0" smtClean="0"/>
            <a:t>Číslo projektu: </a:t>
          </a:r>
          <a:r>
            <a:rPr lang="cs-CZ" sz="2000" dirty="0" smtClean="0"/>
            <a:t>CZ.1.07/1.4.00/21.3315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endParaRPr lang="cs-CZ"/>
        </a:p>
      </dgm:t>
    </dgm:pt>
    <dgm:pt modelId="{8D78E2D7-18A7-41DD-9962-57B3FE2BEBDD}">
      <dgm:prSet/>
      <dgm:spPr/>
      <dgm:t>
        <a:bodyPr/>
        <a:lstStyle/>
        <a:p>
          <a:r>
            <a:rPr lang="cs-CZ" b="1" dirty="0" smtClean="0"/>
            <a:t>Datum/období: Podzim 2013</a:t>
          </a:r>
          <a:endParaRPr lang="cs-CZ" b="1" dirty="0"/>
        </a:p>
      </dgm:t>
    </dgm:pt>
    <dgm:pt modelId="{7010D3F4-D5D1-4966-89A1-DF5353CA0871}" type="parTrans" cxnId="{15F5E694-5784-48A5-A635-B8CBDBFD6748}">
      <dgm:prSet/>
      <dgm:spPr/>
      <dgm:t>
        <a:bodyPr/>
        <a:lstStyle/>
        <a:p>
          <a:endParaRPr lang="cs-CZ"/>
        </a:p>
      </dgm:t>
    </dgm:pt>
    <dgm:pt modelId="{377E22FB-7E54-457A-B361-770C5D7E2397}" type="sibTrans" cxnId="{15F5E694-5784-48A5-A635-B8CBDBFD6748}">
      <dgm:prSet/>
      <dgm:spPr/>
      <dgm:t>
        <a:bodyPr/>
        <a:lstStyle/>
        <a:p>
          <a:endParaRPr lang="cs-CZ"/>
        </a:p>
      </dgm:t>
    </dgm:pt>
    <dgm:pt modelId="{A6F0E638-0CDE-4E1F-BB57-10C18463C623}">
      <dgm:prSet/>
      <dgm:spPr/>
      <dgm:t>
        <a:bodyPr/>
        <a:lstStyle/>
        <a:p>
          <a:endParaRPr lang="cs-CZ"/>
        </a:p>
      </dgm:t>
    </dgm:pt>
    <dgm:pt modelId="{00411118-6576-416C-BD8F-DA7F795DDF12}" type="parTrans" cxnId="{A6EAC2AC-C10D-4EB4-9ADF-5A79DC737E27}">
      <dgm:prSet/>
      <dgm:spPr/>
      <dgm:t>
        <a:bodyPr/>
        <a:lstStyle/>
        <a:p>
          <a:endParaRPr lang="cs-CZ"/>
        </a:p>
      </dgm:t>
    </dgm:pt>
    <dgm:pt modelId="{5E32EA29-68D1-4F1E-9F33-DE2095689CF9}" type="sibTrans" cxnId="{A6EAC2AC-C10D-4EB4-9ADF-5A79DC737E27}">
      <dgm:prSet/>
      <dgm:spPr/>
      <dgm:t>
        <a:bodyPr/>
        <a:lstStyle/>
        <a:p>
          <a:endParaRPr lang="cs-CZ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  <dgm:t>
        <a:bodyPr/>
        <a:lstStyle/>
        <a:p>
          <a:endParaRPr lang="cs-CZ"/>
        </a:p>
      </dgm:t>
    </dgm:pt>
    <dgm:pt modelId="{F31B7103-6E88-4DB9-9888-CB9E0B3FEEF8}" type="pres">
      <dgm:prSet presAssocID="{BA9EE107-A5FB-41C4-9EF1-1CC153B68B3F}" presName="cycle" presStyleCnt="0"/>
      <dgm:spPr/>
      <dgm:t>
        <a:bodyPr/>
        <a:lstStyle/>
        <a:p>
          <a:endParaRPr lang="cs-CZ"/>
        </a:p>
      </dgm:t>
    </dgm:pt>
    <dgm:pt modelId="{F7A92DE4-3445-4B9B-AF3D-F2DA6F69C25D}" type="pres">
      <dgm:prSet presAssocID="{BA9EE107-A5FB-41C4-9EF1-1CC153B68B3F}" presName="srcNode" presStyleLbl="node1" presStyleIdx="0" presStyleCnt="5"/>
      <dgm:spPr/>
      <dgm:t>
        <a:bodyPr/>
        <a:lstStyle/>
        <a:p>
          <a:endParaRPr lang="cs-CZ"/>
        </a:p>
      </dgm:t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5"/>
      <dgm:spPr/>
      <dgm:t>
        <a:bodyPr/>
        <a:lstStyle/>
        <a:p>
          <a:endParaRPr lang="cs-CZ"/>
        </a:p>
      </dgm:t>
    </dgm:pt>
    <dgm:pt modelId="{F16BA6F4-95DE-4E28-BF94-6459A70C4A6D}" type="pres">
      <dgm:prSet presAssocID="{BA9EE107-A5FB-41C4-9EF1-1CC153B68B3F}" presName="dstNode" presStyleLbl="node1" presStyleIdx="0" presStyleCnt="5"/>
      <dgm:spPr/>
      <dgm:t>
        <a:bodyPr/>
        <a:lstStyle/>
        <a:p>
          <a:endParaRPr lang="cs-CZ"/>
        </a:p>
      </dgm:t>
    </dgm:pt>
    <dgm:pt modelId="{F036299F-AF4D-4DAF-ABF5-87E8CC3FEF1B}" type="pres">
      <dgm:prSet presAssocID="{A83A7CFB-B411-4357-9641-4A8443F73655}" presName="text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  <dgm:t>
        <a:bodyPr/>
        <a:lstStyle/>
        <a:p>
          <a:endParaRPr lang="cs-CZ"/>
        </a:p>
      </dgm:t>
    </dgm:pt>
    <dgm:pt modelId="{112F553D-60C2-4CC4-948D-0369F51C4DB0}" type="pres">
      <dgm:prSet presAssocID="{A83A7CFB-B411-4357-9641-4A8443F73655}" presName="accentRepeatNode" presStyleLbl="solidFgAcc1" presStyleIdx="0" presStyleCnt="5"/>
      <dgm:spPr/>
      <dgm:t>
        <a:bodyPr/>
        <a:lstStyle/>
        <a:p>
          <a:endParaRPr lang="cs-CZ"/>
        </a:p>
      </dgm:t>
    </dgm:pt>
    <dgm:pt modelId="{A1781B13-DE10-4169-ABDE-0384026A6B34}" type="pres">
      <dgm:prSet presAssocID="{8D78E2D7-18A7-41DD-9962-57B3FE2BEBDD}" presName="text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CD74A9-3E7B-49D7-95DD-EB8B72D6CA84}" type="pres">
      <dgm:prSet presAssocID="{8D78E2D7-18A7-41DD-9962-57B3FE2BEBDD}" presName="accent_2" presStyleCnt="0"/>
      <dgm:spPr/>
    </dgm:pt>
    <dgm:pt modelId="{2741B69B-255D-4143-BECE-5BD9035A4FC6}" type="pres">
      <dgm:prSet presAssocID="{8D78E2D7-18A7-41DD-9962-57B3FE2BEBDD}" presName="accentRepeatNode" presStyleLbl="solidFgAcc1" presStyleIdx="1" presStyleCnt="5"/>
      <dgm:spPr/>
    </dgm:pt>
    <dgm:pt modelId="{7DCEBD2C-792F-484E-9C96-926E03F540ED}" type="pres">
      <dgm:prSet presAssocID="{E392F34A-E55D-43D5-AEDD-49027298B816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391AE5-35EA-4A7F-ACFF-6E662A0BD046}" type="pres">
      <dgm:prSet presAssocID="{E392F34A-E55D-43D5-AEDD-49027298B816}" presName="accent_3" presStyleCnt="0"/>
      <dgm:spPr/>
    </dgm:pt>
    <dgm:pt modelId="{EB133F34-59A3-4639-B813-3EF5396EC28B}" type="pres">
      <dgm:prSet presAssocID="{E392F34A-E55D-43D5-AEDD-49027298B816}" presName="accentRepeatNode" presStyleLbl="solidFgAcc1" presStyleIdx="2" presStyleCnt="5"/>
      <dgm:spPr/>
      <dgm:t>
        <a:bodyPr/>
        <a:lstStyle/>
        <a:p>
          <a:endParaRPr lang="cs-CZ"/>
        </a:p>
      </dgm:t>
    </dgm:pt>
    <dgm:pt modelId="{88F378EC-C3F8-47CD-AEFF-49BA634320FB}" type="pres">
      <dgm:prSet presAssocID="{3061F91D-8548-4FCB-A021-DD835A272F0F}" presName="text_4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1D6B2A-9239-4220-B9D4-EF24FF044C0E}" type="pres">
      <dgm:prSet presAssocID="{3061F91D-8548-4FCB-A021-DD835A272F0F}" presName="accent_4" presStyleCnt="0"/>
      <dgm:spPr/>
    </dgm:pt>
    <dgm:pt modelId="{A6FEC19F-0F90-4EC7-BB21-E0ADFEFFA617}" type="pres">
      <dgm:prSet presAssocID="{3061F91D-8548-4FCB-A021-DD835A272F0F}" presName="accentRepeatNode" presStyleLbl="solidFgAcc1" presStyleIdx="3" presStyleCnt="5"/>
      <dgm:spPr/>
      <dgm:t>
        <a:bodyPr/>
        <a:lstStyle/>
        <a:p>
          <a:endParaRPr lang="cs-CZ"/>
        </a:p>
      </dgm:t>
    </dgm:pt>
    <dgm:pt modelId="{CAE44C5F-81A1-4D30-8D3F-2E663ECAC700}" type="pres">
      <dgm:prSet presAssocID="{60B5D622-D348-4384-9EFA-863CA4F7B7A3}" presName="text_5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3E2699-E7D5-4B6C-A824-2ED732C32228}" type="pres">
      <dgm:prSet presAssocID="{60B5D622-D348-4384-9EFA-863CA4F7B7A3}" presName="accent_5" presStyleCnt="0"/>
      <dgm:spPr/>
    </dgm:pt>
    <dgm:pt modelId="{D00E28E9-7A94-4DBE-BF47-6DC8F169B300}" type="pres">
      <dgm:prSet presAssocID="{60B5D622-D348-4384-9EFA-863CA4F7B7A3}" presName="accentRepeatNode" presStyleLbl="solidFgAcc1" presStyleIdx="4" presStyleCnt="5"/>
      <dgm:spPr/>
      <dgm:t>
        <a:bodyPr/>
        <a:lstStyle/>
        <a:p>
          <a:endParaRPr lang="cs-CZ"/>
        </a:p>
      </dgm:t>
    </dgm:pt>
  </dgm:ptLst>
  <dgm:cxnLst>
    <dgm:cxn modelId="{A6EAC2AC-C10D-4EB4-9ADF-5A79DC737E27}" srcId="{E392F34A-E55D-43D5-AEDD-49027298B816}" destId="{A6F0E638-0CDE-4E1F-BB57-10C18463C623}" srcOrd="0" destOrd="0" parTransId="{00411118-6576-416C-BD8F-DA7F795DDF12}" sibTransId="{5E32EA29-68D1-4F1E-9F33-DE2095689CF9}"/>
    <dgm:cxn modelId="{3936A9CF-6709-4BA5-9334-10996410A69F}" type="presOf" srcId="{A83A7CFB-B411-4357-9641-4A8443F73655}" destId="{F036299F-AF4D-4DAF-ABF5-87E8CC3FEF1B}" srcOrd="0" destOrd="0" presId="urn:microsoft.com/office/officeart/2008/layout/VerticalCurvedList"/>
    <dgm:cxn modelId="{85DD460C-C999-4113-86D0-07CE61C390A7}" srcId="{BA9EE107-A5FB-41C4-9EF1-1CC153B68B3F}" destId="{E392F34A-E55D-43D5-AEDD-49027298B816}" srcOrd="2" destOrd="0" parTransId="{BC40F3DB-7514-4A20-8E05-98AEEC263C22}" sibTransId="{9093FE33-FB2C-41B0-8F18-5CB6446B7DEF}"/>
    <dgm:cxn modelId="{B8C92B4A-9E16-4C6D-8583-A1CEC081E720}" srcId="{BA9EE107-A5FB-41C4-9EF1-1CC153B68B3F}" destId="{3061F91D-8548-4FCB-A021-DD835A272F0F}" srcOrd="3" destOrd="0" parTransId="{964A7552-04A1-426D-AC2F-6455AE0A46FC}" sibTransId="{CD2629B0-CE06-4C37-BA3E-EB383F625F73}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626A5645-578F-459D-99A1-1FBE09638A46}" type="presOf" srcId="{3061F91D-8548-4FCB-A021-DD835A272F0F}" destId="{88F378EC-C3F8-47CD-AEFF-49BA634320FB}" srcOrd="0" destOrd="0" presId="urn:microsoft.com/office/officeart/2008/layout/VerticalCurvedList"/>
    <dgm:cxn modelId="{8D6424C2-F7EC-4613-B5CC-761B7111CF32}" type="presOf" srcId="{A6F0E638-0CDE-4E1F-BB57-10C18463C623}" destId="{7DCEBD2C-792F-484E-9C96-926E03F540ED}" srcOrd="0" destOrd="1" presId="urn:microsoft.com/office/officeart/2008/layout/VerticalCurvedList"/>
    <dgm:cxn modelId="{B8CA4157-A852-47B0-AA7D-B35F5A2EABF2}" type="presOf" srcId="{BA9EE107-A5FB-41C4-9EF1-1CC153B68B3F}" destId="{9C0CD981-713F-47B3-AE2F-2963F2684A6F}" srcOrd="0" destOrd="0" presId="urn:microsoft.com/office/officeart/2008/layout/VerticalCurvedList"/>
    <dgm:cxn modelId="{15F5E694-5784-48A5-A635-B8CBDBFD6748}" srcId="{BA9EE107-A5FB-41C4-9EF1-1CC153B68B3F}" destId="{8D78E2D7-18A7-41DD-9962-57B3FE2BEBDD}" srcOrd="1" destOrd="0" parTransId="{7010D3F4-D5D1-4966-89A1-DF5353CA0871}" sibTransId="{377E22FB-7E54-457A-B361-770C5D7E2397}"/>
    <dgm:cxn modelId="{1D8FC7F3-12CA-4B2C-94F8-5FAF1F35E3AF}" type="presOf" srcId="{8D78E2D7-18A7-41DD-9962-57B3FE2BEBDD}" destId="{A1781B13-DE10-4169-ABDE-0384026A6B34}" srcOrd="0" destOrd="0" presId="urn:microsoft.com/office/officeart/2008/layout/VerticalCurvedList"/>
    <dgm:cxn modelId="{DF849492-EC0F-41C4-9A01-844E1A834E31}" srcId="{BA9EE107-A5FB-41C4-9EF1-1CC153B68B3F}" destId="{60B5D622-D348-4384-9EFA-863CA4F7B7A3}" srcOrd="4" destOrd="0" parTransId="{74CB5370-34BA-43B8-AB66-1E3510545B42}" sibTransId="{5895C10F-262B-4EFF-A7FE-F20237FEAECB}"/>
    <dgm:cxn modelId="{3E199D5D-90A7-47C8-AAA5-30638E7C7134}" type="presOf" srcId="{E392F34A-E55D-43D5-AEDD-49027298B816}" destId="{7DCEBD2C-792F-484E-9C96-926E03F540ED}" srcOrd="0" destOrd="0" presId="urn:microsoft.com/office/officeart/2008/layout/VerticalCurvedList"/>
    <dgm:cxn modelId="{F6C5362C-484F-41C7-9AE2-269317B93766}" type="presOf" srcId="{60B5D622-D348-4384-9EFA-863CA4F7B7A3}" destId="{CAE44C5F-81A1-4D30-8D3F-2E663ECAC700}" srcOrd="0" destOrd="0" presId="urn:microsoft.com/office/officeart/2008/layout/VerticalCurvedList"/>
    <dgm:cxn modelId="{E07D03EB-F45B-4D34-A2E6-08CFFE1498B3}" type="presOf" srcId="{F3C4A836-23AC-4E41-B6D6-51221E7E6743}" destId="{EF104B90-7E69-4918-A202-E6F91FC6E413}" srcOrd="0" destOrd="0" presId="urn:microsoft.com/office/officeart/2008/layout/VerticalCurvedList"/>
    <dgm:cxn modelId="{F9D5C115-AAD4-4CEA-974D-D21F0DDBDA53}" type="presParOf" srcId="{9C0CD981-713F-47B3-AE2F-2963F2684A6F}" destId="{96773A7D-3367-4F53-A2D2-EA5770AFFDB3}" srcOrd="0" destOrd="0" presId="urn:microsoft.com/office/officeart/2008/layout/VerticalCurvedList"/>
    <dgm:cxn modelId="{21D95D52-1C19-4AB3-84D2-0EF511528C9A}" type="presParOf" srcId="{96773A7D-3367-4F53-A2D2-EA5770AFFDB3}" destId="{F31B7103-6E88-4DB9-9888-CB9E0B3FEEF8}" srcOrd="0" destOrd="0" presId="urn:microsoft.com/office/officeart/2008/layout/VerticalCurvedList"/>
    <dgm:cxn modelId="{912EDA34-F0DA-4876-B632-414B13BCDF35}" type="presParOf" srcId="{F31B7103-6E88-4DB9-9888-CB9E0B3FEEF8}" destId="{F7A92DE4-3445-4B9B-AF3D-F2DA6F69C25D}" srcOrd="0" destOrd="0" presId="urn:microsoft.com/office/officeart/2008/layout/VerticalCurvedList"/>
    <dgm:cxn modelId="{9778A082-ABBE-44B1-A4D6-6BDA8080533B}" type="presParOf" srcId="{F31B7103-6E88-4DB9-9888-CB9E0B3FEEF8}" destId="{EF104B90-7E69-4918-A202-E6F91FC6E413}" srcOrd="1" destOrd="0" presId="urn:microsoft.com/office/officeart/2008/layout/VerticalCurvedList"/>
    <dgm:cxn modelId="{A2A7A460-999F-41D1-BBED-E886A0EF1276}" type="presParOf" srcId="{F31B7103-6E88-4DB9-9888-CB9E0B3FEEF8}" destId="{F5A5022A-2B1C-4F3B-B289-BC099E9CE92F}" srcOrd="2" destOrd="0" presId="urn:microsoft.com/office/officeart/2008/layout/VerticalCurvedList"/>
    <dgm:cxn modelId="{B40DE0CA-0F08-4A11-9448-F74F7F557BE0}" type="presParOf" srcId="{F31B7103-6E88-4DB9-9888-CB9E0B3FEEF8}" destId="{F16BA6F4-95DE-4E28-BF94-6459A70C4A6D}" srcOrd="3" destOrd="0" presId="urn:microsoft.com/office/officeart/2008/layout/VerticalCurvedList"/>
    <dgm:cxn modelId="{1560BDC9-D10D-4FF6-BF61-CE62B9A1F2EE}" type="presParOf" srcId="{96773A7D-3367-4F53-A2D2-EA5770AFFDB3}" destId="{F036299F-AF4D-4DAF-ABF5-87E8CC3FEF1B}" srcOrd="1" destOrd="0" presId="urn:microsoft.com/office/officeart/2008/layout/VerticalCurvedList"/>
    <dgm:cxn modelId="{A5F695AD-ECDA-4AD2-A61C-A9937A3FF21E}" type="presParOf" srcId="{96773A7D-3367-4F53-A2D2-EA5770AFFDB3}" destId="{40B95986-31F6-48A6-A8D8-D04AC3BEDA92}" srcOrd="2" destOrd="0" presId="urn:microsoft.com/office/officeart/2008/layout/VerticalCurvedList"/>
    <dgm:cxn modelId="{7EE2D048-54C8-490B-A84A-E5617D342FEE}" type="presParOf" srcId="{40B95986-31F6-48A6-A8D8-D04AC3BEDA92}" destId="{112F553D-60C2-4CC4-948D-0369F51C4DB0}" srcOrd="0" destOrd="0" presId="urn:microsoft.com/office/officeart/2008/layout/VerticalCurvedList"/>
    <dgm:cxn modelId="{0C04A992-BC70-4670-B853-9DC908C62DA3}" type="presParOf" srcId="{96773A7D-3367-4F53-A2D2-EA5770AFFDB3}" destId="{A1781B13-DE10-4169-ABDE-0384026A6B34}" srcOrd="3" destOrd="0" presId="urn:microsoft.com/office/officeart/2008/layout/VerticalCurvedList"/>
    <dgm:cxn modelId="{34AE69D7-9AC3-4E08-AB73-2811860261A9}" type="presParOf" srcId="{96773A7D-3367-4F53-A2D2-EA5770AFFDB3}" destId="{65CD74A9-3E7B-49D7-95DD-EB8B72D6CA84}" srcOrd="4" destOrd="0" presId="urn:microsoft.com/office/officeart/2008/layout/VerticalCurvedList"/>
    <dgm:cxn modelId="{1F19D10E-F22C-4278-ABC9-6753E36E22E9}" type="presParOf" srcId="{65CD74A9-3E7B-49D7-95DD-EB8B72D6CA84}" destId="{2741B69B-255D-4143-BECE-5BD9035A4FC6}" srcOrd="0" destOrd="0" presId="urn:microsoft.com/office/officeart/2008/layout/VerticalCurvedList"/>
    <dgm:cxn modelId="{03045486-CA01-4129-BCB0-AFF3B6431A70}" type="presParOf" srcId="{96773A7D-3367-4F53-A2D2-EA5770AFFDB3}" destId="{7DCEBD2C-792F-484E-9C96-926E03F540ED}" srcOrd="5" destOrd="0" presId="urn:microsoft.com/office/officeart/2008/layout/VerticalCurvedList"/>
    <dgm:cxn modelId="{98D2D3E6-91E0-49C0-B332-19D8E8BB3B6B}" type="presParOf" srcId="{96773A7D-3367-4F53-A2D2-EA5770AFFDB3}" destId="{8E391AE5-35EA-4A7F-ACFF-6E662A0BD046}" srcOrd="6" destOrd="0" presId="urn:microsoft.com/office/officeart/2008/layout/VerticalCurvedList"/>
    <dgm:cxn modelId="{0516B8A3-1D61-4222-A594-82C59E5804A3}" type="presParOf" srcId="{8E391AE5-35EA-4A7F-ACFF-6E662A0BD046}" destId="{EB133F34-59A3-4639-B813-3EF5396EC28B}" srcOrd="0" destOrd="0" presId="urn:microsoft.com/office/officeart/2008/layout/VerticalCurvedList"/>
    <dgm:cxn modelId="{159D22FF-8EF4-4B0A-B3E1-0803B09A8B50}" type="presParOf" srcId="{96773A7D-3367-4F53-A2D2-EA5770AFFDB3}" destId="{88F378EC-C3F8-47CD-AEFF-49BA634320FB}" srcOrd="7" destOrd="0" presId="urn:microsoft.com/office/officeart/2008/layout/VerticalCurvedList"/>
    <dgm:cxn modelId="{18105714-E2A3-4E39-ADF7-E9DFFDBF88CC}" type="presParOf" srcId="{96773A7D-3367-4F53-A2D2-EA5770AFFDB3}" destId="{0C1D6B2A-9239-4220-B9D4-EF24FF044C0E}" srcOrd="8" destOrd="0" presId="urn:microsoft.com/office/officeart/2008/layout/VerticalCurvedList"/>
    <dgm:cxn modelId="{E812CBE5-9BB8-445F-97A2-6D966B930FEF}" type="presParOf" srcId="{0C1D6B2A-9239-4220-B9D4-EF24FF044C0E}" destId="{A6FEC19F-0F90-4EC7-BB21-E0ADFEFFA617}" srcOrd="0" destOrd="0" presId="urn:microsoft.com/office/officeart/2008/layout/VerticalCurvedList"/>
    <dgm:cxn modelId="{B4FEC76D-31E3-4652-9457-989032455C1F}" type="presParOf" srcId="{96773A7D-3367-4F53-A2D2-EA5770AFFDB3}" destId="{CAE44C5F-81A1-4D30-8D3F-2E663ECAC700}" srcOrd="9" destOrd="0" presId="urn:microsoft.com/office/officeart/2008/layout/VerticalCurvedList"/>
    <dgm:cxn modelId="{4E7C5722-7943-426E-812B-D8DA08D38D2A}" type="presParOf" srcId="{96773A7D-3367-4F53-A2D2-EA5770AFFDB3}" destId="{053E2699-E7D5-4B6C-A824-2ED732C32228}" srcOrd="10" destOrd="0" presId="urn:microsoft.com/office/officeart/2008/layout/VerticalCurvedList"/>
    <dgm:cxn modelId="{D0CE5975-1886-491C-9468-BD3DC610BB79}" type="presParOf" srcId="{053E2699-E7D5-4B6C-A824-2ED732C32228}" destId="{D00E28E9-7A94-4DBE-BF47-6DC8F169B300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104B90-7E69-4918-A202-E6F91FC6E413}">
      <dsp:nvSpPr>
        <dsp:cNvPr id="0" name=""/>
        <dsp:cNvSpPr/>
      </dsp:nvSpPr>
      <dsp:spPr>
        <a:xfrm>
          <a:off x="-3401501" y="-516033"/>
          <a:ext cx="4269065" cy="4269065"/>
        </a:xfrm>
        <a:prstGeom prst="blockArc">
          <a:avLst>
            <a:gd name="adj1" fmla="val 18900000"/>
            <a:gd name="adj2" fmla="val 2700000"/>
            <a:gd name="adj3" fmla="val 506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36299F-AF4D-4DAF-ABF5-87E8CC3FEF1B}">
      <dsp:nvSpPr>
        <dsp:cNvPr id="0" name=""/>
        <dsp:cNvSpPr/>
      </dsp:nvSpPr>
      <dsp:spPr>
        <a:xfrm>
          <a:off x="301774" y="197958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Autor: Simona Lehrausová</a:t>
          </a:r>
        </a:p>
      </dsp:txBody>
      <dsp:txXfrm>
        <a:off x="301774" y="197958"/>
        <a:ext cx="5849872" cy="396170"/>
      </dsp:txXfrm>
    </dsp:sp>
    <dsp:sp modelId="{112F553D-60C2-4CC4-948D-0369F51C4DB0}">
      <dsp:nvSpPr>
        <dsp:cNvPr id="0" name=""/>
        <dsp:cNvSpPr/>
      </dsp:nvSpPr>
      <dsp:spPr>
        <a:xfrm>
          <a:off x="54168" y="148437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781B13-DE10-4169-ABDE-0384026A6B34}">
      <dsp:nvSpPr>
        <dsp:cNvPr id="0" name=""/>
        <dsp:cNvSpPr/>
      </dsp:nvSpPr>
      <dsp:spPr>
        <a:xfrm>
          <a:off x="585659" y="792024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Datum/období: Podzim 2013</a:t>
          </a:r>
          <a:endParaRPr lang="cs-CZ" sz="2000" b="1" kern="1200" dirty="0"/>
        </a:p>
      </dsp:txBody>
      <dsp:txXfrm>
        <a:off x="585659" y="792024"/>
        <a:ext cx="5565987" cy="396170"/>
      </dsp:txXfrm>
    </dsp:sp>
    <dsp:sp modelId="{2741B69B-255D-4143-BECE-5BD9035A4FC6}">
      <dsp:nvSpPr>
        <dsp:cNvPr id="0" name=""/>
        <dsp:cNvSpPr/>
      </dsp:nvSpPr>
      <dsp:spPr>
        <a:xfrm>
          <a:off x="338052" y="742503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CEBD2C-792F-484E-9C96-926E03F540ED}">
      <dsp:nvSpPr>
        <dsp:cNvPr id="0" name=""/>
        <dsp:cNvSpPr/>
      </dsp:nvSpPr>
      <dsp:spPr>
        <a:xfrm>
          <a:off x="672788" y="1386090"/>
          <a:ext cx="5478858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Číslo projektu: </a:t>
          </a:r>
          <a:r>
            <a:rPr lang="cs-CZ" sz="2000" kern="1200" dirty="0" smtClean="0"/>
            <a:t>CZ.1.07/1.4.00/21.3315</a:t>
          </a:r>
          <a:endParaRPr lang="cs-CZ" sz="2000" b="1" kern="1200" dirty="0"/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600" kern="1200"/>
        </a:p>
      </dsp:txBody>
      <dsp:txXfrm>
        <a:off x="672788" y="1386090"/>
        <a:ext cx="5478858" cy="396170"/>
      </dsp:txXfrm>
    </dsp:sp>
    <dsp:sp modelId="{EB133F34-59A3-4639-B813-3EF5396EC28B}">
      <dsp:nvSpPr>
        <dsp:cNvPr id="0" name=""/>
        <dsp:cNvSpPr/>
      </dsp:nvSpPr>
      <dsp:spPr>
        <a:xfrm>
          <a:off x="425182" y="1336569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F378EC-C3F8-47CD-AEFF-49BA634320FB}">
      <dsp:nvSpPr>
        <dsp:cNvPr id="0" name=""/>
        <dsp:cNvSpPr/>
      </dsp:nvSpPr>
      <dsp:spPr>
        <a:xfrm>
          <a:off x="585659" y="1980156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Téma sady: Sociologie a psychologie člověka</a:t>
          </a:r>
          <a:endParaRPr lang="cs-CZ" sz="2000" b="1" kern="1200" dirty="0"/>
        </a:p>
      </dsp:txBody>
      <dsp:txXfrm>
        <a:off x="585659" y="1980156"/>
        <a:ext cx="5565987" cy="396170"/>
      </dsp:txXfrm>
    </dsp:sp>
    <dsp:sp modelId="{A6FEC19F-0F90-4EC7-BB21-E0ADFEFFA617}">
      <dsp:nvSpPr>
        <dsp:cNvPr id="0" name=""/>
        <dsp:cNvSpPr/>
      </dsp:nvSpPr>
      <dsp:spPr>
        <a:xfrm>
          <a:off x="338052" y="1930635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E44C5F-81A1-4D30-8D3F-2E663ECAC700}">
      <dsp:nvSpPr>
        <dsp:cNvPr id="0" name=""/>
        <dsp:cNvSpPr/>
      </dsp:nvSpPr>
      <dsp:spPr>
        <a:xfrm>
          <a:off x="301774" y="2574222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Název: </a:t>
          </a:r>
          <a:r>
            <a:rPr lang="cs-CZ" sz="2000" b="0" kern="1200" dirty="0" smtClean="0"/>
            <a:t>VY_32_INOVACE_POZNAVANI_A_VNIMANI</a:t>
          </a:r>
          <a:endParaRPr lang="cs-CZ" sz="2000" kern="1200" dirty="0" smtClean="0"/>
        </a:p>
      </dsp:txBody>
      <dsp:txXfrm>
        <a:off x="301774" y="2574222"/>
        <a:ext cx="5849872" cy="396170"/>
      </dsp:txXfrm>
    </dsp:sp>
    <dsp:sp modelId="{D00E28E9-7A94-4DBE-BF47-6DC8F169B300}">
      <dsp:nvSpPr>
        <dsp:cNvPr id="0" name=""/>
        <dsp:cNvSpPr/>
      </dsp:nvSpPr>
      <dsp:spPr>
        <a:xfrm>
          <a:off x="54168" y="2524701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D676B5-40FB-4304-A515-3A9FE54A98CF}" type="datetimeFigureOut">
              <a:rPr lang="cs-CZ" smtClean="0"/>
              <a:pPr/>
              <a:t>8.2.2014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EEC0E9-EDB4-4849-B798-E91ADE36F6A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118506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DEEC0E9-EDB4-4849-B798-E91ADE36F6A8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dirty="0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AEFA8F-4745-4073-99AE-0EDA1804699B}" type="datetime1">
              <a:rPr lang="cs-CZ" smtClean="0"/>
              <a:pPr/>
              <a:t>8.2.2014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496402-FF9D-49F2-99E5-54ED91B1D17D}" type="datetime1">
              <a:rPr lang="cs-CZ" smtClean="0"/>
              <a:pPr/>
              <a:t>8.2.2014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D382BF-2532-463E-9F5F-55763576865D}" type="datetime1">
              <a:rPr lang="cs-CZ" smtClean="0"/>
              <a:pPr/>
              <a:t>8.2.2014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B8F399-260E-415D-9891-5C4B184D7B0F}" type="datetime1">
              <a:rPr lang="cs-CZ" smtClean="0"/>
              <a:pPr/>
              <a:t>8.2.2014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A727D7-1E16-4F26-8832-1075B93FB1FD}" type="datetime1">
              <a:rPr lang="cs-CZ" smtClean="0"/>
              <a:pPr/>
              <a:t>8.2.2014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2AB846-EFB1-4939-A41E-E7CD459260BC}" type="datetime1">
              <a:rPr lang="cs-CZ" smtClean="0"/>
              <a:pPr/>
              <a:t>8.2.2014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B510D0-9BF0-4DF0-9BD2-838F2CCF6311}" type="datetime1">
              <a:rPr lang="cs-CZ" smtClean="0"/>
              <a:pPr/>
              <a:t>8.2.2014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8E8289-6F84-44FE-AF77-5022F170548E}" type="datetime1">
              <a:rPr lang="cs-CZ" smtClean="0"/>
              <a:pPr/>
              <a:t>8.2.2014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C30062-625B-455D-AFF9-9A9A31BD1E98}" type="datetime1">
              <a:rPr lang="cs-CZ" smtClean="0"/>
              <a:pPr/>
              <a:t>8.2.2014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0">
        <p:cut/>
      </p:transition>
    </mc:Choice>
    <mc:Fallback>
      <p:transition>
        <p:cut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7D7C01-874E-4A4F-BA30-AB94AC23EC9D}" type="datetime1">
              <a:rPr lang="cs-CZ" smtClean="0"/>
              <a:pPr/>
              <a:t>8.2.2014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100">
        <p14:switch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CC97A2-296C-43F0-937E-9161C760C754}" type="datetime1">
              <a:rPr lang="cs-CZ" smtClean="0"/>
              <a:pPr/>
              <a:t>8.2.2014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2ABAAF3C-2F55-4B00-B5E3-7AB5DA04F588}" type="datetime1">
              <a:rPr lang="cs-CZ" smtClean="0"/>
              <a:pPr/>
              <a:t>8.2.2014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ransition spd="slow">
    <p:push dir="u"/>
  </p:transition>
  <p:timing>
    <p:tnLst>
      <p:par>
        <p:cTn id="1" dur="indefinite" restart="never" nodeType="tmRoot"/>
      </p:par>
    </p:tnLst>
  </p:timing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microsoft.com/office/2007/relationships/diagramDrawing" Target="../diagrams/drawing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.jpeg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7.xml"/><Relationship Id="rId2" Type="http://schemas.openxmlformats.org/officeDocument/2006/relationships/slide" Target="slide6.xml"/><Relationship Id="rId1" Type="http://schemas.openxmlformats.org/officeDocument/2006/relationships/slideLayout" Target="../slideLayouts/slideLayout6.xml"/><Relationship Id="rId5" Type="http://schemas.openxmlformats.org/officeDocument/2006/relationships/slide" Target="slide9.xml"/><Relationship Id="rId4" Type="http://schemas.openxmlformats.org/officeDocument/2006/relationships/slide" Target="slide8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9691" y="1844824"/>
            <a:ext cx="5544616" cy="1008112"/>
          </a:xfrm>
        </p:spPr>
        <p:txBody>
          <a:bodyPr>
            <a:normAutofit/>
          </a:bodyPr>
          <a:lstStyle/>
          <a:p>
            <a:pPr lvl="0"/>
            <a:r>
              <a:rPr lang="cs-CZ" sz="2800" dirty="0" smtClean="0"/>
              <a:t>Základní </a:t>
            </a:r>
            <a:r>
              <a:rPr lang="cs-CZ" sz="2800" dirty="0"/>
              <a:t>škola a Mateřská škola Bílá Třemešná, okres Trutnov</a:t>
            </a:r>
            <a:endParaRPr lang="cs-CZ" sz="2800" b="1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xmlns="" val="2602789299"/>
              </p:ext>
            </p:extLst>
          </p:nvPr>
        </p:nvGraphicFramePr>
        <p:xfrm>
          <a:off x="1403648" y="3284984"/>
          <a:ext cx="6192688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C:\Users\boh\Documents\Práce\Dumy\Zakladni_logolink_OPVK (ESF, EU, MSMT, OP VK)\01_Zakladni_logolink_horizontalni_cz\OPVK_hor_zakladni_logolink_RGB_cz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1481" y="476672"/>
            <a:ext cx="5761037" cy="1258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691481" y="2956302"/>
            <a:ext cx="57610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solidFill>
                  <a:schemeClr val="bg1"/>
                </a:solidFill>
              </a:rPr>
              <a:t>Škola pro 21. století</a:t>
            </a:r>
          </a:p>
        </p:txBody>
      </p:sp>
    </p:spTree>
    <p:extLst>
      <p:ext uri="{BB962C8B-B14F-4D97-AF65-F5344CB8AC3E}">
        <p14:creationId xmlns:p14="http://schemas.microsoft.com/office/powerpoint/2010/main" xmlns="" val="736223832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1"/>
          <p:cNvSpPr txBox="1">
            <a:spLocks/>
          </p:cNvSpPr>
          <p:nvPr/>
        </p:nvSpPr>
        <p:spPr>
          <a:xfrm>
            <a:off x="357158" y="2571744"/>
            <a:ext cx="8501121" cy="3786214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/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Pct val="100000"/>
              <a:buFont typeface="Wingdings" pitchFamily="2" charset="2"/>
              <a:buChar char="Ø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Předmět: Člověk ve společnosti.</a:t>
            </a: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Pct val="100000"/>
              <a:buFont typeface="Wingdings" pitchFamily="2" charset="2"/>
              <a:buChar char="Ø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Věková skupina: 8. ročník ZŠ.</a:t>
            </a: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Pct val="100000"/>
              <a:buFont typeface="Wingdings" pitchFamily="2" charset="2"/>
              <a:buChar char="Ø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Časová dotace: 20 minut.</a:t>
            </a: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Pct val="100000"/>
              <a:buFont typeface="Wingdings" pitchFamily="2" charset="2"/>
              <a:buChar char="Ø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Popis:</a:t>
            </a:r>
          </a:p>
          <a:p>
            <a:pPr marL="576263" marR="0" lvl="1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Pct val="100000"/>
              <a:buFont typeface="Wingdings" pitchFamily="2" charset="2"/>
              <a:buChar char="Ø"/>
              <a:tabLst/>
              <a:defRPr/>
            </a:pPr>
            <a:r>
              <a:rPr kumimoji="0" lang="cs-CZ" sz="2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Materiál slouží k</a:t>
            </a:r>
            <a:r>
              <a:rPr kumimoji="0" lang="cs-CZ" sz="22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výkladu tématu Soustředění.</a:t>
            </a:r>
          </a:p>
          <a:p>
            <a:pPr marL="576263" marR="0" lvl="1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Pct val="100000"/>
              <a:buFont typeface="Wingdings" pitchFamily="2" charset="2"/>
              <a:buChar char="Ø"/>
              <a:tabLst/>
              <a:defRPr/>
            </a:pPr>
            <a:r>
              <a:rPr lang="cs-CZ" sz="2200" baseline="0" dirty="0" smtClean="0"/>
              <a:t>Cílem je, aby si děti </a:t>
            </a:r>
            <a:r>
              <a:rPr lang="cs-CZ" sz="2200" baseline="0" dirty="0" smtClean="0"/>
              <a:t>uvědomily, </a:t>
            </a:r>
            <a:r>
              <a:rPr lang="cs-CZ" sz="2200" baseline="0" dirty="0" smtClean="0"/>
              <a:t>co vše může strhávat jejich pozornost</a:t>
            </a:r>
            <a:r>
              <a:rPr lang="cs-CZ" sz="2200" dirty="0" smtClean="0"/>
              <a:t> a rušit je v soustředění na zadaný úkol.</a:t>
            </a:r>
          </a:p>
          <a:p>
            <a:pPr marL="576263" marR="0" lvl="1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Pct val="100000"/>
              <a:buFont typeface="Wingdings" pitchFamily="2" charset="2"/>
              <a:buChar char="Ø"/>
              <a:tabLst/>
              <a:defRPr/>
            </a:pPr>
            <a:r>
              <a:rPr kumimoji="0" lang="cs-CZ" sz="2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Snímek 5 slouží jako rozcestník.</a:t>
            </a:r>
            <a:r>
              <a:rPr kumimoji="0" lang="cs-CZ" sz="22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Při kliknutí na jednotlivé obdélníky jsme přesměrováni na snímek s vysvětlením příslušného pojmu. K návratu slouží tlačítko „Zpět“.</a:t>
            </a:r>
            <a:endParaRPr kumimoji="0" lang="cs-CZ" sz="2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Pct val="100000"/>
              <a:buFont typeface="Wingdings" pitchFamily="2" charset="2"/>
              <a:buChar char="Ø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Materiál obsahuje 10 stránek a je určen k interaktivní výuce.</a:t>
            </a:r>
            <a:endParaRPr kumimoji="0" lang="cs-CZ" sz="2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67248602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Soustředění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Oválný popisek 3"/>
          <p:cNvSpPr/>
          <p:nvPr/>
        </p:nvSpPr>
        <p:spPr>
          <a:xfrm>
            <a:off x="3143240" y="3857628"/>
            <a:ext cx="2786082" cy="857256"/>
          </a:xfrm>
          <a:prstGeom prst="wedgeEllipseCallout">
            <a:avLst>
              <a:gd name="adj1" fmla="val -275"/>
              <a:gd name="adj2" fmla="val 7187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Soustřeď se!</a:t>
            </a:r>
            <a:endParaRPr lang="cs-CZ" sz="2400" dirty="0"/>
          </a:p>
        </p:txBody>
      </p:sp>
      <p:sp>
        <p:nvSpPr>
          <p:cNvPr id="5" name="Oválný popisek 4"/>
          <p:cNvSpPr/>
          <p:nvPr/>
        </p:nvSpPr>
        <p:spPr>
          <a:xfrm>
            <a:off x="5715008" y="4572008"/>
            <a:ext cx="2786082" cy="857256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Vnímej!</a:t>
            </a:r>
            <a:endParaRPr lang="cs-CZ" sz="2400" dirty="0"/>
          </a:p>
        </p:txBody>
      </p:sp>
      <p:sp>
        <p:nvSpPr>
          <p:cNvPr id="6" name="Oválný popisek 5"/>
          <p:cNvSpPr/>
          <p:nvPr/>
        </p:nvSpPr>
        <p:spPr>
          <a:xfrm>
            <a:off x="571472" y="4572008"/>
            <a:ext cx="2786082" cy="857256"/>
          </a:xfrm>
          <a:prstGeom prst="wedgeEllipseCallout">
            <a:avLst>
              <a:gd name="adj1" fmla="val 25692"/>
              <a:gd name="adj2" fmla="val 66016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Dávej pozor!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2606665880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Soustředění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428596" y="2428868"/>
            <a:ext cx="8280920" cy="26314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spcAft>
                <a:spcPts val="1800"/>
              </a:spcAft>
            </a:pPr>
            <a:r>
              <a:rPr lang="cs-CZ" sz="2400" dirty="0" smtClean="0"/>
              <a:t>neboli koncentrace</a:t>
            </a:r>
          </a:p>
          <a:p>
            <a:pPr marL="342900" indent="-342900">
              <a:spcAft>
                <a:spcPts val="1800"/>
              </a:spcAft>
            </a:pPr>
            <a:r>
              <a:rPr lang="cs-CZ" sz="2400" dirty="0" smtClean="0"/>
              <a:t>= schopnost člověka zaměřit se na určitou věc.</a:t>
            </a:r>
          </a:p>
          <a:p>
            <a:pPr marL="342900" indent="-342900">
              <a:spcAft>
                <a:spcPts val="1800"/>
              </a:spcAft>
              <a:buFont typeface="Wingdings" pitchFamily="2" charset="2"/>
              <a:buChar char="Ø"/>
            </a:pPr>
            <a:r>
              <a:rPr lang="cs-CZ" sz="2400" dirty="0" smtClean="0"/>
              <a:t>Je jednou z hlavních vlastností pozornosti.</a:t>
            </a:r>
          </a:p>
          <a:p>
            <a:pPr marL="342900" indent="-342900">
              <a:spcAft>
                <a:spcPts val="1800"/>
              </a:spcAft>
              <a:buFont typeface="Wingdings" pitchFamily="2" charset="2"/>
              <a:buChar char="Ø"/>
            </a:pPr>
            <a:r>
              <a:rPr lang="cs-CZ" sz="2400" dirty="0" smtClean="0"/>
              <a:t>Schopnost soustředit se závisí na zájmech, motivaci, rozpoložení člověka (únava, nálada, …).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3729863369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Co negativně ovlivňuje pozornost?</a:t>
            </a:r>
            <a:endParaRPr lang="cs-CZ" dirty="0"/>
          </a:p>
        </p:txBody>
      </p:sp>
      <p:sp>
        <p:nvSpPr>
          <p:cNvPr id="4" name="Zaoblený obdélník 3">
            <a:hlinkClick r:id="rId2" action="ppaction://hlinksldjump"/>
          </p:cNvPr>
          <p:cNvSpPr/>
          <p:nvPr/>
        </p:nvSpPr>
        <p:spPr>
          <a:xfrm>
            <a:off x="571472" y="3357562"/>
            <a:ext cx="3071834" cy="85725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Únava</a:t>
            </a:r>
            <a:endParaRPr lang="cs-CZ" sz="2400" dirty="0"/>
          </a:p>
        </p:txBody>
      </p:sp>
      <p:sp>
        <p:nvSpPr>
          <p:cNvPr id="5" name="Zaoblený obdélník 4">
            <a:hlinkClick r:id="rId3" action="ppaction://hlinksldjump"/>
          </p:cNvPr>
          <p:cNvSpPr/>
          <p:nvPr/>
        </p:nvSpPr>
        <p:spPr>
          <a:xfrm>
            <a:off x="2000232" y="4357694"/>
            <a:ext cx="3071834" cy="85725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Rozčilení</a:t>
            </a:r>
            <a:endParaRPr lang="cs-CZ" sz="2400" dirty="0"/>
          </a:p>
        </p:txBody>
      </p:sp>
      <p:sp>
        <p:nvSpPr>
          <p:cNvPr id="6" name="Zaoblený obdélník 5">
            <a:hlinkClick r:id="rId4" action="ppaction://hlinksldjump"/>
          </p:cNvPr>
          <p:cNvSpPr/>
          <p:nvPr/>
        </p:nvSpPr>
        <p:spPr>
          <a:xfrm>
            <a:off x="4643438" y="3429000"/>
            <a:ext cx="3071834" cy="85725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Stres</a:t>
            </a:r>
            <a:endParaRPr lang="cs-CZ" sz="2400" dirty="0"/>
          </a:p>
        </p:txBody>
      </p:sp>
      <p:sp>
        <p:nvSpPr>
          <p:cNvPr id="7" name="Zaoblený obdélník 6">
            <a:hlinkClick r:id="rId5" action="ppaction://hlinksldjump"/>
          </p:cNvPr>
          <p:cNvSpPr/>
          <p:nvPr/>
        </p:nvSpPr>
        <p:spPr>
          <a:xfrm>
            <a:off x="3786182" y="5429264"/>
            <a:ext cx="3071834" cy="85725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Rušivé okolí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57158" y="2571744"/>
            <a:ext cx="71438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Klikni na příslušný obdélník, abys se dozvěděl víc!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3729863369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Únava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500034" y="2500306"/>
            <a:ext cx="8280920" cy="30008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800"/>
              </a:spcAft>
              <a:buFont typeface="Wingdings" pitchFamily="2" charset="2"/>
              <a:buChar char="Ø"/>
            </a:pPr>
            <a:r>
              <a:rPr lang="cs-CZ" sz="2400" dirty="0" smtClean="0"/>
              <a:t>Člověk, který je unavený, nevyspalý může mít problémy se soustředěním.</a:t>
            </a:r>
          </a:p>
          <a:p>
            <a:pPr>
              <a:spcAft>
                <a:spcPts val="1800"/>
              </a:spcAft>
              <a:buFont typeface="Wingdings" pitchFamily="2" charset="2"/>
              <a:buChar char="Ø"/>
            </a:pPr>
            <a:r>
              <a:rPr lang="cs-CZ" sz="2400" dirty="0" smtClean="0"/>
              <a:t>Unavený člověk pracuje pomaleji, málo efektivně.</a:t>
            </a:r>
          </a:p>
          <a:p>
            <a:pPr>
              <a:spcAft>
                <a:spcPts val="1800"/>
              </a:spcAft>
              <a:buFont typeface="Wingdings" pitchFamily="2" charset="2"/>
              <a:buChar char="Ø"/>
            </a:pPr>
            <a:r>
              <a:rPr lang="cs-CZ" sz="2400" dirty="0" smtClean="0"/>
              <a:t>Cítíš-li únavu, odpočiň si na chvíli.</a:t>
            </a:r>
          </a:p>
          <a:p>
            <a:pPr>
              <a:spcAft>
                <a:spcPts val="1800"/>
              </a:spcAft>
              <a:buFont typeface="Wingdings" pitchFamily="2" charset="2"/>
              <a:buChar char="Ø"/>
            </a:pPr>
            <a:r>
              <a:rPr lang="cs-CZ" sz="2400" dirty="0" smtClean="0"/>
              <a:t>Pokud jsi ospalý, běž spát. Ráno nebudeš tolik unavený a budeš schopen pracovat efektivněji.</a:t>
            </a:r>
          </a:p>
        </p:txBody>
      </p:sp>
      <p:sp>
        <p:nvSpPr>
          <p:cNvPr id="4" name="Zaoblený obdélník 3">
            <a:hlinkClick r:id="rId2" action="ppaction://hlinksldjump"/>
          </p:cNvPr>
          <p:cNvSpPr/>
          <p:nvPr/>
        </p:nvSpPr>
        <p:spPr>
          <a:xfrm>
            <a:off x="6715140" y="5357826"/>
            <a:ext cx="1785950" cy="64294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Zpět</a:t>
            </a:r>
            <a:endParaRPr lang="cs-CZ" sz="2400" dirty="0"/>
          </a:p>
        </p:txBody>
      </p:sp>
      <p:sp>
        <p:nvSpPr>
          <p:cNvPr id="5" name="Oválný popisek 4"/>
          <p:cNvSpPr/>
          <p:nvPr/>
        </p:nvSpPr>
        <p:spPr>
          <a:xfrm>
            <a:off x="642910" y="5643578"/>
            <a:ext cx="4572032" cy="785818"/>
          </a:xfrm>
          <a:prstGeom prst="wedgeEllipseCallout">
            <a:avLst>
              <a:gd name="adj1" fmla="val 23123"/>
              <a:gd name="adj2" fmla="val 77845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Ráno moudřejší večera.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3352643017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Rozčilení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500034" y="2500306"/>
            <a:ext cx="8280920" cy="33701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800"/>
              </a:spcAft>
              <a:buFont typeface="Wingdings" pitchFamily="2" charset="2"/>
              <a:buChar char="Ø"/>
            </a:pPr>
            <a:r>
              <a:rPr lang="cs-CZ" sz="2400" dirty="0" smtClean="0"/>
              <a:t>Rozčilený nebo jinak rozrušený člověk má často problém se soustředit.</a:t>
            </a:r>
          </a:p>
          <a:p>
            <a:pPr>
              <a:spcAft>
                <a:spcPts val="1800"/>
              </a:spcAft>
              <a:buFont typeface="Wingdings" pitchFamily="2" charset="2"/>
              <a:buChar char="Ø"/>
            </a:pPr>
            <a:r>
              <a:rPr lang="cs-CZ" sz="2400" dirty="0" smtClean="0"/>
              <a:t>Najdi si způsob, jak se uklidnit.</a:t>
            </a:r>
          </a:p>
          <a:p>
            <a:pPr>
              <a:spcAft>
                <a:spcPts val="1800"/>
              </a:spcAft>
              <a:buFont typeface="Wingdings" pitchFamily="2" charset="2"/>
              <a:buChar char="Ø"/>
            </a:pPr>
            <a:r>
              <a:rPr lang="cs-CZ" sz="2400" dirty="0" smtClean="0"/>
              <a:t>Někdo počítá do deseti, jinému pomáhá zhluboka dýchat, …</a:t>
            </a:r>
          </a:p>
          <a:p>
            <a:pPr>
              <a:spcAft>
                <a:spcPts val="1800"/>
              </a:spcAft>
              <a:buFont typeface="Wingdings" pitchFamily="2" charset="2"/>
              <a:buChar char="Ø"/>
            </a:pPr>
            <a:r>
              <a:rPr lang="cs-CZ" sz="2400" dirty="0" smtClean="0"/>
              <a:t>Každému pomáhá něco jiného a je na každém z nás, aby si našel ten pravý způsob jak se uklidnit a přitom neomezovat druhé.</a:t>
            </a:r>
          </a:p>
        </p:txBody>
      </p:sp>
      <p:sp>
        <p:nvSpPr>
          <p:cNvPr id="4" name="Zaoblený obdélník 3">
            <a:hlinkClick r:id="rId2" action="ppaction://hlinksldjump"/>
          </p:cNvPr>
          <p:cNvSpPr/>
          <p:nvPr/>
        </p:nvSpPr>
        <p:spPr>
          <a:xfrm>
            <a:off x="6715140" y="5715016"/>
            <a:ext cx="1785950" cy="64294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Zpět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3352643017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Stres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500034" y="2500306"/>
            <a:ext cx="8280920" cy="37394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800"/>
              </a:spcAft>
            </a:pPr>
            <a:r>
              <a:rPr lang="cs-CZ" sz="2400" dirty="0" smtClean="0"/>
              <a:t>= reakce organismu na nadměrnou zátěž.</a:t>
            </a:r>
          </a:p>
          <a:p>
            <a:pPr>
              <a:spcAft>
                <a:spcPts val="1800"/>
              </a:spcAft>
              <a:buFont typeface="Wingdings" pitchFamily="2" charset="2"/>
              <a:buChar char="Ø"/>
            </a:pPr>
            <a:r>
              <a:rPr lang="cs-CZ" sz="2400" dirty="0" smtClean="0"/>
              <a:t>Většina lidí má problémy se soustředěním v případě, kdy se jim nakupí povinnosti a oni nestíhají.</a:t>
            </a:r>
          </a:p>
          <a:p>
            <a:pPr>
              <a:spcAft>
                <a:spcPts val="1800"/>
              </a:spcAft>
              <a:buFont typeface="Wingdings" pitchFamily="2" charset="2"/>
              <a:buChar char="Ø"/>
            </a:pPr>
            <a:r>
              <a:rPr lang="cs-CZ" sz="2400" dirty="0" smtClean="0"/>
              <a:t>Nenechávej povinnosti na poslední chvíli, jen se Ti nakupí, nebudeš vědět, co dřív a budeš nucen se soustředit na několik věcí zároveň.</a:t>
            </a:r>
          </a:p>
          <a:p>
            <a:pPr>
              <a:spcAft>
                <a:spcPts val="1800"/>
              </a:spcAft>
              <a:buFont typeface="Wingdings" pitchFamily="2" charset="2"/>
              <a:buChar char="Ø"/>
            </a:pPr>
            <a:r>
              <a:rPr lang="cs-CZ" sz="2400" dirty="0" smtClean="0"/>
              <a:t>Pokud se Ti to nepodaří, věnuj ve vždy jen jedné věci, ne několika najednou.</a:t>
            </a:r>
          </a:p>
        </p:txBody>
      </p:sp>
      <p:sp>
        <p:nvSpPr>
          <p:cNvPr id="4" name="Zaoblený obdélník 3">
            <a:hlinkClick r:id="rId2" action="ppaction://hlinksldjump"/>
          </p:cNvPr>
          <p:cNvSpPr/>
          <p:nvPr/>
        </p:nvSpPr>
        <p:spPr>
          <a:xfrm>
            <a:off x="6715140" y="5929330"/>
            <a:ext cx="1785950" cy="64294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Zpět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3352643017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Rušivé okolí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500034" y="2500306"/>
            <a:ext cx="8280920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800"/>
              </a:spcAft>
              <a:buFont typeface="Wingdings" pitchFamily="2" charset="2"/>
              <a:buChar char="Ø"/>
            </a:pPr>
            <a:r>
              <a:rPr lang="cs-CZ" sz="2400" dirty="0" smtClean="0"/>
              <a:t>Pokud jsi v prostředí, kde Tě něco ruší od práce, nedokážeš se soustředit tak, jako by jsi to dokázal v klidném prostředí.</a:t>
            </a:r>
          </a:p>
          <a:p>
            <a:pPr>
              <a:spcAft>
                <a:spcPts val="1800"/>
              </a:spcAft>
              <a:buFont typeface="Wingdings" pitchFamily="2" charset="2"/>
              <a:buChar char="Ø"/>
            </a:pPr>
            <a:r>
              <a:rPr lang="cs-CZ" sz="2400" dirty="0" smtClean="0"/>
              <a:t>Snaž se při práci omezit věcem, které Tě mohou rušit (hlasitá hudba; zapnutá televize; puštěný počítač, který k práci nepotřebuješ, …).</a:t>
            </a:r>
          </a:p>
          <a:p>
            <a:pPr>
              <a:spcAft>
                <a:spcPts val="1800"/>
              </a:spcAft>
              <a:buFont typeface="Wingdings" pitchFamily="2" charset="2"/>
              <a:buChar char="Ø"/>
            </a:pPr>
            <a:r>
              <a:rPr lang="cs-CZ" sz="2400" dirty="0" smtClean="0"/>
              <a:t>Bez rušivého okolí se budeš lépe soustředit, práce Ti půjde rychleji od ruky a budeš mít potom víc času pro sebe.</a:t>
            </a:r>
          </a:p>
        </p:txBody>
      </p:sp>
      <p:sp>
        <p:nvSpPr>
          <p:cNvPr id="4" name="Zaoblený obdélník 3">
            <a:hlinkClick r:id="rId2" action="ppaction://hlinksldjump"/>
          </p:cNvPr>
          <p:cNvSpPr/>
          <p:nvPr/>
        </p:nvSpPr>
        <p:spPr>
          <a:xfrm>
            <a:off x="6715140" y="5715016"/>
            <a:ext cx="1785950" cy="64294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Zpět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3352643017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2564904"/>
            <a:ext cx="7408333" cy="3450696"/>
          </a:xfrm>
        </p:spPr>
        <p:txBody>
          <a:bodyPr/>
          <a:lstStyle/>
          <a:p>
            <a:pPr>
              <a:buClr>
                <a:schemeClr val="tx1"/>
              </a:buClr>
              <a:buFont typeface="Wingdings" pitchFamily="2" charset="2"/>
              <a:buChar char="Ø"/>
            </a:pPr>
            <a:r>
              <a:rPr lang="cs-CZ" i="1" u="sng" dirty="0" smtClean="0">
                <a:solidFill>
                  <a:schemeClr val="tx1"/>
                </a:solidFill>
              </a:rPr>
              <a:t>Použitá literatura:</a:t>
            </a:r>
          </a:p>
          <a:p>
            <a:pPr lvl="2">
              <a:buClr>
                <a:schemeClr val="tx1"/>
              </a:buClr>
              <a:buFont typeface="Wingdings" pitchFamily="2" charset="2"/>
              <a:buChar char="Ø"/>
            </a:pPr>
            <a:r>
              <a:rPr lang="cs-CZ" sz="1400" dirty="0" smtClean="0">
                <a:solidFill>
                  <a:schemeClr val="tx1"/>
                </a:solidFill>
              </a:rPr>
              <a:t>JANOŠKOVÁ, Dagmar, Monika ONDRÁČKOVÁ a Dagmar ČÁBALOVÁ. </a:t>
            </a:r>
            <a:r>
              <a:rPr lang="cs-CZ" sz="1400" i="1" dirty="0" smtClean="0">
                <a:solidFill>
                  <a:schemeClr val="tx1"/>
                </a:solidFill>
              </a:rPr>
              <a:t>Občanská výchova 8: Rodinná výchova 8 : příručka učitele pro základní školy a víceletá gymnázia</a:t>
            </a:r>
            <a:r>
              <a:rPr lang="cs-CZ" sz="1400" dirty="0" smtClean="0">
                <a:solidFill>
                  <a:schemeClr val="tx1"/>
                </a:solidFill>
              </a:rPr>
              <a:t>. 1. </a:t>
            </a:r>
            <a:r>
              <a:rPr lang="cs-CZ" sz="1400" dirty="0" err="1" smtClean="0">
                <a:solidFill>
                  <a:schemeClr val="tx1"/>
                </a:solidFill>
              </a:rPr>
              <a:t>vyd</a:t>
            </a:r>
            <a:r>
              <a:rPr lang="cs-CZ" sz="1400" dirty="0" smtClean="0">
                <a:solidFill>
                  <a:schemeClr val="tx1"/>
                </a:solidFill>
              </a:rPr>
              <a:t>. Plzeň: </a:t>
            </a:r>
            <a:r>
              <a:rPr lang="cs-CZ" sz="1400" dirty="0" err="1" smtClean="0">
                <a:solidFill>
                  <a:schemeClr val="tx1"/>
                </a:solidFill>
              </a:rPr>
              <a:t>Fraus</a:t>
            </a:r>
            <a:r>
              <a:rPr lang="cs-CZ" sz="1400" dirty="0" smtClean="0">
                <a:solidFill>
                  <a:schemeClr val="tx1"/>
                </a:solidFill>
              </a:rPr>
              <a:t>, 2005, 303 s. ISBN 80-723-8394-9.</a:t>
            </a:r>
          </a:p>
          <a:p>
            <a:pPr lvl="2">
              <a:buClr>
                <a:schemeClr val="tx1"/>
              </a:buClr>
              <a:buFont typeface="Wingdings" pitchFamily="2" charset="2"/>
              <a:buChar char="Ø"/>
            </a:pPr>
            <a:r>
              <a:rPr lang="cs-CZ" sz="1400" dirty="0" smtClean="0">
                <a:solidFill>
                  <a:schemeClr val="tx1"/>
                </a:solidFill>
              </a:rPr>
              <a:t>JANOŠKOVÁ, Dagmar, Monika ONDRÁČKOVÁ a Dagmar ČÁBALOVÁ. </a:t>
            </a:r>
            <a:r>
              <a:rPr lang="cs-CZ" sz="1400" i="1" dirty="0" smtClean="0">
                <a:solidFill>
                  <a:schemeClr val="tx1"/>
                </a:solidFill>
              </a:rPr>
              <a:t>Občanská výchova 8: Rodinná výchova 8 : učebnice pro základní školy a víceletá gymnázia</a:t>
            </a:r>
            <a:r>
              <a:rPr lang="cs-CZ" sz="1400" dirty="0" smtClean="0">
                <a:solidFill>
                  <a:schemeClr val="tx1"/>
                </a:solidFill>
              </a:rPr>
              <a:t>. 1. </a:t>
            </a:r>
            <a:r>
              <a:rPr lang="cs-CZ" sz="1400" dirty="0" err="1" smtClean="0">
                <a:solidFill>
                  <a:schemeClr val="tx1"/>
                </a:solidFill>
              </a:rPr>
              <a:t>vyd</a:t>
            </a:r>
            <a:r>
              <a:rPr lang="cs-CZ" sz="1400" dirty="0" smtClean="0">
                <a:solidFill>
                  <a:schemeClr val="tx1"/>
                </a:solidFill>
              </a:rPr>
              <a:t>. Plzeň: </a:t>
            </a:r>
            <a:r>
              <a:rPr lang="cs-CZ" sz="1400" dirty="0" err="1" smtClean="0">
                <a:solidFill>
                  <a:schemeClr val="tx1"/>
                </a:solidFill>
              </a:rPr>
              <a:t>Fraus</a:t>
            </a:r>
            <a:r>
              <a:rPr lang="cs-CZ" sz="1400" dirty="0" smtClean="0">
                <a:solidFill>
                  <a:schemeClr val="tx1"/>
                </a:solidFill>
              </a:rPr>
              <a:t>, 2005, 144 s. ISBN 80-723-8393-0.</a:t>
            </a:r>
            <a:endParaRPr lang="cs-CZ" sz="1400" i="1" u="sng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cs-CZ" sz="2000" dirty="0" smtClean="0">
              <a:solidFill>
                <a:schemeClr val="tx1"/>
              </a:solidFill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84287140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1890</TotalTime>
  <Words>542</Words>
  <Application>Microsoft Office PowerPoint</Application>
  <PresentationFormat>Předvádění na obrazovce (4:3)</PresentationFormat>
  <Paragraphs>60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Vlnění</vt:lpstr>
      <vt:lpstr>Základní škola a Mateřská škola Bílá Třemešná, okres Trutnov</vt:lpstr>
      <vt:lpstr>Anotace</vt:lpstr>
      <vt:lpstr>Soustředění</vt:lpstr>
      <vt:lpstr>Soustředění</vt:lpstr>
      <vt:lpstr>Co negativně ovlivňuje pozornost?</vt:lpstr>
      <vt:lpstr>Únava</vt:lpstr>
      <vt:lpstr>Rozčilení</vt:lpstr>
      <vt:lpstr>Stres</vt:lpstr>
      <vt:lpstr>Rušivé okolí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a Mateřská škola Bílá Třemešná, okres Trutnov</dc:title>
  <dc:creator>Lukáš Bohánský</dc:creator>
  <cp:lastModifiedBy>msi</cp:lastModifiedBy>
  <cp:revision>181</cp:revision>
  <dcterms:created xsi:type="dcterms:W3CDTF">2013-05-10T12:01:16Z</dcterms:created>
  <dcterms:modified xsi:type="dcterms:W3CDTF">2014-02-08T20:26:15Z</dcterms:modified>
</cp:coreProperties>
</file>