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56" r:id="rId2"/>
    <p:sldId id="262" r:id="rId3"/>
    <p:sldId id="271" r:id="rId4"/>
    <p:sldId id="272" r:id="rId5"/>
    <p:sldId id="300" r:id="rId6"/>
    <p:sldId id="301" r:id="rId7"/>
    <p:sldId id="302" r:id="rId8"/>
    <p:sldId id="303" r:id="rId9"/>
    <p:sldId id="304" r:id="rId10"/>
    <p:sldId id="305" r:id="rId11"/>
    <p:sldId id="306" r:id="rId12"/>
    <p:sldId id="307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8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VY_32_INOVACE_POZORNOST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4BC2683-7ADF-479B-9622-E2BE254AD691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3B04941-5115-49F5-820A-B1F160B9A7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EDD4BE7-435B-4C0A-B619-61E21C13421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CC276-6E27-4263-8D70-56A5B3B4C4DA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699280-35A1-458B-A0DB-D08D08ED9D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72E57-761A-4759-A5C7-A599CD9C6A9B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F8A5E0-298C-4901-9BCD-F5236C26E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D6AA48-28B2-4685-AB9D-4FFEFD378046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428EB-9BC8-4384-9520-D9733795D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91DDC-7CAB-49A5-97DA-7D5998BEEF1B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2909B-7C82-460F-9FED-80998746C2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C570E-DDF1-4319-AD91-B486230AD9ED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4EBE9-D12C-45E2-B340-89F6E8ADA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50447-36DA-47CE-8C3B-3A19579545CD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BB86E-2584-40BC-997E-21A596DAC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6F68F9-5989-4F31-89CB-72CA4BA6F85B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6C0DF-4B79-4478-A7AD-792330D10F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5847-4782-442B-BAE1-08CAF6AA31CD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06280-D6F2-4C49-8092-C65FBC38F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34E2A3-C09B-4017-B713-565DA8691428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06BBD-3011-422F-9FE9-02358DBC20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6E1988-00FA-46CD-B4CF-7D5293381338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2670C-68A0-4ED3-9EE1-611EA9EA9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6271B-1DCA-4192-B3A7-07DF104D6821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A4687-1BC0-4AD0-8C94-924BBD8B7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3025102-23C7-40AD-B21A-3581E095ADE5}" type="datetime1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71AF96-342E-4A7D-82D7-381E98B1F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Relationship Id="rId4" Type="http://schemas.openxmlformats.org/officeDocument/2006/relationships/slide" Target="slide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Relationship Id="rId4" Type="http://schemas.openxmlformats.org/officeDocument/2006/relationships/slide" Target="slide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357188" y="2571750"/>
            <a:ext cx="8501062" cy="3786188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Předmět: Člověk ve společnosti.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Věková skupina: 8. ročník ZŠ.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Časová dotace: 25 minut.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Popis:</a:t>
            </a:r>
          </a:p>
          <a:p>
            <a:pPr marL="576263" lvl="1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200" dirty="0">
                <a:latin typeface="+mn-lt"/>
                <a:cs typeface="+mn-cs"/>
              </a:rPr>
              <a:t>Materiál slouží k výkladu tématu Pozornost.</a:t>
            </a:r>
          </a:p>
          <a:p>
            <a:pPr marL="576263" lvl="1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200" dirty="0">
                <a:latin typeface="+mn-lt"/>
                <a:cs typeface="+mn-cs"/>
              </a:rPr>
              <a:t>Snímek 5 – Druhy pozornosti. Rozlišíme pozornost úmyslnou a bezděčnou. Při dalším kliknutí jsou pojmy vysvětleny.</a:t>
            </a:r>
          </a:p>
          <a:p>
            <a:pPr marL="576263" lvl="1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200" dirty="0">
                <a:latin typeface="+mn-lt"/>
                <a:cs typeface="+mn-cs"/>
              </a:rPr>
              <a:t>Snímky 6 – 8: Vlastnosti pozornosti. Snímek 6 slouží jako rozcestník. Po kliknutí na jednotlivé obdélníky jsme přesměrováni na snímek s vysvětlením příslušného pojmu. K návratu na snímek 6 slouží tlačítko „Zpět“. Tlačítkem „Pokračovat dál“ jsme přesměrováni na snímek 9.</a:t>
            </a:r>
          </a:p>
          <a:p>
            <a:pPr marL="576263" lvl="1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200" dirty="0">
                <a:latin typeface="+mn-lt"/>
                <a:cs typeface="+mn-cs"/>
              </a:rPr>
              <a:t>Snímky 9 – 12: Poruchy pozornosti. Snímek 9 slouží jako rozcestník. Po kliknutí na jednotlivé obdélníky jsme přesměrováni na snímek s vysvětlením příslušného pojmu. K návratu na snímek 9 slouží tlačítko „Zpět“. </a:t>
            </a:r>
          </a:p>
          <a:p>
            <a:pPr marL="274320" indent="-274320" fontAlgn="auto">
              <a:spcBef>
                <a:spcPct val="20000"/>
              </a:spcBef>
              <a:spcAft>
                <a:spcPts val="0"/>
              </a:spcAft>
              <a:buSzPct val="100000"/>
              <a:buFont typeface="Wingdings" pitchFamily="2" charset="2"/>
              <a:buChar char="Ø"/>
              <a:defRPr/>
            </a:pPr>
            <a:r>
              <a:rPr lang="cs-CZ" sz="2400" dirty="0">
                <a:latin typeface="+mn-lt"/>
                <a:cs typeface="+mn-cs"/>
              </a:rPr>
              <a:t>Materiál obsahuje 13 stránek a je určen k interaktivní výuce.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79588"/>
          </a:xfrm>
        </p:spPr>
        <p:txBody>
          <a:bodyPr/>
          <a:lstStyle/>
          <a:p>
            <a:r>
              <a:rPr lang="cs-CZ" smtClean="0"/>
              <a:t>Pozornost</a:t>
            </a:r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1371600" y="3556000"/>
            <a:ext cx="6400800" cy="14732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Pozornost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428625" y="2428875"/>
            <a:ext cx="8280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spcAft>
                <a:spcPts val="1800"/>
              </a:spcAft>
            </a:pPr>
            <a:endParaRPr lang="cs-CZ" sz="2400">
              <a:latin typeface="Candara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2857500"/>
            <a:ext cx="8286750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>
                <a:latin typeface="Candara" pitchFamily="34" charset="0"/>
              </a:rPr>
              <a:t>= soustředění mysli člověka na určitý objekt.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Ovlivňuje ji motivace, rozpoložení člověka, stav organismu, návyky, …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Projevuje se soustředěním a zaměřeností na určitý objekt.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Dva druhy pozornosti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57188" y="2571750"/>
            <a:ext cx="7143750" cy="224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>
                <a:latin typeface="Candara" pitchFamily="34" charset="0"/>
              </a:rPr>
              <a:t>Rozlišujeme pozornost: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úmyslnou</a:t>
            </a:r>
            <a:br>
              <a:rPr lang="cs-CZ" sz="2400">
                <a:latin typeface="Candara" pitchFamily="34" charset="0"/>
              </a:rPr>
            </a:br>
            <a:r>
              <a:rPr lang="cs-CZ" sz="2400">
                <a:latin typeface="Candara" pitchFamily="34" charset="0"/>
              </a:rPr>
              <a:t/>
            </a:r>
            <a:br>
              <a:rPr lang="cs-CZ" sz="2400">
                <a:latin typeface="Candara" pitchFamily="34" charset="0"/>
              </a:rPr>
            </a:br>
            <a:endParaRPr lang="cs-CZ" sz="2400">
              <a:latin typeface="Candara" pitchFamily="34" charset="0"/>
            </a:endParaRP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bezděčnou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928813" y="3143250"/>
            <a:ext cx="60007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… vědomě se soustředím na určitou věc.</a:t>
            </a:r>
          </a:p>
          <a:p>
            <a:r>
              <a:rPr lang="cs-CZ" sz="2400">
                <a:latin typeface="Candara" pitchFamily="34" charset="0"/>
              </a:rPr>
              <a:t>… můžu ji ovlivnit vlastní vůlí.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143125" y="4357688"/>
            <a:ext cx="63579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… je vyvolána a udržována zvláštností podnětů.</a:t>
            </a:r>
          </a:p>
          <a:p>
            <a:r>
              <a:rPr lang="cs-CZ" sz="2400">
                <a:latin typeface="Candara" pitchFamily="34" charset="0"/>
              </a:rPr>
              <a:t>… pozornost člověka upoutá hrom, výrazná 	barva, …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Vlastnosti pozornosti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357188" y="2643188"/>
            <a:ext cx="8429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ndara" pitchFamily="34" charset="0"/>
              </a:rPr>
              <a:t>Aby se</a:t>
            </a:r>
            <a:r>
              <a:rPr lang="cs-CZ" sz="2400"/>
              <a:t>s</a:t>
            </a:r>
            <a:r>
              <a:rPr lang="cs-CZ" sz="2400">
                <a:latin typeface="Candara" pitchFamily="34" charset="0"/>
              </a:rPr>
              <a:t> dozvěděl víc, klikni na obdélník.</a:t>
            </a:r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000125" y="3929063"/>
            <a:ext cx="3429000" cy="785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Rozsah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714875" y="4357688"/>
            <a:ext cx="3429000" cy="7858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Hloubka</a:t>
            </a:r>
            <a:endParaRPr lang="cs-CZ" sz="2400" dirty="0"/>
          </a:p>
        </p:txBody>
      </p:sp>
      <p:sp>
        <p:nvSpPr>
          <p:cNvPr id="6" name="Elipsa 5">
            <a:hlinkClick r:id="rId4" action="ppaction://hlinksldjump"/>
          </p:cNvPr>
          <p:cNvSpPr/>
          <p:nvPr/>
        </p:nvSpPr>
        <p:spPr>
          <a:xfrm>
            <a:off x="5857875" y="5643563"/>
            <a:ext cx="2428875" cy="928687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Pokračovat dál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Rozsah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7188" y="2714625"/>
            <a:ext cx="8358187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Extenzita.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Množství podnětů, které je člověk schopen najednou vnímat.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Dospělý člověk většinou 4 – 5 podnětů.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Dítě většinou 2 – 3 podněty.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Např. při řízení automobilu musí řidič sledovat rychlost, dopravní značení, okolní provoz, …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000875" y="5572125"/>
            <a:ext cx="1428750" cy="785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Hloubka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7188" y="2714625"/>
            <a:ext cx="8358187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Intenzita.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Vyjadřuje, jak jasně a zřetelně člověk zpracovává přicházející podněty.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Čím více podnětů, tím menší hloubka.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000875" y="5572125"/>
            <a:ext cx="1428750" cy="785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Poruchy pozornosti</a:t>
            </a:r>
          </a:p>
        </p:txBody>
      </p:sp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357188" y="2643188"/>
            <a:ext cx="84296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Někteří lidé mají se soustředěním problémy. Mluvíme o poruchách pozornosti.</a:t>
            </a:r>
          </a:p>
          <a:p>
            <a:r>
              <a:rPr lang="cs-CZ" sz="2400">
                <a:latin typeface="Candara" pitchFamily="34" charset="0"/>
              </a:rPr>
              <a:t>Aby se</a:t>
            </a:r>
            <a:r>
              <a:rPr lang="cs-CZ" sz="2400"/>
              <a:t>s</a:t>
            </a:r>
            <a:r>
              <a:rPr lang="cs-CZ" sz="2400">
                <a:latin typeface="Candara" pitchFamily="34" charset="0"/>
              </a:rPr>
              <a:t> dozvěděl víc, klikni na obdélník.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857250" y="4214813"/>
            <a:ext cx="2714625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Roztržitost</a:t>
            </a:r>
            <a:endParaRPr lang="cs-CZ" sz="2400" dirty="0"/>
          </a:p>
        </p:txBody>
      </p:sp>
      <p:sp>
        <p:nvSpPr>
          <p:cNvPr id="8" name="Zaoblený obdélník 7">
            <a:hlinkClick r:id="rId3" action="ppaction://hlinksldjump"/>
          </p:cNvPr>
          <p:cNvSpPr/>
          <p:nvPr/>
        </p:nvSpPr>
        <p:spPr>
          <a:xfrm>
            <a:off x="4214813" y="4286250"/>
            <a:ext cx="2714625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Rozptýlenost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2643188" y="5500688"/>
            <a:ext cx="2714625" cy="7143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ADHD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Roztržitost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7188" y="2714625"/>
            <a:ext cx="8358187" cy="187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Neschopnost dlouhodobé koncentrace.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Vnímání je nepřesné, nejasné.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Nedokáže věnovat pozornost tomu, co je důležité (přeslechne nebo přehlédne, co je důležité a častěji chybuje).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000875" y="5572125"/>
            <a:ext cx="1428750" cy="785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Rozptýlenost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7188" y="2714625"/>
            <a:ext cx="8358187" cy="222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Neschopnost udržet pozornost v určitém směru.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Může být dán</a:t>
            </a:r>
            <a:r>
              <a:rPr lang="cs-CZ" sz="2400"/>
              <a:t>a</a:t>
            </a:r>
            <a:r>
              <a:rPr lang="cs-CZ" sz="2400">
                <a:latin typeface="Candara" pitchFamily="34" charset="0"/>
              </a:rPr>
              <a:t> jednotvárnou činností. Proto bychom měli činnosti střídat.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Může být dán</a:t>
            </a:r>
            <a:r>
              <a:rPr lang="cs-CZ" sz="2400"/>
              <a:t>a</a:t>
            </a:r>
            <a:r>
              <a:rPr lang="cs-CZ" sz="2400">
                <a:latin typeface="Candara" pitchFamily="34" charset="0"/>
              </a:rPr>
              <a:t> i vnějšími podněty. Proto bychom na práci měli mít klid.</a:t>
            </a: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000875" y="5572125"/>
            <a:ext cx="1428750" cy="785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ADHD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7188" y="2714625"/>
            <a:ext cx="8358187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Porucha pozornosti s hyperaktivitou.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Attention Deficit Hyperactivity Disorder.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Projevuje se už od dětství (3 – 7% dětí).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>
                <a:latin typeface="Candara" pitchFamily="34" charset="0"/>
              </a:rPr>
              <a:t>Soustředí se jen krátce, je impulzivní, projevují se neúčelné pohyby, které jsou zbytečné.</a:t>
            </a:r>
          </a:p>
          <a:p>
            <a:pPr>
              <a:spcAft>
                <a:spcPts val="1200"/>
              </a:spcAft>
              <a:buFont typeface="Wingdings" pitchFamily="2" charset="2"/>
              <a:buChar char="Ø"/>
            </a:pPr>
            <a:endParaRPr lang="cs-CZ" sz="2400">
              <a:latin typeface="Candara" pitchFamily="34" charset="0"/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000875" y="5572125"/>
            <a:ext cx="1428750" cy="785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Zpět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1"/>
          <p:cNvSpPr>
            <a:spLocks noGrp="1"/>
          </p:cNvSpPr>
          <p:nvPr>
            <p:ph idx="1"/>
          </p:nvPr>
        </p:nvSpPr>
        <p:spPr>
          <a:xfrm>
            <a:off x="395288" y="2565400"/>
            <a:ext cx="7408862" cy="3449638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smtClean="0">
                <a:solidFill>
                  <a:schemeClr val="tx1"/>
                </a:solidFill>
              </a:rPr>
              <a:t>. 1. vyd. Plzeň: Fraus,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smtClean="0">
                <a:solidFill>
                  <a:schemeClr val="tx1"/>
                </a:solidFill>
              </a:rPr>
              <a:t>. 1. vyd. Plzeň: Fraus, 2005, 144 s. ISBN 80-723-8393-0.</a:t>
            </a:r>
            <a:endParaRPr lang="cs-CZ" smtClean="0">
              <a:solidFill>
                <a:schemeClr val="tx1"/>
              </a:solidFill>
            </a:endParaRP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smtClean="0">
                <a:solidFill>
                  <a:schemeClr val="tx1"/>
                </a:solidFill>
              </a:rPr>
              <a:t>Internetové zdroje: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smtClean="0">
                <a:solidFill>
                  <a:schemeClr val="tx1"/>
                </a:solidFill>
              </a:rPr>
              <a:t>Pozornost. In: </a:t>
            </a:r>
            <a:r>
              <a:rPr lang="cs-CZ" sz="1400" i="1" smtClean="0">
                <a:solidFill>
                  <a:schemeClr val="tx1"/>
                </a:solidFill>
              </a:rPr>
              <a:t>Wikipedia: the free encyclopedia</a:t>
            </a:r>
            <a:r>
              <a:rPr lang="cs-CZ" sz="1400" smtClean="0">
                <a:solidFill>
                  <a:schemeClr val="tx1"/>
                </a:solidFill>
              </a:rPr>
              <a:t> [online]. San Francisco (CA): Wikimedia Foundation, 2001- [cit. 2014-02-08]. Dostupné z: http://cs.wikipedia.org/wiki/Pozornost </a:t>
            </a:r>
            <a:endParaRPr lang="cs-CZ" sz="1400" i="1" u="sng" smtClean="0">
              <a:solidFill>
                <a:schemeClr val="tx1"/>
              </a:solidFill>
            </a:endParaRPr>
          </a:p>
        </p:txBody>
      </p:sp>
      <p:sp>
        <p:nvSpPr>
          <p:cNvPr id="276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1948</TotalTime>
  <Words>442</Words>
  <Application>Microsoft Office PowerPoint</Application>
  <PresentationFormat>On-screen Show (4:3)</PresentationFormat>
  <Paragraphs>71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Pozornost</vt:lpstr>
      <vt:lpstr>Pozornost</vt:lpstr>
      <vt:lpstr>Dva druhy pozornosti</vt:lpstr>
      <vt:lpstr>Vlastnosti pozornosti</vt:lpstr>
      <vt:lpstr>Rozsah</vt:lpstr>
      <vt:lpstr>Hloubka</vt:lpstr>
      <vt:lpstr>Poruchy pozornosti</vt:lpstr>
      <vt:lpstr>Roztržitost</vt:lpstr>
      <vt:lpstr>Rozptýlenost</vt:lpstr>
      <vt:lpstr>ADHD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188</cp:revision>
  <dcterms:created xsi:type="dcterms:W3CDTF">2013-05-10T12:01:16Z</dcterms:created>
  <dcterms:modified xsi:type="dcterms:W3CDTF">2014-02-11T16:51:47Z</dcterms:modified>
</cp:coreProperties>
</file>