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71" r:id="rId4"/>
    <p:sldId id="272" r:id="rId5"/>
    <p:sldId id="280" r:id="rId6"/>
    <p:sldId id="281" r:id="rId7"/>
    <p:sldId id="282" r:id="rId8"/>
    <p:sldId id="283" r:id="rId9"/>
    <p:sldId id="28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00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VY_32_INOVACE_UCENI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VY_32_INOVACE_RODINA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66320728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571744"/>
            <a:ext cx="8501121" cy="4000528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25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</a:t>
            </a:r>
            <a:r>
              <a:rPr lang="cs-CZ" dirty="0" smtClean="0">
                <a:solidFill>
                  <a:schemeClr val="tx1"/>
                </a:solidFill>
              </a:rPr>
              <a:t>Učení.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6 slouží jako rozcestník. Po kliknutí na levou hemisféru v obrázku jsme přesměrováni na snímek 7, po kliknutí na pravou hemisféru jsme přesměrováni na snímek 8. Z obou těchto snímků se můžeme vráti</a:t>
            </a:r>
            <a:r>
              <a:rPr lang="cs-CZ" dirty="0" smtClean="0">
                <a:solidFill>
                  <a:schemeClr val="tx1"/>
                </a:solidFill>
              </a:rPr>
              <a:t>t zpět, nebo přejít na snímek 9, kde se postupně objevují otázky, podle kterých určíme, která hemisféra je dominantní.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 smtClean="0">
                <a:solidFill>
                  <a:schemeClr val="tx1"/>
                </a:solidFill>
              </a:rPr>
              <a:t>obsahuje </a:t>
            </a:r>
            <a:r>
              <a:rPr lang="cs-CZ" dirty="0" smtClean="0">
                <a:solidFill>
                  <a:schemeClr val="tx1"/>
                </a:solidFill>
              </a:rPr>
              <a:t>10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66658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= </a:t>
            </a:r>
            <a:r>
              <a:rPr lang="cs-CZ" sz="2400" dirty="0" smtClean="0"/>
              <a:t>proces získávání nových znalostí, zkušeností a osvojování nových dovedností.</a:t>
            </a:r>
            <a:endParaRPr lang="cs-CZ" sz="2400" dirty="0" smtClean="0"/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Člověk se učí celý život.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Rozlišujeme učení:</a:t>
            </a:r>
          </a:p>
          <a:p>
            <a:pPr lvl="1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nezáměrné</a:t>
            </a:r>
          </a:p>
          <a:p>
            <a:pPr lvl="1"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 lvl="1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záměrné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71802" y="4500570"/>
            <a:ext cx="5143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 probíhá bez našeho vědomí.</a:t>
            </a:r>
          </a:p>
          <a:p>
            <a:r>
              <a:rPr lang="cs-CZ" sz="2400" dirty="0" smtClean="0"/>
              <a:t>… např. napodobováním vzorů.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4612" y="5572140"/>
            <a:ext cx="5715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 cílevědomá snaha získat nové poznatky.</a:t>
            </a:r>
          </a:p>
        </p:txBody>
      </p:sp>
    </p:spTree>
    <p:extLst>
      <p:ext uri="{BB962C8B-B14F-4D97-AF65-F5344CB8AC3E}">
        <p14:creationId xmlns="" xmlns:p14="http://schemas.microsoft.com/office/powerpoint/2010/main" val="4016486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9" y="2675467"/>
            <a:ext cx="7923242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Hra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Učení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Práce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vším se člověk učí?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00166" y="2643182"/>
            <a:ext cx="62151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 dobrovolná činnost</a:t>
            </a:r>
          </a:p>
          <a:p>
            <a:r>
              <a:rPr lang="cs-CZ" sz="2400" dirty="0" smtClean="0"/>
              <a:t>… dobrovolně přijímáme její pravidla</a:t>
            </a:r>
          </a:p>
          <a:p>
            <a:r>
              <a:rPr lang="cs-CZ" sz="2400" dirty="0" smtClean="0"/>
              <a:t>… vyskytuje se hlavně u dětí, ale nejen u nich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71604" y="4000504"/>
            <a:ext cx="69294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 nejvíce od povinné školní docházky do ukončení 	vzdělávání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71604" y="4857760"/>
            <a:ext cx="5715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 cílevědomá lidská činnost</a:t>
            </a:r>
          </a:p>
          <a:p>
            <a:r>
              <a:rPr lang="cs-CZ" sz="2400" dirty="0" smtClean="0"/>
              <a:t>… i prací se člověk učí</a:t>
            </a:r>
            <a:endParaRPr lang="cs-CZ" sz="2400" dirty="0"/>
          </a:p>
        </p:txBody>
      </p:sp>
      <p:sp>
        <p:nvSpPr>
          <p:cNvPr id="10" name="Oválný popisek 9"/>
          <p:cNvSpPr/>
          <p:nvPr/>
        </p:nvSpPr>
        <p:spPr>
          <a:xfrm>
            <a:off x="5357818" y="4643446"/>
            <a:ext cx="3500462" cy="1571636"/>
          </a:xfrm>
          <a:prstGeom prst="wedgeEllipseCallout">
            <a:avLst>
              <a:gd name="adj1" fmla="val 39449"/>
              <a:gd name="adj2" fmla="val 650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Máš představu, jakou práci by jsi chtěl jednou mít?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2571744"/>
            <a:ext cx="828680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Mozek ovládá téměř veškeré dění v těle, včetně učení.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Rozlišujeme 2 hemisféry mozku. Na obrázku jsou naznačeny. Abys se o některé z nich dozvěděl víc, klikni na ni.</a:t>
            </a:r>
            <a:endParaRPr lang="cs-CZ" sz="2400" dirty="0"/>
          </a:p>
        </p:txBody>
      </p:sp>
      <p:pic>
        <p:nvPicPr>
          <p:cNvPr id="8" name="Obrázek 7" descr="Hemispher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3252723" y="4319649"/>
            <a:ext cx="2553282" cy="2057869"/>
          </a:xfrm>
          <a:prstGeom prst="rect">
            <a:avLst/>
          </a:prstGeom>
        </p:spPr>
      </p:pic>
      <p:sp>
        <p:nvSpPr>
          <p:cNvPr id="10" name="Čárový popisek 1 9">
            <a:hlinkClick r:id="rId3" action="ppaction://hlinksldjump"/>
          </p:cNvPr>
          <p:cNvSpPr/>
          <p:nvPr/>
        </p:nvSpPr>
        <p:spPr>
          <a:xfrm>
            <a:off x="3286116" y="3929066"/>
            <a:ext cx="1143008" cy="2714644"/>
          </a:xfrm>
          <a:prstGeom prst="borderCallout1">
            <a:avLst>
              <a:gd name="adj1" fmla="val 47252"/>
              <a:gd name="adj2" fmla="val -8333"/>
              <a:gd name="adj3" fmla="val 31436"/>
              <a:gd name="adj4" fmla="val -82857"/>
            </a:avLst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4286256"/>
            <a:ext cx="1714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Levá hemisféra</a:t>
            </a:r>
            <a:endParaRPr lang="cs-CZ" sz="2400" dirty="0"/>
          </a:p>
        </p:txBody>
      </p:sp>
      <p:sp>
        <p:nvSpPr>
          <p:cNvPr id="12" name="Čárový popisek 1 11">
            <a:hlinkClick r:id="rId4" action="ppaction://hlinksldjump"/>
          </p:cNvPr>
          <p:cNvSpPr/>
          <p:nvPr/>
        </p:nvSpPr>
        <p:spPr>
          <a:xfrm>
            <a:off x="4500562" y="3929066"/>
            <a:ext cx="1143008" cy="2714644"/>
          </a:xfrm>
          <a:prstGeom prst="borderCallout1">
            <a:avLst>
              <a:gd name="adj1" fmla="val 49843"/>
              <a:gd name="adj2" fmla="val 112106"/>
              <a:gd name="adj3" fmla="val 34027"/>
              <a:gd name="adj4" fmla="val 188789"/>
            </a:avLst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500826" y="4429132"/>
            <a:ext cx="1714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Pravá hemisféra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16486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Levá hemisféra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2571744"/>
            <a:ext cx="828680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Jsou tu uložené jazykové a matematické schopnosti, sídlo řeči, logického uvažování.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Lidé, u kterých je dominantní levá hemisféra, jsou založeni více prakticky.</a:t>
            </a:r>
            <a:endParaRPr lang="cs-CZ" sz="2400" dirty="0"/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000892" y="5715016"/>
            <a:ext cx="164307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sp>
        <p:nvSpPr>
          <p:cNvPr id="14" name="Zaoblený obdélník 13">
            <a:hlinkClick r:id="rId3" action="ppaction://hlinksldjump"/>
          </p:cNvPr>
          <p:cNvSpPr/>
          <p:nvPr/>
        </p:nvSpPr>
        <p:spPr>
          <a:xfrm>
            <a:off x="714348" y="5214950"/>
            <a:ext cx="5000660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Chci zjistit, která hemisféra je u mě dominantní.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16486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Pravá hemisféra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2571744"/>
            <a:ext cx="828680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Sídlí tu obrazová paměť, prostorové vnímání, představivost, fantazie, tvořivost.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Lidé, u kterých je dominantní pravá hemisféra, bývají více kreativní a emocionální.</a:t>
            </a:r>
            <a:endParaRPr lang="cs-CZ" sz="2400" dirty="0"/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000892" y="5715016"/>
            <a:ext cx="164307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sp>
        <p:nvSpPr>
          <p:cNvPr id="14" name="Zaoblený obdélník 13">
            <a:hlinkClick r:id="rId3" action="ppaction://hlinksldjump"/>
          </p:cNvPr>
          <p:cNvSpPr/>
          <p:nvPr/>
        </p:nvSpPr>
        <p:spPr>
          <a:xfrm>
            <a:off x="714348" y="5214950"/>
            <a:ext cx="5000660" cy="10001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Chci zjistit, která hemisféra je u mě dominantní.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16486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Určení dominantní hemisféry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58" y="2500306"/>
            <a:ext cx="8286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Zapisuj odpovědi na otázky.</a:t>
            </a: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000892" y="5715016"/>
            <a:ext cx="1643074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714348" y="3214686"/>
            <a:ext cx="621510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Kterou rukou píšeš?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714348" y="3214686"/>
            <a:ext cx="6215106" cy="207170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Natáhni před sebe napnuté ruce, udělej z palců rukou kroužek a podívej se skrz něj na nějaký předmět na druhé straně místnosti. Zavři nejdřív levé, potom pravé oko. Kterým okem jsi předmět viděl v kroužku?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714348" y="3214686"/>
            <a:ext cx="621510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Sepni ruce tak, že propleteš prsty.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714348" y="4286256"/>
            <a:ext cx="6215106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Který palec je nahoře?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714348" y="3214686"/>
            <a:ext cx="621510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Dej nohu přes nohu.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714348" y="4286256"/>
            <a:ext cx="621510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Která noha je nahoře?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714348" y="3214686"/>
            <a:ext cx="621510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Kterým okem se ti mrká lépe?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714348" y="3214686"/>
            <a:ext cx="621510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Kterou rukou házíš míč?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714348" y="3214686"/>
            <a:ext cx="6215106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Ke kterému uchu si dáváš telefon?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714348" y="3214686"/>
            <a:ext cx="6215106" cy="21431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Pokud jsi vícekrát odpověděl pravou, máš řídící levou hemisféru.</a:t>
            </a:r>
          </a:p>
          <a:p>
            <a:pPr algn="ctr"/>
            <a:r>
              <a:rPr lang="cs-CZ" sz="2400" dirty="0" smtClean="0"/>
              <a:t>Pokud jsi vícekrát odpověděl levou, máš řídící pravou hemisféru.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016486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 animBg="1"/>
      <p:bldP spid="6" grpId="1" animBg="1"/>
      <p:bldP spid="8" grpId="0" animBg="1"/>
      <p:bldP spid="8" grpId="1" animBg="1"/>
      <p:bldP spid="10" grpId="0" animBg="1"/>
      <p:bldP spid="10" grpId="1" animBg="1"/>
      <p:bldP spid="12" grpId="0" animBg="1"/>
      <p:bldP spid="12" grpId="1" animBg="1"/>
      <p:bldP spid="13" grpId="0" animBg="1"/>
      <p:bldP spid="13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</a:t>
            </a:r>
            <a:r>
              <a:rPr lang="cs-CZ" sz="1400" dirty="0" smtClean="0">
                <a:solidFill>
                  <a:schemeClr val="tx1"/>
                </a:solidFill>
              </a:rPr>
              <a:t>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8.2.2014]. Dostupný na WWW: http://upload.wikimedia.org/wikipedia/commons/9/92/Hemispheres.png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2380</TotalTime>
  <Words>590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Učení</vt:lpstr>
      <vt:lpstr>Učení</vt:lpstr>
      <vt:lpstr>Čím vším se člověk učí?</vt:lpstr>
      <vt:lpstr>Mozek</vt:lpstr>
      <vt:lpstr>Levá hemisféra</vt:lpstr>
      <vt:lpstr>Pravá hemisféra</vt:lpstr>
      <vt:lpstr>Určení dominantní hemisféry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217</cp:revision>
  <dcterms:created xsi:type="dcterms:W3CDTF">2013-05-10T12:01:16Z</dcterms:created>
  <dcterms:modified xsi:type="dcterms:W3CDTF">2014-02-08T22:03:45Z</dcterms:modified>
</cp:coreProperties>
</file>