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13"/>
  </p:notesMasterIdLst>
  <p:sldIdLst>
    <p:sldId id="256" r:id="rId2"/>
    <p:sldId id="262" r:id="rId3"/>
    <p:sldId id="271" r:id="rId4"/>
    <p:sldId id="272" r:id="rId5"/>
    <p:sldId id="277" r:id="rId6"/>
    <p:sldId id="273" r:id="rId7"/>
    <p:sldId id="275" r:id="rId8"/>
    <p:sldId id="276" r:id="rId9"/>
    <p:sldId id="278" r:id="rId10"/>
    <p:sldId id="279" r:id="rId11"/>
    <p:sldId id="26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>
        <p:scale>
          <a:sx n="76" d="100"/>
          <a:sy n="76" d="100"/>
        </p:scale>
        <p:origin x="-1008" y="-1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Sociologie a psychologie člověka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VY_32_INOVACE_CITY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Simona Lehrausová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Podzim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Simona Lehrausová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Podzim 2013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Sociologie a psychologie člověka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57422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VY_32_INOVACE_TVORIVOST_FANTAZIE</a:t>
          </a:r>
          <a:endParaRPr lang="cs-CZ" sz="2000" kern="1200" dirty="0" smtClean="0"/>
        </a:p>
      </dsp:txBody>
      <dsp:txXfrm>
        <a:off x="301774" y="2574222"/>
        <a:ext cx="5849872" cy="396170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pPr/>
              <a:t>25.1.2014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AEFA8F-4745-4073-99AE-0EDA1804699B}" type="datetime1">
              <a:rPr lang="cs-CZ" smtClean="0"/>
              <a:pPr/>
              <a:t>25.1.2014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496402-FF9D-49F2-99E5-54ED91B1D17D}" type="datetime1">
              <a:rPr lang="cs-CZ" smtClean="0"/>
              <a:pPr/>
              <a:t>25.1.2014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D382BF-2532-463E-9F5F-55763576865D}" type="datetime1">
              <a:rPr lang="cs-CZ" smtClean="0"/>
              <a:pPr/>
              <a:t>25.1.2014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B8F399-260E-415D-9891-5C4B184D7B0F}" type="datetime1">
              <a:rPr lang="cs-CZ" smtClean="0"/>
              <a:pPr/>
              <a:t>25.1.2014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A727D7-1E16-4F26-8832-1075B93FB1FD}" type="datetime1">
              <a:rPr lang="cs-CZ" smtClean="0"/>
              <a:pPr/>
              <a:t>25.1.2014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2AB846-EFB1-4939-A41E-E7CD459260BC}" type="datetime1">
              <a:rPr lang="cs-CZ" smtClean="0"/>
              <a:pPr/>
              <a:t>25.1.2014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B510D0-9BF0-4DF0-9BD2-838F2CCF6311}" type="datetime1">
              <a:rPr lang="cs-CZ" smtClean="0"/>
              <a:pPr/>
              <a:t>25.1.2014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8E8289-6F84-44FE-AF77-5022F170548E}" type="datetime1">
              <a:rPr lang="cs-CZ" smtClean="0"/>
              <a:pPr/>
              <a:t>25.1.2014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C30062-625B-455D-AFF9-9A9A31BD1E98}" type="datetime1">
              <a:rPr lang="cs-CZ" smtClean="0"/>
              <a:pPr/>
              <a:t>25.1.2014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7D7C01-874E-4A4F-BA30-AB94AC23EC9D}" type="datetime1">
              <a:rPr lang="cs-CZ" smtClean="0"/>
              <a:pPr/>
              <a:t>25.1.2014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CC97A2-296C-43F0-937E-9161C760C754}" type="datetime1">
              <a:rPr lang="cs-CZ" smtClean="0"/>
              <a:pPr/>
              <a:t>25.1.2014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2ABAAF3C-2F55-4B00-B5E3-7AB5DA04F588}" type="datetime1">
              <a:rPr lang="cs-CZ" smtClean="0"/>
              <a:pPr/>
              <a:t>25.1.2014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/>
      </p:par>
    </p:tnLst>
  </p:timing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microsoft.com/office/2007/relationships/diagramDrawing" Target="../diagrams/drawing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jpeg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slide" Target="slide6.xml"/><Relationship Id="rId1" Type="http://schemas.openxmlformats.org/officeDocument/2006/relationships/slideLayout" Target="../slideLayouts/slideLayout6.xml"/><Relationship Id="rId6" Type="http://schemas.openxmlformats.org/officeDocument/2006/relationships/slide" Target="slide10.xml"/><Relationship Id="rId5" Type="http://schemas.openxmlformats.org/officeDocument/2006/relationships/slide" Target="slide9.xml"/><Relationship Id="rId4" Type="http://schemas.openxmlformats.org/officeDocument/2006/relationships/slide" Target="slide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xmlns="" val="2657051760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xmlns="" val="7362238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85720" y="2675467"/>
            <a:ext cx="8572559" cy="3450696"/>
          </a:xfrm>
        </p:spPr>
        <p:txBody>
          <a:bodyPr>
            <a:normAutofit lnSpcReduction="10000"/>
          </a:bodyPr>
          <a:lstStyle/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Předmět: Člověk ve společnosti.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Věková skupina: 8. ročník ZŠ.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Časová dotace: </a:t>
            </a:r>
            <a:r>
              <a:rPr lang="cs-CZ" dirty="0" smtClean="0">
                <a:solidFill>
                  <a:schemeClr val="tx1"/>
                </a:solidFill>
              </a:rPr>
              <a:t>20 </a:t>
            </a:r>
            <a:r>
              <a:rPr lang="cs-CZ" dirty="0" smtClean="0">
                <a:solidFill>
                  <a:schemeClr val="tx1"/>
                </a:solidFill>
              </a:rPr>
              <a:t>minut.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Popis:</a:t>
            </a:r>
          </a:p>
          <a:p>
            <a:pPr lvl="1"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Materiál slouží k výkladu téma </a:t>
            </a:r>
            <a:r>
              <a:rPr lang="cs-CZ" dirty="0" smtClean="0">
                <a:solidFill>
                  <a:schemeClr val="tx1"/>
                </a:solidFill>
              </a:rPr>
              <a:t>City.</a:t>
            </a:r>
            <a:endParaRPr lang="cs-CZ" dirty="0" smtClean="0">
              <a:solidFill>
                <a:schemeClr val="tx1"/>
              </a:solidFill>
            </a:endParaRPr>
          </a:p>
          <a:p>
            <a:pPr lvl="2"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Na snímku </a:t>
            </a:r>
            <a:r>
              <a:rPr lang="cs-CZ" dirty="0" smtClean="0">
                <a:solidFill>
                  <a:schemeClr val="tx1"/>
                </a:solidFill>
              </a:rPr>
              <a:t>5 </a:t>
            </a:r>
            <a:r>
              <a:rPr lang="cs-CZ" dirty="0" smtClean="0">
                <a:solidFill>
                  <a:schemeClr val="tx1"/>
                </a:solidFill>
              </a:rPr>
              <a:t>se nachází </a:t>
            </a:r>
            <a:r>
              <a:rPr lang="cs-CZ" dirty="0" smtClean="0">
                <a:solidFill>
                  <a:schemeClr val="tx1"/>
                </a:solidFill>
              </a:rPr>
              <a:t>dělení citů. </a:t>
            </a:r>
            <a:r>
              <a:rPr lang="cs-CZ" dirty="0" smtClean="0">
                <a:solidFill>
                  <a:schemeClr val="tx1"/>
                </a:solidFill>
              </a:rPr>
              <a:t>Po kliknutí na </a:t>
            </a:r>
            <a:r>
              <a:rPr lang="cs-CZ" dirty="0" smtClean="0">
                <a:solidFill>
                  <a:schemeClr val="tx1"/>
                </a:solidFill>
              </a:rPr>
              <a:t>obdélník s názvem citu </a:t>
            </a:r>
            <a:r>
              <a:rPr lang="cs-CZ" dirty="0" smtClean="0">
                <a:solidFill>
                  <a:schemeClr val="tx1"/>
                </a:solidFill>
              </a:rPr>
              <a:t>jsme přesměrováni na snímek s </a:t>
            </a:r>
            <a:r>
              <a:rPr lang="cs-CZ" dirty="0" smtClean="0">
                <a:solidFill>
                  <a:schemeClr val="tx1"/>
                </a:solidFill>
              </a:rPr>
              <a:t>podrobnějším popisem citu. </a:t>
            </a:r>
            <a:r>
              <a:rPr lang="cs-CZ" dirty="0" smtClean="0">
                <a:solidFill>
                  <a:schemeClr val="tx1"/>
                </a:solidFill>
              </a:rPr>
              <a:t>Ze snímků se můžeme vrátit pomocí tlačítka „Zpět“.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Materiál obsahuje </a:t>
            </a:r>
            <a:r>
              <a:rPr lang="cs-CZ" dirty="0" smtClean="0">
                <a:solidFill>
                  <a:schemeClr val="tx1"/>
                </a:solidFill>
              </a:rPr>
              <a:t>11 </a:t>
            </a:r>
            <a:r>
              <a:rPr lang="cs-CZ" dirty="0" smtClean="0">
                <a:solidFill>
                  <a:schemeClr val="tx1"/>
                </a:solidFill>
              </a:rPr>
              <a:t>stránek a je určen k interaktivní výuce.</a:t>
            </a:r>
          </a:p>
          <a:p>
            <a:pPr>
              <a:buClrTx/>
              <a:buFont typeface="Wingdings" pitchFamily="2" charset="2"/>
              <a:buChar char="Ø"/>
            </a:pP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672486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City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066658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City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2564904"/>
            <a:ext cx="813690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= stavy prožívání (např. láska, radost, dobrá nálada, nenávist,			 smutek, špatná nálada, …)</a:t>
            </a:r>
          </a:p>
          <a:p>
            <a:endParaRPr lang="cs-CZ" sz="2400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Každý člověk je prožívá jinak (jsou subjektivní).</a:t>
            </a:r>
          </a:p>
          <a:p>
            <a:endParaRPr lang="cs-CZ" sz="2400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K většině „dobrých“ citů najdeme i „špatný“ cit			(láska x nenávist)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40164861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Dělení citů</a:t>
            </a:r>
            <a:endParaRPr lang="cs-CZ" dirty="0"/>
          </a:p>
        </p:txBody>
      </p:sp>
      <p:sp>
        <p:nvSpPr>
          <p:cNvPr id="3" name="Obdélník 2">
            <a:hlinkClick r:id="rId2" action="ppaction://hlinksldjump"/>
          </p:cNvPr>
          <p:cNvSpPr/>
          <p:nvPr/>
        </p:nvSpPr>
        <p:spPr>
          <a:xfrm>
            <a:off x="1000100" y="5286388"/>
            <a:ext cx="2304256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Afekty</a:t>
            </a:r>
            <a:endParaRPr lang="cs-CZ" sz="2400" dirty="0"/>
          </a:p>
        </p:txBody>
      </p:sp>
      <p:sp>
        <p:nvSpPr>
          <p:cNvPr id="4" name="Obdélník 3">
            <a:hlinkClick r:id="rId3" action="ppaction://hlinksldjump"/>
          </p:cNvPr>
          <p:cNvSpPr/>
          <p:nvPr/>
        </p:nvSpPr>
        <p:spPr>
          <a:xfrm>
            <a:off x="785786" y="3143248"/>
            <a:ext cx="2304256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Nálady</a:t>
            </a:r>
            <a:endParaRPr lang="cs-CZ" sz="2400" dirty="0"/>
          </a:p>
        </p:txBody>
      </p:sp>
      <p:sp>
        <p:nvSpPr>
          <p:cNvPr id="5" name="Obdélník 4">
            <a:hlinkClick r:id="rId4" action="ppaction://hlinksldjump"/>
          </p:cNvPr>
          <p:cNvSpPr/>
          <p:nvPr/>
        </p:nvSpPr>
        <p:spPr>
          <a:xfrm>
            <a:off x="1643042" y="3857628"/>
            <a:ext cx="2304256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Citové vztahy</a:t>
            </a:r>
            <a:endParaRPr lang="cs-CZ" sz="2400" dirty="0"/>
          </a:p>
        </p:txBody>
      </p:sp>
      <p:sp>
        <p:nvSpPr>
          <p:cNvPr id="7" name="Obdélník 6">
            <a:hlinkClick r:id="rId5" action="ppaction://hlinksldjump"/>
          </p:cNvPr>
          <p:cNvSpPr/>
          <p:nvPr/>
        </p:nvSpPr>
        <p:spPr>
          <a:xfrm>
            <a:off x="3214678" y="2786058"/>
            <a:ext cx="2304256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Nižší city</a:t>
            </a:r>
            <a:endParaRPr lang="cs-CZ" sz="2400" dirty="0"/>
          </a:p>
        </p:txBody>
      </p:sp>
      <p:sp>
        <p:nvSpPr>
          <p:cNvPr id="8" name="Obdélník 7">
            <a:hlinkClick r:id="rId6" action="ppaction://hlinksldjump"/>
          </p:cNvPr>
          <p:cNvSpPr/>
          <p:nvPr/>
        </p:nvSpPr>
        <p:spPr>
          <a:xfrm>
            <a:off x="2786050" y="4572008"/>
            <a:ext cx="2304256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Vyšší city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14282" y="2500306"/>
            <a:ext cx="864399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City dělíme na: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857884" y="3714752"/>
            <a:ext cx="292895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Abys se o některém z druhu citů dozvěděl víc, klikni na příslušný obdélník.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7287440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7" grpId="0" animBg="1"/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Afekty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7656" y="2924944"/>
            <a:ext cx="799288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Jsou prudké reakce na zážitky.</a:t>
            </a:r>
          </a:p>
          <a:p>
            <a:endParaRPr lang="cs-CZ" sz="2400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Mají rychlý vznik a krátké trvání.</a:t>
            </a:r>
          </a:p>
          <a:p>
            <a:endParaRPr lang="cs-CZ" sz="2400" dirty="0"/>
          </a:p>
        </p:txBody>
      </p:sp>
      <p:sp>
        <p:nvSpPr>
          <p:cNvPr id="4" name="Obdélník 3">
            <a:hlinkClick r:id="rId2" action="ppaction://hlinksldjump"/>
          </p:cNvPr>
          <p:cNvSpPr/>
          <p:nvPr/>
        </p:nvSpPr>
        <p:spPr>
          <a:xfrm>
            <a:off x="6444208" y="5445224"/>
            <a:ext cx="2016224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Zpět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5984972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Nálady</a:t>
            </a:r>
            <a:endParaRPr lang="cs-CZ" dirty="0"/>
          </a:p>
        </p:txBody>
      </p:sp>
      <p:sp>
        <p:nvSpPr>
          <p:cNvPr id="4" name="Obdélník 3">
            <a:hlinkClick r:id="rId2" action="ppaction://hlinksldjump"/>
          </p:cNvPr>
          <p:cNvSpPr/>
          <p:nvPr/>
        </p:nvSpPr>
        <p:spPr>
          <a:xfrm>
            <a:off x="6444208" y="5445224"/>
            <a:ext cx="2016224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Zpět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2636912"/>
            <a:ext cx="78488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Delší trvání, méně intenzivní.</a:t>
            </a:r>
          </a:p>
          <a:p>
            <a:pPr marL="342900" indent="-342900">
              <a:buFont typeface="Arial" pitchFamily="34" charset="0"/>
              <a:buChar char="•"/>
            </a:pPr>
            <a:endParaRPr lang="cs-CZ" sz="2400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Ovlivňují i pozornost, paměť, myšlení, …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8392040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Citové vztahy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7656" y="2924944"/>
            <a:ext cx="799288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Jsou dlouhodobé a trvalé.</a:t>
            </a:r>
          </a:p>
          <a:p>
            <a:endParaRPr lang="cs-CZ" sz="2400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Zaměřené na určitou bytost, věc nebo aktivitu.</a:t>
            </a:r>
          </a:p>
          <a:p>
            <a:pPr marL="342900" indent="-342900">
              <a:buFont typeface="Arial" pitchFamily="34" charset="0"/>
              <a:buChar char="•"/>
            </a:pPr>
            <a:endParaRPr lang="cs-CZ" sz="2400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Velmi silný citový vztah = vášeň.</a:t>
            </a:r>
            <a:endParaRPr lang="cs-CZ" sz="2400" dirty="0"/>
          </a:p>
        </p:txBody>
      </p:sp>
      <p:sp>
        <p:nvSpPr>
          <p:cNvPr id="4" name="Obdélník 3">
            <a:hlinkClick r:id="rId2" action="ppaction://hlinksldjump"/>
          </p:cNvPr>
          <p:cNvSpPr/>
          <p:nvPr/>
        </p:nvSpPr>
        <p:spPr>
          <a:xfrm>
            <a:off x="6444208" y="5445224"/>
            <a:ext cx="2016224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Zpět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8392040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Nižší city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7656" y="2924944"/>
            <a:ext cx="799288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Jsou spojené s vrozenými reakcemi a pudy.</a:t>
            </a:r>
          </a:p>
          <a:p>
            <a:pPr marL="342900" indent="-342900">
              <a:buFont typeface="Arial" pitchFamily="34" charset="0"/>
              <a:buChar char="•"/>
            </a:pPr>
            <a:endParaRPr lang="cs-CZ" sz="2400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Mohou mít podobu afektu, nálady i citového vztahu.</a:t>
            </a:r>
          </a:p>
          <a:p>
            <a:pPr marL="342900" indent="-342900">
              <a:buFont typeface="Arial" pitchFamily="34" charset="0"/>
              <a:buChar char="•"/>
            </a:pPr>
            <a:endParaRPr lang="cs-CZ" sz="2400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Např. pocit únavy, pocit hladu, strach, …</a:t>
            </a:r>
            <a:endParaRPr lang="cs-CZ" sz="2400" dirty="0"/>
          </a:p>
        </p:txBody>
      </p:sp>
      <p:sp>
        <p:nvSpPr>
          <p:cNvPr id="4" name="Obdélník 3">
            <a:hlinkClick r:id="rId2" action="ppaction://hlinksldjump"/>
          </p:cNvPr>
          <p:cNvSpPr/>
          <p:nvPr/>
        </p:nvSpPr>
        <p:spPr>
          <a:xfrm>
            <a:off x="6444208" y="5445224"/>
            <a:ext cx="2016224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Zpět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593785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Vyšší city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7656" y="2924944"/>
            <a:ext cx="799288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Nejsou vrozené (získávají se v průběhu života).</a:t>
            </a:r>
          </a:p>
          <a:p>
            <a:pPr marL="342900" indent="-342900">
              <a:buFont typeface="Arial" pitchFamily="34" charset="0"/>
              <a:buChar char="•"/>
            </a:pPr>
            <a:endParaRPr lang="cs-CZ" sz="2400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Většinou dlouhodobé.</a:t>
            </a:r>
          </a:p>
          <a:p>
            <a:pPr marL="342900" indent="-342900">
              <a:buFont typeface="Arial" pitchFamily="34" charset="0"/>
              <a:buChar char="•"/>
            </a:pPr>
            <a:endParaRPr lang="cs-CZ" sz="2400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Např. cit pro pravdu, zvědavost, stud, …</a:t>
            </a:r>
            <a:endParaRPr lang="cs-CZ" sz="2400" dirty="0"/>
          </a:p>
        </p:txBody>
      </p:sp>
      <p:sp>
        <p:nvSpPr>
          <p:cNvPr id="4" name="Obdélník 3">
            <a:hlinkClick r:id="rId2" action="ppaction://hlinksldjump"/>
          </p:cNvPr>
          <p:cNvSpPr/>
          <p:nvPr/>
        </p:nvSpPr>
        <p:spPr>
          <a:xfrm>
            <a:off x="6429388" y="5500702"/>
            <a:ext cx="2016224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Zpět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593785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564904"/>
            <a:ext cx="7408333" cy="3450696"/>
          </a:xfrm>
        </p:spPr>
        <p:txBody>
          <a:bodyPr/>
          <a:lstStyle/>
          <a:p>
            <a:pPr>
              <a:buClr>
                <a:schemeClr val="tx1"/>
              </a:buClr>
              <a:buFont typeface="Wingdings" pitchFamily="2" charset="2"/>
              <a:buChar char="Ø"/>
            </a:pPr>
            <a:r>
              <a:rPr lang="cs-CZ" i="1" u="sng" dirty="0" smtClean="0">
                <a:solidFill>
                  <a:schemeClr val="tx1"/>
                </a:solidFill>
              </a:rPr>
              <a:t>Použitá literatura:</a:t>
            </a:r>
          </a:p>
          <a:p>
            <a:pPr lvl="2">
              <a:buClr>
                <a:schemeClr val="tx1"/>
              </a:buClr>
              <a:buFont typeface="Wingdings" pitchFamily="2" charset="2"/>
              <a:buChar char="Ø"/>
            </a:pPr>
            <a:r>
              <a:rPr lang="cs-CZ" sz="1400" dirty="0" smtClean="0">
                <a:solidFill>
                  <a:schemeClr val="tx1"/>
                </a:solidFill>
              </a:rPr>
              <a:t>JANOŠKOVÁ, Dagmar, Monika ONDRÁČKOVÁ a Dagmar ČÁBALOVÁ. </a:t>
            </a:r>
            <a:r>
              <a:rPr lang="cs-CZ" sz="1400" i="1" dirty="0" smtClean="0">
                <a:solidFill>
                  <a:schemeClr val="tx1"/>
                </a:solidFill>
              </a:rPr>
              <a:t>Občanská výchova 8: Rodinná výchova 8 : příručka učitele pro základní školy a víceletá gymnázia</a:t>
            </a:r>
            <a:r>
              <a:rPr lang="cs-CZ" sz="1400" dirty="0" smtClean="0">
                <a:solidFill>
                  <a:schemeClr val="tx1"/>
                </a:solidFill>
              </a:rPr>
              <a:t>. 1. </a:t>
            </a:r>
            <a:r>
              <a:rPr lang="cs-CZ" sz="1400" dirty="0" err="1" smtClean="0">
                <a:solidFill>
                  <a:schemeClr val="tx1"/>
                </a:solidFill>
              </a:rPr>
              <a:t>vyd</a:t>
            </a:r>
            <a:r>
              <a:rPr lang="cs-CZ" sz="1400" dirty="0" smtClean="0">
                <a:solidFill>
                  <a:schemeClr val="tx1"/>
                </a:solidFill>
              </a:rPr>
              <a:t>. Plzeň: </a:t>
            </a:r>
            <a:r>
              <a:rPr lang="cs-CZ" sz="1400" dirty="0" err="1" smtClean="0">
                <a:solidFill>
                  <a:schemeClr val="tx1"/>
                </a:solidFill>
              </a:rPr>
              <a:t>Fraus</a:t>
            </a:r>
            <a:r>
              <a:rPr lang="cs-CZ" sz="1400" dirty="0" smtClean="0">
                <a:solidFill>
                  <a:schemeClr val="tx1"/>
                </a:solidFill>
              </a:rPr>
              <a:t>, 2005, 303 s. ISBN 80-723-8394-9.</a:t>
            </a:r>
          </a:p>
          <a:p>
            <a:pPr lvl="2">
              <a:buClr>
                <a:schemeClr val="tx1"/>
              </a:buClr>
              <a:buFont typeface="Wingdings" pitchFamily="2" charset="2"/>
              <a:buChar char="Ø"/>
            </a:pPr>
            <a:r>
              <a:rPr lang="cs-CZ" sz="1400" dirty="0" smtClean="0">
                <a:solidFill>
                  <a:schemeClr val="tx1"/>
                </a:solidFill>
              </a:rPr>
              <a:t>JANOŠKOVÁ, Dagmar, Monika ONDRÁČKOVÁ a Dagmar ČÁBALOVÁ. </a:t>
            </a:r>
            <a:r>
              <a:rPr lang="cs-CZ" sz="1400" i="1" dirty="0" smtClean="0">
                <a:solidFill>
                  <a:schemeClr val="tx1"/>
                </a:solidFill>
              </a:rPr>
              <a:t>Občanská výchova 8: Rodinná výchova 8 : učebnice pro základní školy a víceletá gymnázia</a:t>
            </a:r>
            <a:r>
              <a:rPr lang="cs-CZ" sz="1400" dirty="0" smtClean="0">
                <a:solidFill>
                  <a:schemeClr val="tx1"/>
                </a:solidFill>
              </a:rPr>
              <a:t>. 1. </a:t>
            </a:r>
            <a:r>
              <a:rPr lang="cs-CZ" sz="1400" dirty="0" err="1" smtClean="0">
                <a:solidFill>
                  <a:schemeClr val="tx1"/>
                </a:solidFill>
              </a:rPr>
              <a:t>vyd</a:t>
            </a:r>
            <a:r>
              <a:rPr lang="cs-CZ" sz="1400" dirty="0" smtClean="0">
                <a:solidFill>
                  <a:schemeClr val="tx1"/>
                </a:solidFill>
              </a:rPr>
              <a:t>. Plzeň: </a:t>
            </a:r>
            <a:r>
              <a:rPr lang="cs-CZ" sz="1400" dirty="0" err="1" smtClean="0">
                <a:solidFill>
                  <a:schemeClr val="tx1"/>
                </a:solidFill>
              </a:rPr>
              <a:t>Fraus</a:t>
            </a:r>
            <a:r>
              <a:rPr lang="cs-CZ" sz="1400" dirty="0" smtClean="0">
                <a:solidFill>
                  <a:schemeClr val="tx1"/>
                </a:solidFill>
              </a:rPr>
              <a:t>, 2005, 144 s. ISBN 80-723-8393-0.</a:t>
            </a:r>
            <a:endParaRPr lang="cs-CZ" sz="1400" i="1" u="sng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2000" dirty="0" smtClean="0">
              <a:solidFill>
                <a:schemeClr val="tx1"/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842871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1836</TotalTime>
  <Words>362</Words>
  <Application>Microsoft Office PowerPoint</Application>
  <PresentationFormat>Předvádění na obrazovce (4:3)</PresentationFormat>
  <Paragraphs>65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Vlnění</vt:lpstr>
      <vt:lpstr>Základní škola a Mateřská škola Bílá Třemešná, okres Trutnov</vt:lpstr>
      <vt:lpstr>Anotace</vt:lpstr>
      <vt:lpstr>City</vt:lpstr>
      <vt:lpstr>City</vt:lpstr>
      <vt:lpstr>Dělení citů</vt:lpstr>
      <vt:lpstr>Afekty</vt:lpstr>
      <vt:lpstr>Nálady</vt:lpstr>
      <vt:lpstr>Citové vztahy</vt:lpstr>
      <vt:lpstr>Nižší city</vt:lpstr>
      <vt:lpstr>Vyšší city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msi</cp:lastModifiedBy>
  <cp:revision>167</cp:revision>
  <dcterms:created xsi:type="dcterms:W3CDTF">2013-05-10T12:01:16Z</dcterms:created>
  <dcterms:modified xsi:type="dcterms:W3CDTF">2014-01-25T15:24:06Z</dcterms:modified>
</cp:coreProperties>
</file>