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62" r:id="rId3"/>
    <p:sldId id="271" r:id="rId4"/>
    <p:sldId id="272" r:id="rId5"/>
    <p:sldId id="277" r:id="rId6"/>
    <p:sldId id="279" r:id="rId7"/>
    <p:sldId id="273" r:id="rId8"/>
    <p:sldId id="275" r:id="rId9"/>
    <p:sldId id="276" r:id="rId10"/>
    <p:sldId id="278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008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Sociologie a psychologie člověka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VY_32_INOVACE_SOCIALNI_SKUPINY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Sociologie a psychologie člověka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VY_32_INOVACE_SOCIALNI_SKUPINY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EFA8F-4745-4073-99AE-0EDA1804699B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96402-FF9D-49F2-99E5-54ED91B1D17D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382BF-2532-463E-9F5F-55763576865D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8F399-260E-415D-9891-5C4B184D7B0F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27D7-1E16-4F26-8832-1075B93FB1FD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AB846-EFB1-4939-A41E-E7CD459260BC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510D0-9BF0-4DF0-9BD2-838F2CCF6311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8289-6F84-44FE-AF77-5022F170548E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0062-625B-455D-AFF9-9A9A31BD1E98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7C01-874E-4A4F-BA30-AB94AC23EC9D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C97A2-296C-43F0-937E-9161C760C754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ABAAF3C-2F55-4B00-B5E3-7AB5DA04F588}" type="datetime1">
              <a:rPr lang="cs-CZ" smtClean="0"/>
              <a:pPr/>
              <a:t>26.1.2014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33708254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2500306"/>
            <a:ext cx="8572559" cy="4000528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Člověk ve společnosti.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8.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 smtClean="0">
                <a:solidFill>
                  <a:schemeClr val="tx1"/>
                </a:solidFill>
              </a:rPr>
              <a:t>slouží k výkladu téma Sociální skupiny. Snímek 6 slouží jako rozcestník druhů sociálních skupin. Po kliknutí na rybu s příslušným jménem jsme přesměrováni na snímek s podrobnostmi o příslušném druhu. K návratu na snímek s rybníkem slouží tlačítko „Zpět“ v pravém dolním rohu snímku.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</a:t>
            </a:r>
            <a:r>
              <a:rPr lang="cs-CZ" dirty="0" smtClean="0">
                <a:solidFill>
                  <a:schemeClr val="tx1"/>
                </a:solidFill>
              </a:rPr>
              <a:t>11 </a:t>
            </a:r>
            <a:r>
              <a:rPr lang="cs-CZ" dirty="0" smtClean="0">
                <a:solidFill>
                  <a:schemeClr val="tx1"/>
                </a:solidFill>
              </a:rPr>
              <a:t>stránek a je určen k interaktivní výuce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Sociální skupiny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66658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skupina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564904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společenství 2 a více lidí, kteří se vzájemně doplňují a podmiňují.</a:t>
            </a:r>
          </a:p>
          <a:p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Mezi členy sociální skupiny jsou vzájemné vztahy.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164861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sociálních skupin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42976" y="2643182"/>
            <a:ext cx="3712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Podle velikosti: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Malé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Velké</a:t>
            </a:r>
            <a:endParaRPr lang="cs-CZ" sz="24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5072066" y="2643182"/>
            <a:ext cx="2786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Podle pozice členů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Formální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Neformální</a:t>
            </a:r>
          </a:p>
          <a:p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4572008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Abys se o některém druhu sociální skupiny dozvěděl víc, klikni na příštím snímku na rybku s příslušným názvem.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7287440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1568676" y="-803006"/>
            <a:ext cx="5986558" cy="8449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Elipsa 2">
            <a:hlinkClick r:id="rId3" action="ppaction://hlinksldjump"/>
          </p:cNvPr>
          <p:cNvSpPr/>
          <p:nvPr/>
        </p:nvSpPr>
        <p:spPr>
          <a:xfrm>
            <a:off x="1214414" y="2786058"/>
            <a:ext cx="1857388" cy="1285884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Elipsa 3">
            <a:hlinkClick r:id="rId4" action="ppaction://hlinksldjump"/>
          </p:cNvPr>
          <p:cNvSpPr/>
          <p:nvPr/>
        </p:nvSpPr>
        <p:spPr>
          <a:xfrm>
            <a:off x="3286116" y="1500174"/>
            <a:ext cx="3143272" cy="2428892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>
            <a:hlinkClick r:id="rId5" action="ppaction://hlinksldjump"/>
          </p:cNvPr>
          <p:cNvSpPr/>
          <p:nvPr/>
        </p:nvSpPr>
        <p:spPr>
          <a:xfrm>
            <a:off x="4143372" y="3929066"/>
            <a:ext cx="1643074" cy="1214446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>
            <a:hlinkClick r:id="rId6" action="ppaction://hlinksldjump"/>
          </p:cNvPr>
          <p:cNvSpPr/>
          <p:nvPr/>
        </p:nvSpPr>
        <p:spPr>
          <a:xfrm>
            <a:off x="6072198" y="3000372"/>
            <a:ext cx="2357454" cy="1643074"/>
          </a:xfrm>
          <a:prstGeom prst="ellipse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Malé sociální skupiny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94778" y="2486493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Rodina, sportovní oddíl, zájmový kroužek, ...</a:t>
            </a:r>
          </a:p>
          <a:p>
            <a:endParaRPr lang="cs-CZ" sz="2400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4208" y="544522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pic>
        <p:nvPicPr>
          <p:cNvPr id="1026" name="Picture 2" descr="C:\Users\leh\AppData\Local\Microsoft\Windows\Temporary Internet Files\Content.IE5\G4TDWI83\MP9004070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778" y="306896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h\AppData\Local\Microsoft\Windows\Temporary Internet Files\Content.IE5\HA3O1BNX\MP9004305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69772"/>
            <a:ext cx="3723075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eh\AppData\Local\Microsoft\Windows\Temporary Internet Files\Content.IE5\Y48MU28Q\MC9002366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17490"/>
            <a:ext cx="1723644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84972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Velké sociální skupiny</a:t>
            </a:r>
            <a:endParaRPr lang="cs-CZ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4208" y="544522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2636912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Velký počet členů, vzájemně se nemusí znát, nemusí spolu komunikovat.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Zaměstnanci továrny, </a:t>
            </a:r>
            <a:r>
              <a:rPr lang="cs-CZ" sz="2400" dirty="0" smtClean="0"/>
              <a:t>žáci základních škol</a:t>
            </a:r>
            <a:r>
              <a:rPr lang="cs-CZ" sz="2400" dirty="0" smtClean="0"/>
              <a:t>, </a:t>
            </a:r>
            <a:r>
              <a:rPr lang="cs-CZ" sz="2400" dirty="0" smtClean="0"/>
              <a:t>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39204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Formální sociální skupiny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7656" y="2924944"/>
            <a:ext cx="7992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Vznikají na základě něčího podnětu.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Jsou organizované, mají pevně dané role.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Škola, </a:t>
            </a:r>
            <a:r>
              <a:rPr lang="cs-CZ" sz="2400" dirty="0" smtClean="0"/>
              <a:t>zaměstnání, …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4208" y="544522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39204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Neformální sociální skupiny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7656" y="2924944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Jsou dobrovolné, členem se stanu z vlastní vůle.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Členové se znají, mají mezi sebou přátelské vztahy.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Skupina přátel, …</a:t>
            </a:r>
            <a:endParaRPr lang="cs-CZ" sz="2400" dirty="0"/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4208" y="544522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593785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Použitá literatura: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příručka učitele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303 s. ISBN 80-723-8394-9.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učebnice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144 s. ISBN 80-723-8393-0.</a:t>
            </a:r>
            <a:endParaRPr lang="cs-CZ" sz="1400" i="1" u="sng" dirty="0" smtClean="0">
              <a:solidFill>
                <a:schemeClr val="tx1"/>
              </a:solidFill>
            </a:endParaRPr>
          </a:p>
          <a:p>
            <a:pPr lvl="0">
              <a:buClr>
                <a:schemeClr val="tx1"/>
              </a:buClr>
              <a:buFont typeface="Wingdings" pitchFamily="2" charset="2"/>
              <a:buChar char="Ø"/>
            </a:pPr>
            <a:r>
              <a:rPr lang="cs-CZ" i="1" u="sng" dirty="0" smtClean="0">
                <a:solidFill>
                  <a:schemeClr val="tx1"/>
                </a:solidFill>
              </a:rPr>
              <a:t>Jiné </a:t>
            </a:r>
            <a:r>
              <a:rPr lang="cs-CZ" i="1" u="sng" dirty="0">
                <a:solidFill>
                  <a:schemeClr val="tx1"/>
                </a:solidFill>
              </a:rPr>
              <a:t>zdroje</a:t>
            </a:r>
            <a:r>
              <a:rPr lang="cs-CZ" i="1" u="sng" dirty="0" smtClean="0">
                <a:solidFill>
                  <a:schemeClr val="tx1"/>
                </a:solidFill>
              </a:rPr>
              <a:t>: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Galerie MS Office </a:t>
            </a:r>
            <a:r>
              <a:rPr lang="cs-CZ" sz="1400" dirty="0" smtClean="0">
                <a:solidFill>
                  <a:schemeClr val="tx1"/>
                </a:solidFill>
              </a:rPr>
              <a:t>– klipart.</a:t>
            </a:r>
          </a:p>
          <a:p>
            <a:pPr lvl="2"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400" dirty="0" smtClean="0">
                <a:solidFill>
                  <a:schemeClr val="tx1"/>
                </a:solidFill>
              </a:rPr>
              <a:t>Archiv autora.</a:t>
            </a:r>
            <a:endParaRPr lang="cs-CZ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1858</TotalTime>
  <Words>372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Základní škola a Mateřská škola Bílá Třemešná, okres Trutnov</vt:lpstr>
      <vt:lpstr>Anotace</vt:lpstr>
      <vt:lpstr>Sociální skupiny</vt:lpstr>
      <vt:lpstr>Sociální skupina</vt:lpstr>
      <vt:lpstr>Druhy sociálních skupin</vt:lpstr>
      <vt:lpstr>Snímek 6</vt:lpstr>
      <vt:lpstr>Malé sociální skupiny</vt:lpstr>
      <vt:lpstr>Velké sociální skupiny</vt:lpstr>
      <vt:lpstr>Formální sociální skupiny</vt:lpstr>
      <vt:lpstr>Neformální sociální skupiny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171</cp:revision>
  <dcterms:created xsi:type="dcterms:W3CDTF">2013-05-10T12:01:16Z</dcterms:created>
  <dcterms:modified xsi:type="dcterms:W3CDTF">2014-01-26T17:39:04Z</dcterms:modified>
</cp:coreProperties>
</file>