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56" r:id="rId2"/>
    <p:sldId id="262" r:id="rId3"/>
    <p:sldId id="271" r:id="rId4"/>
    <p:sldId id="272" r:id="rId5"/>
    <p:sldId id="280" r:id="rId6"/>
    <p:sldId id="277" r:id="rId7"/>
    <p:sldId id="273" r:id="rId8"/>
    <p:sldId id="275" r:id="rId9"/>
    <p:sldId id="276" r:id="rId10"/>
    <p:sldId id="278" r:id="rId11"/>
    <p:sldId id="279" r:id="rId12"/>
    <p:sldId id="26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4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Sociologie a psychologie člověka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VY_32_INOVACE_RODINA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8407710-E290-4B15-B1C5-13E77373022F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94D74A8-921A-47A8-AD45-2A495C6141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153D9-4956-4EE2-917A-55D3F266F1DB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B42E7-D776-464A-AC0A-357EC9F8E9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1E456-A31F-4C51-988E-6D381C569741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0C4C51-A67A-4208-9D2F-C0F3206865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7D857-198F-4F22-8520-B92E2DF48D35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948F6-B652-4B95-84DD-1299BB120B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B8A31-FF4B-4B1E-AC74-0F97193A83AC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E31658-A4A7-4EB5-B62E-00618D660F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2B9E79-444D-4DD9-BB5E-FE86303F1BBB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D11DB-661E-4A29-BF6C-172DE99516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AE692-062C-48BF-97FE-7586FA44C70B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79796-D4D2-4519-AA81-8F616D1844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3CD397-07AF-4558-BEF4-151391848E3F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74BFF-084B-470D-9468-F9CAC9A4D7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7C2D42-53F3-4803-84A0-25396224CDF9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A5CA6-877F-45BE-B882-8E16750336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5765FE-ADC0-4E94-8C4A-9829E6D70C42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15B766-12DD-4558-9DC5-599806A912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6B638-F10C-4144-AEED-8B513E275D50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6C08E7-F214-4B8C-9E89-A48C3E35E5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2183F-C3B2-4109-A8A8-F06C5E6596D3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528967-2673-401A-B002-8F948FFF74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9B572C6-4B40-44A9-BE02-E8D80AC558A9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9605FD0-7F26-4445-98CA-12F1AF2BC9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79" r:id="rId5"/>
    <p:sldLayoutId id="2147483778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0.xml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openxmlformats.org/officeDocument/2006/relationships/slide" Target="slide8.xml"/><Relationship Id="rId4" Type="http://schemas.openxmlformats.org/officeDocument/2006/relationships/slide" Target="slide11.xml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1"/>
          <p:cNvSpPr>
            <a:spLocks noGrp="1"/>
          </p:cNvSpPr>
          <p:nvPr>
            <p:ph idx="1"/>
          </p:nvPr>
        </p:nvSpPr>
        <p:spPr>
          <a:xfrm>
            <a:off x="357188" y="2571750"/>
            <a:ext cx="8501062" cy="4000500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</a:rPr>
              <a:t>Předmět: Člověk ve společnosti.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</a:rPr>
              <a:t>Věková skupina: 8.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</a:rPr>
              <a:t>Časová dotace: 25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</a:rPr>
              <a:t>Materiál slouží k výkladu téma Rodina a funkce rodiny.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</a:rPr>
              <a:t>Na snímku 6 se nachází 5 obrázků znázorňujících funkce rodiny. Po kliknutí na obrázek jsme přesměrováni na snímek s pojmenováním příslušné funkce a s vysvětlením. Ze snímků se můžeme vrátit pomocí tlačítka „Zpět“.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</a:rPr>
              <a:t>Materiál obsahuje 12 stránek a je určen k interaktivní výuce.</a:t>
            </a:r>
          </a:p>
        </p:txBody>
      </p:sp>
      <p:sp>
        <p:nvSpPr>
          <p:cNvPr id="1536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79588"/>
          </a:xfrm>
        </p:spPr>
        <p:txBody>
          <a:bodyPr/>
          <a:lstStyle/>
          <a:p>
            <a:r>
              <a:rPr lang="cs-CZ" smtClean="0"/>
              <a:t>Rodina</a:t>
            </a:r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>
          <a:xfrm>
            <a:off x="1371600" y="3556000"/>
            <a:ext cx="6400800" cy="1473200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Rodina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750" y="2565400"/>
            <a:ext cx="8135938" cy="37846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= skupina osob, které jsou mezi sebou spjaté pokrevními svazky, manželstvím nebo adopcí.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= malá sociální skupina.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Rozlišujeme rodinu: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základní (otec, matka, děti)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rozšířenou (prarodiče, sestřenice, …)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neúplnou (bez jednoho rodiče)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  <a:cs typeface="+mn-cs"/>
            </a:endParaRPr>
          </a:p>
        </p:txBody>
      </p:sp>
      <p:pic>
        <p:nvPicPr>
          <p:cNvPr id="17411" name="Picture 2" descr="C:\Users\leh\AppData\Local\Microsoft\Windows\Temporary Internet Files\Content.IE5\G4TDWI83\MP900407015[2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2509838"/>
            <a:ext cx="2425700" cy="363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88" y="2674938"/>
            <a:ext cx="7923212" cy="3451225"/>
          </a:xfrm>
        </p:spPr>
        <p:txBody>
          <a:bodyPr/>
          <a:lstStyle/>
          <a:p>
            <a:pPr>
              <a:buClr>
                <a:schemeClr val="tx1"/>
              </a:buClr>
              <a:buFont typeface="Arial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Rodina by měla plnit 5 základních funkcí.</a:t>
            </a:r>
            <a:br>
              <a:rPr lang="cs-CZ" smtClean="0">
                <a:solidFill>
                  <a:schemeClr val="tx1"/>
                </a:solidFill>
              </a:rPr>
            </a:br>
            <a:endParaRPr lang="cs-CZ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Arial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Na následujícím snímku najdeš obrázky, znázorňující funkce rodiny.</a:t>
            </a:r>
          </a:p>
          <a:p>
            <a:pPr lvl="1">
              <a:buClr>
                <a:schemeClr val="tx1"/>
              </a:buClr>
              <a:buFont typeface="Arial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Pokus se s pomocí obrázků vyjmenovat všech pět funkcí rodiny.</a:t>
            </a:r>
          </a:p>
          <a:p>
            <a:pPr lvl="1">
              <a:buClr>
                <a:schemeClr val="tx1"/>
              </a:buClr>
              <a:buFont typeface="Arial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Aby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</a:t>
            </a:r>
            <a:r>
              <a:rPr lang="cs-CZ" smtClean="0">
                <a:solidFill>
                  <a:schemeClr val="tx1"/>
                </a:solidFill>
              </a:rPr>
              <a:t>se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s</a:t>
            </a:r>
            <a:r>
              <a:rPr lang="cs-CZ" smtClean="0">
                <a:solidFill>
                  <a:schemeClr val="tx1"/>
                </a:solidFill>
              </a:rPr>
              <a:t> dozvěděl, zda byl tvůj typ správný a co to znamená, klikni na příslušný obrázek.</a:t>
            </a:r>
          </a:p>
        </p:txBody>
      </p:sp>
      <p:sp>
        <p:nvSpPr>
          <p:cNvPr id="18434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Funkce rodiny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Funkce rodiny</a:t>
            </a:r>
          </a:p>
        </p:txBody>
      </p:sp>
      <p:pic>
        <p:nvPicPr>
          <p:cNvPr id="19458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63" y="2428875"/>
            <a:ext cx="2628900" cy="20335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9459" name="Picture 4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85875" y="4786313"/>
            <a:ext cx="2425700" cy="1800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9460" name="Picture 5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00750" y="2571750"/>
            <a:ext cx="2085975" cy="2047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9461" name="Picture 6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00063" y="2071688"/>
            <a:ext cx="1643062" cy="2428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9462" name="Picture 2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572000" y="4786313"/>
            <a:ext cx="2947988" cy="1708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Biologicko-reprodukční funkce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71500" y="2214563"/>
            <a:ext cx="5786438" cy="41544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Růst populace.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V posledních letech je pozorován úbytek dětí.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Ženy se stávají matkami později, než tomu bylo v minulosti.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Dítě je čím dál častěji vnímáno jako překážka v budování kariéry.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443663" y="5445125"/>
            <a:ext cx="2016125" cy="576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50" y="3214688"/>
            <a:ext cx="2214563" cy="171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Sociálně-ekonomická funkce</a:t>
            </a: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443663" y="5445125"/>
            <a:ext cx="2016125" cy="576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11188" y="2636838"/>
            <a:ext cx="5675312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cs-CZ" sz="2400">
                <a:latin typeface="Candara" pitchFamily="34" charset="0"/>
              </a:rPr>
              <a:t>Rodina je spotřebitel, na kterém je závislý trh.</a:t>
            </a:r>
          </a:p>
          <a:p>
            <a:pPr marL="342900" indent="-342900">
              <a:buFont typeface="Arial" charset="0"/>
              <a:buChar char="•"/>
            </a:pPr>
            <a:endParaRPr lang="cs-CZ" sz="2400">
              <a:latin typeface="Candara" pitchFamily="34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cs-CZ" sz="2400">
                <a:latin typeface="Candara" pitchFamily="34" charset="0"/>
              </a:rPr>
              <a:t>Členové rodiny se v rámci svého povolání zapojují do výrobního i nevýrobního odvětví v hospodářství.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Ochranná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17538" y="2924175"/>
            <a:ext cx="5597525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cs-CZ" sz="2400">
                <a:latin typeface="Candara" pitchFamily="34" charset="0"/>
              </a:rPr>
              <a:t>Někdy také zaopatřovací, pečovatelská.</a:t>
            </a:r>
          </a:p>
          <a:p>
            <a:pPr marL="342900" indent="-342900">
              <a:buFont typeface="Arial" charset="0"/>
              <a:buChar char="•"/>
            </a:pPr>
            <a:endParaRPr lang="cs-CZ" sz="2400">
              <a:latin typeface="Candara" pitchFamily="34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cs-CZ" sz="2400">
                <a:latin typeface="Candara" pitchFamily="34" charset="0"/>
              </a:rPr>
              <a:t>Rodina zajišťuje životní potřeby dětí a všech jejích členů.</a:t>
            </a:r>
          </a:p>
          <a:p>
            <a:pPr marL="342900" indent="-342900">
              <a:buFont typeface="Arial" charset="0"/>
              <a:buChar char="•"/>
            </a:pPr>
            <a:endParaRPr lang="cs-CZ" sz="2400">
              <a:latin typeface="Candara" pitchFamily="34" charset="0"/>
            </a:endParaRPr>
          </a:p>
          <a:p>
            <a:pPr marL="342900" indent="-342900">
              <a:buFont typeface="Arial" charset="0"/>
              <a:buChar char="•"/>
            </a:pPr>
            <a:endParaRPr lang="cs-CZ" sz="2400">
              <a:latin typeface="Candara" pitchFamily="34" charset="0"/>
            </a:endParaRP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443663" y="5445125"/>
            <a:ext cx="2016125" cy="576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  <p:pic>
        <p:nvPicPr>
          <p:cNvPr id="22532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688" y="2714625"/>
            <a:ext cx="164306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Výchovná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17538" y="2924175"/>
            <a:ext cx="545465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cs-CZ" sz="2400">
                <a:latin typeface="Candara" pitchFamily="34" charset="0"/>
              </a:rPr>
              <a:t>Rodina dítě učí se přizpůsobit životu.</a:t>
            </a:r>
          </a:p>
          <a:p>
            <a:pPr marL="342900" indent="-342900">
              <a:buFont typeface="Arial" charset="0"/>
              <a:buChar char="•"/>
            </a:pPr>
            <a:endParaRPr lang="cs-CZ" sz="2400">
              <a:latin typeface="Candara" pitchFamily="34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cs-CZ" sz="2400">
                <a:latin typeface="Candara" pitchFamily="34" charset="0"/>
              </a:rPr>
              <a:t>Učí dítě základním návykům.</a:t>
            </a:r>
          </a:p>
          <a:p>
            <a:pPr marL="342900" indent="-342900">
              <a:buFont typeface="Arial" charset="0"/>
              <a:buChar char="•"/>
            </a:pPr>
            <a:endParaRPr lang="cs-CZ" sz="2400">
              <a:latin typeface="Candara" pitchFamily="34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cs-CZ" sz="2400">
                <a:latin typeface="Candara" pitchFamily="34" charset="0"/>
              </a:rPr>
              <a:t>Učí dítě se přiměřeně prosazovat.</a:t>
            </a: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443663" y="5445125"/>
            <a:ext cx="2016125" cy="576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  <p:pic>
        <p:nvPicPr>
          <p:cNvPr id="23556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38" y="2928938"/>
            <a:ext cx="208597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Emocionální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17538" y="2924175"/>
            <a:ext cx="5668962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cs-CZ" sz="2400">
                <a:latin typeface="Candara" pitchFamily="34" charset="0"/>
              </a:rPr>
              <a:t>Pocit lásky, bezpečí, jistoty.</a:t>
            </a:r>
          </a:p>
          <a:p>
            <a:pPr marL="342900" indent="-342900">
              <a:buFont typeface="Arial" charset="0"/>
              <a:buChar char="•"/>
            </a:pPr>
            <a:endParaRPr lang="cs-CZ" sz="2400">
              <a:latin typeface="Candara" pitchFamily="34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cs-CZ" sz="2400">
                <a:latin typeface="Candara" pitchFamily="34" charset="0"/>
              </a:rPr>
              <a:t>Přibývá rodin, kde tato funkce není úplně splněna.</a:t>
            </a: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443663" y="5445125"/>
            <a:ext cx="2016125" cy="576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63" y="3071813"/>
            <a:ext cx="24257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565400"/>
            <a:ext cx="7408862" cy="3449638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2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příručka učitele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303 s. ISBN 80-723-8394-9.</a:t>
            </a:r>
          </a:p>
          <a:p>
            <a:pPr lvl="2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144 s. ISBN 80-723-8393-0.</a:t>
            </a:r>
            <a:endParaRPr lang="cs-CZ" sz="1400" i="1" u="sng" dirty="0" smtClean="0">
              <a:solidFill>
                <a:schemeClr val="tx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i="1" u="sng" dirty="0" smtClean="0">
                <a:solidFill>
                  <a:schemeClr val="tx1"/>
                </a:solidFill>
              </a:rPr>
              <a:t>Jiné </a:t>
            </a:r>
            <a:r>
              <a:rPr lang="cs-CZ" i="1" u="sng" dirty="0">
                <a:solidFill>
                  <a:schemeClr val="tx1"/>
                </a:solidFill>
              </a:rPr>
              <a:t>zdroje</a:t>
            </a:r>
            <a:r>
              <a:rPr lang="cs-CZ" i="1" u="sng" dirty="0" smtClean="0">
                <a:solidFill>
                  <a:schemeClr val="tx1"/>
                </a:solidFill>
              </a:rPr>
              <a:t>:</a:t>
            </a:r>
          </a:p>
          <a:p>
            <a:pPr lvl="2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Galerie MS Office – klipart</a:t>
            </a:r>
          </a:p>
          <a:p>
            <a:pPr lvl="2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Archiv autora.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2560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2315</TotalTime>
  <Words>331</Words>
  <Application>Microsoft Office PowerPoint</Application>
  <PresentationFormat>On-screen Show (4:3)</PresentationFormat>
  <Paragraphs>64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12</vt:i4>
      </vt:variant>
    </vt:vector>
  </HeadingPairs>
  <TitlesOfParts>
    <vt:vector size="27" baseType="lpstr">
      <vt:lpstr>Candara</vt:lpstr>
      <vt:lpstr>Arial</vt:lpstr>
      <vt:lpstr>Symbol</vt:lpstr>
      <vt:lpstr>Calibri</vt:lpstr>
      <vt:lpstr>Wingdings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Rodina</vt:lpstr>
      <vt:lpstr>Rodina</vt:lpstr>
      <vt:lpstr>Funkce rodiny</vt:lpstr>
      <vt:lpstr>Funkce rodiny</vt:lpstr>
      <vt:lpstr>Biologicko-reprodukční funkce</vt:lpstr>
      <vt:lpstr>Sociálně-ekonomická funkce</vt:lpstr>
      <vt:lpstr>Ochranná</vt:lpstr>
      <vt:lpstr>Výchovná</vt:lpstr>
      <vt:lpstr>Emocionální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211</cp:revision>
  <dcterms:created xsi:type="dcterms:W3CDTF">2013-05-10T12:01:16Z</dcterms:created>
  <dcterms:modified xsi:type="dcterms:W3CDTF">2014-02-11T17:01:38Z</dcterms:modified>
</cp:coreProperties>
</file>