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69" r:id="rId3"/>
    <p:sldId id="270" r:id="rId4"/>
    <p:sldId id="256" r:id="rId5"/>
    <p:sldId id="271" r:id="rId6"/>
    <p:sldId id="257" r:id="rId7"/>
    <p:sldId id="272" r:id="rId8"/>
    <p:sldId id="273" r:id="rId9"/>
    <p:sldId id="276" r:id="rId10"/>
    <p:sldId id="274" r:id="rId11"/>
    <p:sldId id="277" r:id="rId12"/>
    <p:sldId id="278" r:id="rId13"/>
    <p:sldId id="275" r:id="rId14"/>
    <p:sldId id="279" r:id="rId15"/>
    <p:sldId id="26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7C8AAA-F673-4CFD-AF96-47D54B1EE1E4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362F62-E9F9-497D-97DC-3C16AF73A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175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362F62-E9F9-497D-97DC-3C16AF73AFA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702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4C821-72E8-4E3B-BBD2-87E744A3CB2B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99C4C4-1F24-482A-92CF-B5EAF1D9A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624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4BD50-F79D-4495-B98E-5B087989AA8A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B73A4F-9DEC-4C4A-BDDA-C728CE3B05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235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87664-7902-4F7E-B51B-948BC87741E2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4C651-8EF7-4038-A149-1B6BE0032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061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65A21-1EA3-4834-83DE-922F35603A4F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79FB9-409E-4379-8108-C28B79466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672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AB4F1-AB24-46AC-9B86-2EFCFA7FEFA2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98285-D3AB-4776-A7DD-259C0EE72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059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2B846-A4EA-4ED9-A505-D0A84FEDD3FA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ECDEE-3E29-47AE-B98D-508627AB7B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75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6DB4D-A40A-433F-A120-2AC2CE690730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7C69F-2CBD-4961-B172-FF57F9534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02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2369B-5B08-41A4-A19F-052FA13A4617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75BC9-DF96-4A7A-BDCD-5239DFF77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586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BE796-7C5D-4F32-A0CA-4522EF487C08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DF926-8EEA-4C23-8056-6AF81279C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381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252C9-27B8-438D-87BA-0752833DE46E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9078F-5E68-48F9-B81C-A9E9F79C9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931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7EA8C-B1D6-4F22-B347-85B4C976B882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A5A4D-D649-41D1-9099-7A10589588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784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E9F9C5-CD7B-4DB2-A613-FECDEB9D6C1F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ADC1935-0278-4690-BAB6-1111E53447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794" r:id="rId4"/>
    <p:sldLayoutId id="2147483800" r:id="rId5"/>
    <p:sldLayoutId id="2147483795" r:id="rId6"/>
    <p:sldLayoutId id="2147483801" r:id="rId7"/>
    <p:sldLayoutId id="2147483802" r:id="rId8"/>
    <p:sldLayoutId id="2147483803" r:id="rId9"/>
    <p:sldLayoutId id="2147483796" r:id="rId10"/>
    <p:sldLayoutId id="214748380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4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50031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  <a:defRPr sz="3200">
                <a:solidFill>
                  <a:schemeClr val="tx2"/>
                </a:solidFill>
                <a:latin typeface="Franklin Gothic Book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"/>
              <a:defRPr sz="2800">
                <a:solidFill>
                  <a:schemeClr val="tx2"/>
                </a:solidFill>
                <a:latin typeface="Franklin Gothic Book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"/>
              <a:defRPr sz="2400">
                <a:solidFill>
                  <a:schemeClr val="tx2"/>
                </a:solidFill>
                <a:latin typeface="Franklin Gothic Book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"/>
              <a:defRPr sz="2000">
                <a:solidFill>
                  <a:schemeClr val="tx2"/>
                </a:solidFill>
                <a:latin typeface="Franklin Gothic Book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0245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  <a:defRPr sz="3200">
                <a:solidFill>
                  <a:schemeClr val="tx2"/>
                </a:solidFill>
                <a:latin typeface="Franklin Gothic Book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"/>
              <a:defRPr sz="2800">
                <a:solidFill>
                  <a:schemeClr val="tx2"/>
                </a:solidFill>
                <a:latin typeface="Franklin Gothic Book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"/>
              <a:defRPr sz="2400">
                <a:solidFill>
                  <a:schemeClr val="tx2"/>
                </a:solidFill>
                <a:latin typeface="Franklin Gothic Book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"/>
              <a:defRPr sz="2000">
                <a:solidFill>
                  <a:schemeClr val="tx2"/>
                </a:solidFill>
                <a:latin typeface="Franklin Gothic Book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solidFill>
                  <a:schemeClr val="tx1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solidFill>
                <a:schemeClr val="tx1"/>
              </a:solidFill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solidFill>
                  <a:schemeClr val="tx1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solidFill>
                  <a:schemeClr val="tx1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solidFill>
                <a:schemeClr val="tx1"/>
              </a:solidFill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solidFill>
                <a:schemeClr val="tx1"/>
              </a:solidFill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246" name="Rectangle 20"/>
          <p:cNvSpPr>
            <a:spLocks noChangeArrowheads="1"/>
          </p:cNvSpPr>
          <p:nvPr/>
        </p:nvSpPr>
        <p:spPr bwMode="auto">
          <a:xfrm>
            <a:off x="642938" y="471487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  <a:defRPr sz="3200">
                <a:solidFill>
                  <a:schemeClr val="tx2"/>
                </a:solidFill>
                <a:latin typeface="Franklin Gothic Book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"/>
              <a:defRPr sz="2800">
                <a:solidFill>
                  <a:schemeClr val="tx2"/>
                </a:solidFill>
                <a:latin typeface="Franklin Gothic Book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"/>
              <a:defRPr sz="2400">
                <a:solidFill>
                  <a:schemeClr val="tx2"/>
                </a:solidFill>
                <a:latin typeface="Franklin Gothic Book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"/>
              <a:defRPr sz="2000">
                <a:solidFill>
                  <a:schemeClr val="tx2"/>
                </a:solidFill>
                <a:latin typeface="Franklin Gothic Book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 2" pitchFamily="18" charset="2"/>
              <a:buChar char=""/>
              <a:defRPr>
                <a:solidFill>
                  <a:schemeClr val="tx2"/>
                </a:solidFill>
                <a:latin typeface="Franklin Gothic Book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solidFill>
                  <a:schemeClr val="tx1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solidFill>
                <a:schemeClr val="tx1"/>
              </a:solidFill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solidFill>
                  <a:schemeClr val="tx1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solidFill>
                <a:schemeClr val="tx1"/>
              </a:solidFill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solidFill>
                  <a:schemeClr val="tx1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solidFill>
                <a:schemeClr val="tx1"/>
              </a:solidFill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solidFill>
                <a:schemeClr val="tx1"/>
              </a:solidFill>
              <a:latin typeface="Arial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965718"/>
              </p:ext>
            </p:extLst>
          </p:nvPr>
        </p:nvGraphicFramePr>
        <p:xfrm>
          <a:off x="1619250" y="620713"/>
          <a:ext cx="5476875" cy="55324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</a:t>
                      </a:r>
                      <a:r>
                        <a:rPr lang="cs-CZ" sz="1300" baseline="0" dirty="0" smtClean="0">
                          <a:effectLst/>
                        </a:rPr>
                        <a:t> oblast/Obor</a:t>
                      </a:r>
                      <a:r>
                        <a:rPr lang="cs-CZ" sz="1300" dirty="0" smtClean="0">
                          <a:effectLst/>
                        </a:rPr>
                        <a:t>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Člověk a příroda/Přírodopis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VI.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Franklin Gothic Book" pitchFamily="34" charset="0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Franklin Gothic Book" pitchFamily="34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5.2.2014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7.2.2014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11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VY_32_INOVACE_PŘ.6.60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274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Přírodopis pro 6.-9.ročník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Bezobratlí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  <a:tr h="6274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1" marB="33311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Kroužkovci, žížala, pijavka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1" marB="33311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169820"/>
              </p:ext>
            </p:extLst>
          </p:nvPr>
        </p:nvGraphicFramePr>
        <p:xfrm>
          <a:off x="971550" y="1700213"/>
          <a:ext cx="7488238" cy="36067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60"/>
              </a:tblGrid>
              <a:tr h="3470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3626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6.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3120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Obrázky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nebo ukázky kroužkovců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5847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a podporuje aktivní opakování učiva s užitím interaktivní tabule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endParaRPr lang="cs-CZ" sz="14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12936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Str.5 – úvod – žáci odpovídají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na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motivační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otázky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Str.6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charakteristika kroužkovců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Str.7-13 – třídění a zástupci kroužkovců – stavba těla a způsob života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Str.14 – procvičování – po kliknutí kontrola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12" marB="33312"/>
                </a:tc>
              </a:tr>
              <a:tr h="7066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12" marB="3331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Žáci umí charakterizovat danou skupinu živočichů – kroužkovci, znají její zástupce a jejich postavení a význam v přírodě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12" marB="3331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KROUŽKOVCI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Mnohobuněční živočichové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Jak se nazývá živočich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na obrázku?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Kde žije tento živočich?</a:t>
            </a:r>
          </a:p>
          <a:p>
            <a:endParaRPr lang="cs-CZ" sz="2800" dirty="0" smtClean="0"/>
          </a:p>
          <a:p>
            <a:r>
              <a:rPr lang="cs-CZ" sz="2800" dirty="0" smtClean="0"/>
              <a:t>Popiš tělo tohoto živočicha.</a:t>
            </a:r>
          </a:p>
          <a:p>
            <a:endParaRPr lang="cs-CZ" sz="2800" dirty="0" smtClean="0"/>
          </a:p>
          <a:p>
            <a:r>
              <a:rPr lang="cs-CZ" sz="2800" dirty="0" smtClean="0"/>
              <a:t>Víš, jak se nazývá skupina těchto a podobných živočichů?</a:t>
            </a:r>
            <a:endParaRPr lang="cs-CZ" sz="2800" dirty="0"/>
          </a:p>
        </p:txBody>
      </p:sp>
      <p:pic>
        <p:nvPicPr>
          <p:cNvPr id="35842" name="Picture 2" descr="File:Regenwurm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612640" cy="363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2636912"/>
            <a:ext cx="280831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rgbClr val="FF0000"/>
                </a:solidFill>
              </a:rPr>
              <a:t>Ž</a:t>
            </a:r>
            <a:r>
              <a:rPr lang="cs-CZ" sz="2800" b="1" dirty="0" smtClean="0">
                <a:solidFill>
                  <a:srgbClr val="FF0000"/>
                </a:solidFill>
              </a:rPr>
              <a:t>ížala obecná.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3675418"/>
            <a:ext cx="280831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Ve vlhké půdě.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4690729"/>
            <a:ext cx="76377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Tělo se skládá z kroužků (článků) a opasku.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7784" y="5589240"/>
            <a:ext cx="280831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Kroužkovci.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56648" y="4107466"/>
            <a:ext cx="504056" cy="2576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Obr.1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13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Znaky kroužkovců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3600" b="1" dirty="0" smtClean="0">
                <a:solidFill>
                  <a:srgbClr val="FF0000"/>
                </a:solidFill>
              </a:rPr>
              <a:t>mají stejnoměrně článkované tělo</a:t>
            </a:r>
          </a:p>
          <a:p>
            <a:pPr eaLnBrk="1" hangingPunct="1"/>
            <a:r>
              <a:rPr lang="cs-CZ" altLang="cs-CZ" sz="3600" b="1" dirty="0" smtClean="0">
                <a:solidFill>
                  <a:srgbClr val="0070C0"/>
                </a:solidFill>
              </a:rPr>
              <a:t>tělní články se nazývají kroužky, jsou oddělené přepážkami uvnitř těla</a:t>
            </a:r>
          </a:p>
          <a:p>
            <a:pPr eaLnBrk="1" hangingPunct="1"/>
            <a:r>
              <a:rPr lang="cs-CZ" altLang="cs-CZ" sz="3600" b="1" dirty="0" smtClean="0">
                <a:solidFill>
                  <a:srgbClr val="00B050"/>
                </a:solidFill>
              </a:rPr>
              <a:t>pohyb umožňují štětinky – vyrůstají na povrchu těla </a:t>
            </a:r>
          </a:p>
          <a:p>
            <a:pPr eaLnBrk="1" hangingPunct="1"/>
            <a:r>
              <a:rPr lang="cs-CZ" altLang="cs-CZ" sz="3600" b="1" dirty="0" smtClean="0">
                <a:solidFill>
                  <a:srgbClr val="7030A0"/>
                </a:solidFill>
              </a:rPr>
              <a:t>délka těla – 1mm až několik m</a:t>
            </a:r>
          </a:p>
          <a:p>
            <a:pPr eaLnBrk="1" hangingPunct="1"/>
            <a:r>
              <a:rPr lang="cs-CZ" altLang="cs-CZ" sz="3600" b="1" dirty="0" smtClean="0">
                <a:solidFill>
                  <a:schemeClr val="accent1">
                    <a:lumMod val="50000"/>
                  </a:schemeClr>
                </a:solidFill>
              </a:rPr>
              <a:t>výskyt – vlhká půda, sladká voda, moře  </a:t>
            </a:r>
          </a:p>
          <a:p>
            <a:pPr eaLnBrk="1" hangingPunct="1"/>
            <a:endParaRPr lang="cs-CZ" altLang="cs-CZ" sz="3600" b="1" dirty="0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31840" y="1388638"/>
            <a:ext cx="3312368" cy="57606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KROUŽKOVCI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292080" y="2517875"/>
            <a:ext cx="3312368" cy="57606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MÁLOŠTĚTINATCI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23443" y="2516828"/>
            <a:ext cx="3516510" cy="57606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MNOHOŠTĚTINATCI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444208" y="4399722"/>
            <a:ext cx="2363890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PIJAVICE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3032990" y="4399722"/>
            <a:ext cx="2592288" cy="57606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OPASKOVCI</a:t>
            </a:r>
            <a:endParaRPr lang="cs-CZ" sz="3200" dirty="0"/>
          </a:p>
        </p:txBody>
      </p:sp>
      <p:sp>
        <p:nvSpPr>
          <p:cNvPr id="9" name="Pravá složená závorka 8"/>
          <p:cNvSpPr/>
          <p:nvPr/>
        </p:nvSpPr>
        <p:spPr>
          <a:xfrm rot="16200000">
            <a:off x="4499908" y="-255579"/>
            <a:ext cx="540059" cy="4980621"/>
          </a:xfrm>
          <a:prstGeom prst="righ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stCxn id="5" idx="2"/>
          </p:cNvCxnSpPr>
          <p:nvPr/>
        </p:nvCxnSpPr>
        <p:spPr>
          <a:xfrm flipH="1">
            <a:off x="4499992" y="3093939"/>
            <a:ext cx="2448272" cy="1199157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5" idx="2"/>
          </p:cNvCxnSpPr>
          <p:nvPr/>
        </p:nvCxnSpPr>
        <p:spPr>
          <a:xfrm>
            <a:off x="6948264" y="3093939"/>
            <a:ext cx="792088" cy="1199157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076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MNOHOŠTĚTINATCI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ž</a:t>
            </a:r>
            <a:r>
              <a:rPr lang="cs-CZ" sz="2800" dirty="0" smtClean="0"/>
              <a:t>ijí v moři – dýchají žábrami</a:t>
            </a:r>
          </a:p>
          <a:p>
            <a:r>
              <a:rPr lang="cs-CZ" sz="2800" dirty="0" smtClean="0"/>
              <a:t>štětinky vyrůstají ve svazečcích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ají oddělené pohlaví 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asto jsou potravou ryb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NEREIDKA HNĚDÁ </a:t>
            </a:r>
            <a:r>
              <a:rPr lang="cs-CZ" sz="2800" dirty="0" smtClean="0"/>
              <a:t>- dravec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PALOLO ZELENÝ </a:t>
            </a:r>
            <a:r>
              <a:rPr lang="cs-CZ" sz="2800" dirty="0" smtClean="0"/>
              <a:t>– žije </a:t>
            </a:r>
            <a:r>
              <a:rPr lang="cs-CZ" sz="2800" dirty="0" err="1" smtClean="0"/>
              <a:t>přisedle</a:t>
            </a:r>
            <a:r>
              <a:rPr lang="cs-CZ" sz="2800" dirty="0" smtClean="0"/>
              <a:t> v Tichém oceánu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AFRODITKA PLSTNATÁ </a:t>
            </a:r>
            <a:r>
              <a:rPr lang="cs-CZ" sz="2800" dirty="0" smtClean="0"/>
              <a:t>– evropská moře, „mořská housenka“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8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mnohoštětinatci</a:t>
            </a:r>
            <a:endParaRPr lang="cs-CZ" dirty="0"/>
          </a:p>
        </p:txBody>
      </p:sp>
      <p:pic>
        <p:nvPicPr>
          <p:cNvPr id="48130" name="Picture 2" descr="File:Nereis pelagica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24891"/>
            <a:ext cx="4230012" cy="2738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347864" y="4272494"/>
            <a:ext cx="504056" cy="2576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Obr.2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15673" y="6410151"/>
            <a:ext cx="504056" cy="2576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Obr.3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67408" y="3945298"/>
            <a:ext cx="2392830" cy="9238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nereidka hnědá</a:t>
            </a:r>
            <a:endParaRPr lang="cs-CZ" sz="2400" dirty="0"/>
          </a:p>
        </p:txBody>
      </p:sp>
      <p:pic>
        <p:nvPicPr>
          <p:cNvPr id="48132" name="Picture 4" descr="File:Aphrodita aculeata (Sea mouse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32" y="3661798"/>
            <a:ext cx="4951986" cy="274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5436096" y="3180120"/>
            <a:ext cx="2592288" cy="96896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afroditka plstnatá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6023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MÁLOŠTĚTINATCI - OPASKOVCI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v přední části těla opasek (vylučuje sliz důležitý při rozmnožování)</a:t>
            </a:r>
          </a:p>
          <a:p>
            <a:r>
              <a:rPr lang="cs-CZ" dirty="0" smtClean="0"/>
              <a:t>žijí ve sladkých vodách a v půdě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ŽÍŽALA OBECNÁ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ŽÍŽALA HNOJNÍ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NITĚNKA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45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ve vlhké půdě</a:t>
            </a:r>
          </a:p>
          <a:p>
            <a:r>
              <a:rPr lang="cs-CZ" dirty="0"/>
              <a:t>p</a:t>
            </a:r>
            <a:r>
              <a:rPr lang="cs-CZ" dirty="0" smtClean="0"/>
              <a:t>otrava – odumřelé části rostlin a živočichů (nestrávené zbytky přispívají ke vzniku humusu)</a:t>
            </a:r>
          </a:p>
          <a:p>
            <a:r>
              <a:rPr lang="cs-CZ" dirty="0" smtClean="0"/>
              <a:t>dýchá celým povrchem těla </a:t>
            </a:r>
          </a:p>
          <a:p>
            <a:r>
              <a:rPr lang="cs-CZ" dirty="0" smtClean="0"/>
              <a:t>cévní soustava je uzavřená</a:t>
            </a:r>
          </a:p>
          <a:p>
            <a:r>
              <a:rPr lang="cs-CZ" dirty="0" smtClean="0"/>
              <a:t>nervová soustava je žebříčkovitá</a:t>
            </a:r>
          </a:p>
          <a:p>
            <a:r>
              <a:rPr lang="cs-CZ" dirty="0" smtClean="0"/>
              <a:t>obojetník (hermafrodit)</a:t>
            </a:r>
          </a:p>
          <a:p>
            <a:r>
              <a:rPr lang="cs-CZ" dirty="0"/>
              <a:t>v</a:t>
            </a:r>
            <a:r>
              <a:rPr lang="cs-CZ" dirty="0" smtClean="0"/>
              <a:t>ývin má přímý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84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opaskovci</a:t>
            </a:r>
            <a:endParaRPr lang="cs-CZ" dirty="0"/>
          </a:p>
        </p:txBody>
      </p:sp>
      <p:pic>
        <p:nvPicPr>
          <p:cNvPr id="49154" name="Picture 2" descr="File:Redwiggler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3384376" cy="248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19872" y="3806280"/>
            <a:ext cx="504056" cy="2576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Obr.4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3419872" y="1261780"/>
            <a:ext cx="5059221" cy="1703462"/>
          </a:xfrm>
          <a:prstGeom prst="leftArrowCallou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Žížala hnojní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menší než obecná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červeně zbarvená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9592" y="4221088"/>
            <a:ext cx="7579501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Nitěnky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žijí ve znečištěných vodách, tělo je zabořené přední částí do bahna, zadní částí kmitá a přijímá kyslík z vody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potrava pro akvarijní ryby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0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MÁLOŠTĚTINATCI - PIJAVICE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iví se sáním krve živočichů – vnější parazité</a:t>
            </a:r>
          </a:p>
          <a:p>
            <a:r>
              <a:rPr lang="cs-CZ" dirty="0" smtClean="0"/>
              <a:t>mají okrouhlé přísavky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PIJAVKA KOŇSKÁ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PIJAVKA LÉKAŘSKÁ </a:t>
            </a:r>
            <a:r>
              <a:rPr lang="cs-CZ" dirty="0" smtClean="0"/>
              <a:t>– používá se v lékařství, do těla vstřikují </a:t>
            </a:r>
            <a:r>
              <a:rPr lang="cs-CZ" b="1" dirty="0" err="1" smtClean="0"/>
              <a:t>hirudin</a:t>
            </a:r>
            <a:r>
              <a:rPr lang="cs-CZ" dirty="0" smtClean="0"/>
              <a:t> (látka, která zabraňuje srážení krve)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CHOBOTNATKA RYBÍ</a:t>
            </a:r>
            <a:r>
              <a:rPr lang="cs-CZ" dirty="0" smtClean="0"/>
              <a:t> – cizopasí na těle ryb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84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– spoj správně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191000" cy="47244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NITĚNKA</a:t>
            </a:r>
          </a:p>
          <a:p>
            <a:endParaRPr lang="cs-CZ" sz="1000" b="1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PALOLO</a:t>
            </a:r>
          </a:p>
          <a:p>
            <a:endParaRPr lang="cs-CZ" sz="1000" b="1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AFRODITKA</a:t>
            </a:r>
          </a:p>
          <a:p>
            <a:endParaRPr lang="cs-CZ" sz="1000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ŽÍŽALA</a:t>
            </a:r>
          </a:p>
          <a:p>
            <a:endParaRPr lang="cs-CZ" sz="1000" b="1" dirty="0" smtClean="0"/>
          </a:p>
          <a:p>
            <a:r>
              <a:rPr lang="cs-CZ" b="1" dirty="0" smtClean="0">
                <a:solidFill>
                  <a:schemeClr val="accent6"/>
                </a:solidFill>
              </a:rPr>
              <a:t>PIJAVKA LÉKAŘSKÁ</a:t>
            </a:r>
          </a:p>
          <a:p>
            <a:endParaRPr lang="cs-CZ" sz="1000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CHOBOTNATKA RYBÍ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1556792"/>
            <a:ext cx="4343400" cy="4724400"/>
          </a:xfrm>
        </p:spPr>
        <p:txBody>
          <a:bodyPr/>
          <a:lstStyle/>
          <a:p>
            <a:pPr lvl="1">
              <a:buFont typeface="Wingdings" panose="05000000000000000000" pitchFamily="2" charset="2"/>
              <a:buChar char="Ø"/>
            </a:pPr>
            <a:r>
              <a:rPr lang="cs-CZ" dirty="0" smtClean="0"/>
              <a:t>cizopasí na rybách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cs-CZ" sz="10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 smtClean="0"/>
              <a:t>břehy evropských moří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cs-CZ" sz="10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 smtClean="0"/>
              <a:t>vznik humusu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cs-CZ" sz="10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ahůdka domorodců v </a:t>
            </a:r>
            <a:r>
              <a:rPr lang="cs-CZ" dirty="0" err="1" smtClean="0"/>
              <a:t>tichomoří</a:t>
            </a:r>
            <a:endParaRPr lang="cs-CZ" dirty="0" smtClean="0"/>
          </a:p>
          <a:p>
            <a:pPr lvl="1">
              <a:buFont typeface="Wingdings" panose="05000000000000000000" pitchFamily="2" charset="2"/>
              <a:buChar char="Ø"/>
            </a:pPr>
            <a:endParaRPr lang="cs-CZ" sz="10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 err="1" smtClean="0"/>
              <a:t>hirudin</a:t>
            </a:r>
            <a:endParaRPr lang="cs-CZ" dirty="0" smtClean="0"/>
          </a:p>
          <a:p>
            <a:pPr lvl="1">
              <a:buFont typeface="Wingdings" panose="05000000000000000000" pitchFamily="2" charset="2"/>
              <a:buChar char="Ø"/>
            </a:pPr>
            <a:endParaRPr lang="cs-CZ" sz="10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cs-CZ" dirty="0" smtClean="0"/>
              <a:t>potrava akvarijních ryb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lvl="1">
              <a:buFont typeface="Wingdings" panose="05000000000000000000" pitchFamily="2" charset="2"/>
              <a:buChar char="Ø"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339752" y="1844824"/>
            <a:ext cx="2736304" cy="3456384"/>
          </a:xfrm>
          <a:prstGeom prst="line">
            <a:avLst/>
          </a:prstGeom>
          <a:ln w="38100">
            <a:solidFill>
              <a:srgbClr val="00B05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2636912"/>
            <a:ext cx="2952328" cy="1080120"/>
          </a:xfrm>
          <a:prstGeom prst="line">
            <a:avLst/>
          </a:prstGeom>
          <a:ln w="3810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627784" y="2420888"/>
            <a:ext cx="2448272" cy="864096"/>
          </a:xfrm>
          <a:prstGeom prst="line">
            <a:avLst/>
          </a:prstGeom>
          <a:ln w="38100">
            <a:solidFill>
              <a:srgbClr val="7030A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979712" y="3068960"/>
            <a:ext cx="3024336" cy="936104"/>
          </a:xfrm>
          <a:prstGeom prst="line">
            <a:avLst/>
          </a:prstGeom>
          <a:ln w="3810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851920" y="4653136"/>
            <a:ext cx="1224136" cy="0"/>
          </a:xfrm>
          <a:prstGeom prst="line">
            <a:avLst/>
          </a:prstGeom>
          <a:ln w="38100">
            <a:solidFill>
              <a:schemeClr val="accent6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3851920" y="1844824"/>
            <a:ext cx="1224136" cy="3528392"/>
          </a:xfrm>
          <a:prstGeom prst="line">
            <a:avLst/>
          </a:prstGeom>
          <a:ln w="38100">
            <a:solidFill>
              <a:srgbClr val="00206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54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Comic Sans MS" pitchFamily="66" charset="0"/>
              </a:rPr>
              <a:t>Citace a 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000" dirty="0"/>
              <a:t>Obr.1:LINNENBACH, Michael. File:Regenwurm1.jpg.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2001-2005 [cit. 2014-02-06]. Dostupné z: http://commons.wikimedia.org/wiki/File:Regenwurm1.jpg </a:t>
            </a:r>
            <a:endParaRPr lang="cs-CZ" sz="1000" dirty="0" smtClean="0"/>
          </a:p>
          <a:p>
            <a:pPr eaLnBrk="1" hangingPunct="1">
              <a:defRPr/>
            </a:pPr>
            <a:r>
              <a:rPr lang="cs-CZ" sz="1000" dirty="0" smtClean="0"/>
              <a:t>Obr.2: </a:t>
            </a:r>
            <a:r>
              <a:rPr lang="cs-CZ" sz="1000" dirty="0"/>
              <a:t>. File:Nereis pelagica.jpg.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2001-2008 [cit. 2014-02-06]. Dostupné z: http://commons.wikimedia.org/wiki/File:Nereis_pelagica.jpg </a:t>
            </a:r>
            <a:endParaRPr lang="cs-CZ" sz="1000" dirty="0" smtClean="0"/>
          </a:p>
          <a:p>
            <a:pPr eaLnBrk="1" hangingPunct="1">
              <a:defRPr/>
            </a:pPr>
            <a:r>
              <a:rPr lang="cs-CZ" sz="1000" dirty="0"/>
              <a:t>Obr.3:. File:Aphrodita </a:t>
            </a:r>
            <a:r>
              <a:rPr lang="cs-CZ" sz="1000" dirty="0" err="1"/>
              <a:t>aculeata</a:t>
            </a:r>
            <a:r>
              <a:rPr lang="cs-CZ" sz="1000" dirty="0"/>
              <a:t> (</a:t>
            </a:r>
            <a:r>
              <a:rPr lang="cs-CZ" sz="1000" dirty="0" err="1"/>
              <a:t>Sea</a:t>
            </a:r>
            <a:r>
              <a:rPr lang="cs-CZ" sz="1000" dirty="0"/>
              <a:t> </a:t>
            </a:r>
            <a:r>
              <a:rPr lang="cs-CZ" sz="1000" dirty="0" err="1"/>
              <a:t>mouse</a:t>
            </a:r>
            <a:r>
              <a:rPr lang="cs-CZ" sz="1000" dirty="0"/>
              <a:t>).</a:t>
            </a:r>
            <a:r>
              <a:rPr lang="cs-CZ" sz="1000" dirty="0" err="1"/>
              <a:t>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2001-2008 [cit. 2014-02-06]. Dostupné z: http://commons.wikimedia.org/wiki/File:Aphrodita_aculeata_(Sea_mouse).jpg </a:t>
            </a:r>
            <a:endParaRPr lang="cs-CZ" sz="1000" dirty="0" smtClean="0"/>
          </a:p>
          <a:p>
            <a:pPr eaLnBrk="1" hangingPunct="1">
              <a:defRPr/>
            </a:pPr>
            <a:r>
              <a:rPr lang="cs-CZ" sz="1000" dirty="0" smtClean="0"/>
              <a:t>Obr.4</a:t>
            </a:r>
            <a:r>
              <a:rPr lang="cs-CZ" sz="1000" dirty="0"/>
              <a:t>: File:Redwiggler1.jpg.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2001-2006 [cit. 2014-02-06]. Dostupné z: http://commons.wikimedia.org/wiki/File:Redwiggler1.jpg </a:t>
            </a:r>
            <a:endParaRPr lang="cs-CZ" sz="1000" dirty="0" smtClean="0"/>
          </a:p>
          <a:p>
            <a:pPr marL="0" indent="0" eaLnBrk="1" hangingPunct="1">
              <a:buNone/>
              <a:defRPr/>
            </a:pPr>
            <a:endParaRPr lang="cs-CZ" sz="1000" dirty="0" smtClean="0"/>
          </a:p>
          <a:p>
            <a:pPr eaLnBrk="1" hangingPunct="1">
              <a:defRPr/>
            </a:pPr>
            <a:endParaRPr lang="cs-CZ" sz="1000" dirty="0"/>
          </a:p>
          <a:p>
            <a:pPr eaLnBrk="1" hangingPunct="1">
              <a:defRPr/>
            </a:pPr>
            <a:endParaRPr lang="cs-CZ" sz="1000" dirty="0" smtClean="0"/>
          </a:p>
          <a:p>
            <a:pPr marL="0" indent="0" algn="ctr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600" b="1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b="1" dirty="0"/>
              <a:t>  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b="1" dirty="0"/>
          </a:p>
          <a:p>
            <a:pPr eaLnBrk="1" hangingPunct="1">
              <a:defRPr/>
            </a:pPr>
            <a:endParaRPr lang="cs-CZ" sz="1600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sz="1000" dirty="0"/>
          </a:p>
          <a:p>
            <a:pPr eaLnBrk="1" hangingPunct="1">
              <a:defRPr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6065</TotalTime>
  <Words>668</Words>
  <Application>Microsoft Office PowerPoint</Application>
  <PresentationFormat>Předvádění na obrazovce (4:3)</PresentationFormat>
  <Paragraphs>146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Cesta</vt:lpstr>
      <vt:lpstr>Picture</vt:lpstr>
      <vt:lpstr>Prezentace aplikace PowerPoint</vt:lpstr>
      <vt:lpstr>Prezentace aplikace PowerPoint</vt:lpstr>
      <vt:lpstr>ANOTACE</vt:lpstr>
      <vt:lpstr>KROUŽKOVCI</vt:lpstr>
      <vt:lpstr>úvod</vt:lpstr>
      <vt:lpstr>Znaky kroužkovců</vt:lpstr>
      <vt:lpstr>Třídění </vt:lpstr>
      <vt:lpstr>MNOHOŠTĚTINATCI</vt:lpstr>
      <vt:lpstr>mnohoštětinatci</vt:lpstr>
      <vt:lpstr>MÁLOŠTĚTINATCI - OPASKOVCI</vt:lpstr>
      <vt:lpstr>Žížala obecná</vt:lpstr>
      <vt:lpstr>opaskovci</vt:lpstr>
      <vt:lpstr>MÁLOŠTĚTINATCI - PIJAVICE</vt:lpstr>
      <vt:lpstr>Procvičování – spoj správně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Noční motýli</dc:title>
  <dc:creator>růženka</dc:creator>
  <cp:lastModifiedBy>Koubová</cp:lastModifiedBy>
  <cp:revision>68</cp:revision>
  <dcterms:created xsi:type="dcterms:W3CDTF">2011-04-17T08:14:08Z</dcterms:created>
  <dcterms:modified xsi:type="dcterms:W3CDTF">2014-02-11T17:11:25Z</dcterms:modified>
</cp:coreProperties>
</file>