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6" r:id="rId4"/>
    <p:sldId id="261" r:id="rId5"/>
    <p:sldId id="268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0000D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5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F8E057F-A739-480E-9D1F-4847FF75B17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9205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5F4976-2971-4183-95AE-2F56E063EB0D}" type="slidenum">
              <a:rPr lang="cs-CZ"/>
              <a:pPr/>
              <a:t>1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B731D9-AD0B-443C-91D3-384B4D9A7B3F}" type="slidenum">
              <a:rPr lang="cs-CZ"/>
              <a:pPr/>
              <a:t>2</a:t>
            </a:fld>
            <a:endParaRPr lang="cs-CZ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430EC91-309F-41B6-8197-C982CF26C1F6}" type="slidenum">
              <a:rPr lang="cs-CZ"/>
              <a:pPr/>
              <a:t>6</a:t>
            </a:fld>
            <a:endParaRPr lang="cs-CZ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410536-5120-4D8B-8D73-55ADCC2249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CD7A74-9A9D-445C-91D0-759D8A6364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353A9C-DA86-47C5-91D5-95E68ABBBB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CE8710-EF55-4A89-ADB9-09412183EC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A7C0D5-38E8-469B-A4E9-70FA31B8DF1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393302-AB35-4BAA-BD5A-207D46EAEA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A41E5F-BCC8-436B-91AA-13E8983C6F4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161126-DC2C-4807-9CA7-62959910C20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CAB4E7-619F-4D1E-B3A9-66841D009C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A22E87-24B1-4097-8153-289CCA3046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2C8849-CF14-4E20-AE1C-EB825FE4AB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6C40E2E-D06A-49EF-B26C-2CC43431581D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6/Cyclopentane3d.p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3/Cyclobutane-3D-vdW.png/592px-Cyclobutane-3D-vdW.png" TargetMode="External"/><Relationship Id="rId5" Type="http://schemas.openxmlformats.org/officeDocument/2006/relationships/hyperlink" Target="http://upload.wikimedia.org/wikipedia/commons/7/72/Cyclohexan_Kalottenmodell.png" TargetMode="External"/><Relationship Id="rId4" Type="http://schemas.openxmlformats.org/officeDocument/2006/relationships/hyperlink" Target="http://upload.wikimedia.org/wikipedia/commons/3/3f/Cyclopropa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  <a:noFill/>
          <a:ln/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342555263"/>
              </p:ext>
            </p:extLst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Elementária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VY_32_INOVACE_06.43.10.167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Chemie – 9.ročník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Cykloalkany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Uhlovodíky, cykloalkany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>
          <a:xfrm>
            <a:off x="35496" y="44624"/>
            <a:ext cx="9073008" cy="1224136"/>
          </a:xfrm>
        </p:spPr>
        <p:txBody>
          <a:bodyPr/>
          <a:lstStyle/>
          <a:p>
            <a:r>
              <a:rPr lang="cs-CZ" sz="8800" b="1" dirty="0" smtClean="0">
                <a:solidFill>
                  <a:srgbClr val="FFC000"/>
                </a:solidFill>
              </a:rPr>
              <a:t>CYKLOALKANY</a:t>
            </a:r>
            <a:endParaRPr lang="cs-CZ" sz="8800" b="1" dirty="0">
              <a:solidFill>
                <a:srgbClr val="FFC000"/>
              </a:solidFill>
            </a:endParaRPr>
          </a:p>
        </p:txBody>
      </p:sp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>
          <a:xfrm>
            <a:off x="251520" y="1412777"/>
            <a:ext cx="8435280" cy="288032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dvouprvkové uhlovodíky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uzavřený (</a:t>
            </a:r>
            <a:r>
              <a:rPr lang="cs-CZ" sz="2800" dirty="0"/>
              <a:t>c</a:t>
            </a:r>
            <a:r>
              <a:rPr lang="cs-CZ" sz="2800" dirty="0" smtClean="0"/>
              <a:t>yklický) řetězec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pouze jednoduché vazby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v názvu předpona </a:t>
            </a:r>
            <a:r>
              <a:rPr lang="cs-CZ" sz="2800" dirty="0" err="1" smtClean="0">
                <a:solidFill>
                  <a:srgbClr val="FFFF00"/>
                </a:solidFill>
              </a:rPr>
              <a:t>cyklo</a:t>
            </a:r>
            <a:r>
              <a:rPr lang="cs-CZ" sz="2800" dirty="0" smtClean="0">
                <a:solidFill>
                  <a:srgbClr val="FFFF00"/>
                </a:solidFill>
              </a:rPr>
              <a:t>-</a:t>
            </a:r>
            <a:r>
              <a:rPr lang="cs-CZ" sz="2800" dirty="0" smtClean="0"/>
              <a:t>  a koncovka   </a:t>
            </a:r>
            <a:r>
              <a:rPr lang="cs-CZ" sz="2800" dirty="0" smtClean="0">
                <a:solidFill>
                  <a:srgbClr val="FFFF00"/>
                </a:solidFill>
              </a:rPr>
              <a:t>-en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altLang="cs-CZ" sz="2800" u="sng" dirty="0"/>
              <a:t>obecný </a:t>
            </a:r>
            <a:r>
              <a:rPr lang="cs-CZ" altLang="cs-CZ" sz="2800" u="sng" dirty="0" smtClean="0"/>
              <a:t>vzorec:</a:t>
            </a:r>
            <a:endParaRPr lang="cs-CZ" altLang="cs-CZ" sz="2400" b="1" u="sng" dirty="0">
              <a:solidFill>
                <a:schemeClr val="tx2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800" dirty="0" smtClean="0">
              <a:solidFill>
                <a:srgbClr val="FFFF00"/>
              </a:solidFill>
            </a:endParaRPr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717032"/>
            <a:ext cx="2397133" cy="1445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cs-CZ" altLang="cs-CZ" b="1" i="1" u="sng" dirty="0" smtClean="0">
                <a:solidFill>
                  <a:srgbClr val="FFFF00"/>
                </a:solidFill>
              </a:rPr>
              <a:t>typy </a:t>
            </a:r>
            <a:r>
              <a:rPr lang="cs-CZ" altLang="cs-CZ" b="1" i="1" u="sng" dirty="0" smtClean="0">
                <a:solidFill>
                  <a:srgbClr val="FFFF00"/>
                </a:solidFill>
              </a:rPr>
              <a:t>vzorců </a:t>
            </a:r>
            <a:r>
              <a:rPr lang="cs-CZ" altLang="cs-CZ" dirty="0" smtClean="0"/>
              <a:t>: příklad cyklopropan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800" u="sng" dirty="0" smtClean="0"/>
              <a:t>molekulový</a:t>
            </a:r>
            <a:r>
              <a:rPr lang="cs-CZ" altLang="cs-CZ" sz="2800" dirty="0" smtClean="0"/>
              <a:t> – </a:t>
            </a:r>
            <a:r>
              <a:rPr lang="cs-CZ" altLang="cs-CZ" sz="2800" dirty="0"/>
              <a:t>C3H6</a:t>
            </a:r>
          </a:p>
          <a:p>
            <a:pPr>
              <a:lnSpc>
                <a:spcPct val="90000"/>
              </a:lnSpc>
            </a:pPr>
            <a:r>
              <a:rPr lang="cs-CZ" altLang="cs-CZ" sz="2800" u="sng" dirty="0"/>
              <a:t>strukturní</a:t>
            </a:r>
            <a:r>
              <a:rPr lang="cs-CZ" altLang="cs-CZ" sz="2800" dirty="0"/>
              <a:t> </a:t>
            </a:r>
            <a:r>
              <a:rPr lang="cs-CZ" altLang="cs-CZ" sz="2800" dirty="0" smtClean="0"/>
              <a:t>– </a:t>
            </a:r>
            <a:r>
              <a:rPr lang="cs-CZ" altLang="cs-CZ" sz="2800" dirty="0" smtClean="0"/>
              <a:t>vyjadřuje  </a:t>
            </a:r>
            <a:r>
              <a:rPr lang="cs-CZ" altLang="cs-CZ" sz="2800" dirty="0"/>
              <a:t>typ řetězce a druhy </a:t>
            </a:r>
            <a:r>
              <a:rPr lang="cs-CZ" altLang="cs-CZ" sz="2800" dirty="0" smtClean="0"/>
              <a:t>vazeb</a:t>
            </a:r>
          </a:p>
          <a:p>
            <a:pPr>
              <a:lnSpc>
                <a:spcPct val="90000"/>
              </a:lnSpc>
            </a:pPr>
            <a:endParaRPr lang="cs-CZ" altLang="cs-CZ" sz="2800" dirty="0" smtClean="0"/>
          </a:p>
          <a:p>
            <a:pPr>
              <a:lnSpc>
                <a:spcPct val="90000"/>
              </a:lnSpc>
            </a:pPr>
            <a:endParaRPr lang="cs-CZ" altLang="cs-CZ" sz="2800" dirty="0" smtClean="0"/>
          </a:p>
          <a:p>
            <a:pPr>
              <a:lnSpc>
                <a:spcPct val="90000"/>
              </a:lnSpc>
            </a:pPr>
            <a:endParaRPr lang="cs-CZ" altLang="cs-CZ" sz="2800" dirty="0" smtClean="0"/>
          </a:p>
          <a:p>
            <a:pPr>
              <a:lnSpc>
                <a:spcPct val="90000"/>
              </a:lnSpc>
            </a:pPr>
            <a:endParaRPr lang="cs-CZ" altLang="cs-CZ" sz="2800" dirty="0"/>
          </a:p>
          <a:p>
            <a:pPr>
              <a:lnSpc>
                <a:spcPct val="90000"/>
              </a:lnSpc>
            </a:pPr>
            <a:r>
              <a:rPr lang="cs-CZ" altLang="cs-CZ" sz="2800" u="sng" dirty="0"/>
              <a:t>racionální</a:t>
            </a:r>
            <a:r>
              <a:rPr lang="cs-CZ" altLang="cs-CZ" sz="2800" dirty="0"/>
              <a:t> – symbol pro tvar řetězce  </a:t>
            </a:r>
          </a:p>
          <a:p>
            <a:pPr>
              <a:lnSpc>
                <a:spcPct val="90000"/>
              </a:lnSpc>
            </a:pPr>
            <a:endParaRPr lang="cs-CZ" altLang="cs-CZ" dirty="0"/>
          </a:p>
          <a:p>
            <a:pPr>
              <a:lnSpc>
                <a:spcPct val="90000"/>
              </a:lnSpc>
            </a:pPr>
            <a:endParaRPr lang="cs-CZ" alt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77885"/>
            <a:ext cx="1584176" cy="1403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043602"/>
            <a:ext cx="1296144" cy="111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35855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 bwMode="auto">
          <a:xfrm>
            <a:off x="457200" y="188640"/>
            <a:ext cx="7283152" cy="50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Zástupci – tvoří základní řadu  </a:t>
            </a: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125220985"/>
              </p:ext>
            </p:extLst>
          </p:nvPr>
        </p:nvGraphicFramePr>
        <p:xfrm>
          <a:off x="0" y="908720"/>
          <a:ext cx="9108504" cy="5877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3688"/>
                <a:gridCol w="1152128"/>
                <a:gridCol w="1296144"/>
                <a:gridCol w="1368152"/>
                <a:gridCol w="3528392"/>
              </a:tblGrid>
              <a:tr h="78363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název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Vzorec sumární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Vzorec</a:t>
                      </a:r>
                      <a:r>
                        <a:rPr lang="cs-CZ" b="1" baseline="0" dirty="0" smtClean="0"/>
                        <a:t> strukturní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Vzorec</a:t>
                      </a:r>
                      <a:r>
                        <a:rPr lang="cs-CZ" b="1" baseline="0" dirty="0" smtClean="0"/>
                        <a:t> racionální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Vlastnost, použití</a:t>
                      </a:r>
                      <a:endParaRPr lang="cs-CZ" b="1" dirty="0"/>
                    </a:p>
                  </a:txBody>
                  <a:tcPr anchor="ctr"/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CYKLOPROPAN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0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hořlavina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CYKLOBUTAN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0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hořlavina, užití v biochemii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CYKLOPENTAN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0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výroba lepidel, izolačních pěn, mazivo na harddisky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273409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CYKLOHEXAN</a:t>
                      </a:r>
                      <a:endParaRPr lang="cs-CZ" sz="1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0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altLang="cs-CZ" b="1" dirty="0" smtClean="0">
                          <a:solidFill>
                            <a:schemeClr val="tx1"/>
                          </a:solidFill>
                        </a:rPr>
                        <a:t>hořlavina, rozpouštědlo, surovina na výrobu plastů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9585" y="1988840"/>
            <a:ext cx="912495" cy="783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8437" y="3212976"/>
            <a:ext cx="853643" cy="814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09120"/>
            <a:ext cx="975381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661248"/>
            <a:ext cx="856691" cy="905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5338" y="1973957"/>
            <a:ext cx="910598" cy="806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12976"/>
            <a:ext cx="849443" cy="864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4" y="4365104"/>
            <a:ext cx="1110862" cy="1066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15189" y="5589240"/>
            <a:ext cx="952755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POZNEJ PODLE MOLEKULY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File:Cyclopentane3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40768"/>
            <a:ext cx="2123093" cy="2086348"/>
          </a:xfrm>
          <a:prstGeom prst="rect">
            <a:avLst/>
          </a:prstGeom>
          <a:noFill/>
        </p:spPr>
      </p:pic>
      <p:pic>
        <p:nvPicPr>
          <p:cNvPr id="3077" name="Picture 5" descr="File:Cyclobutan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12776"/>
            <a:ext cx="1965598" cy="1988840"/>
          </a:xfrm>
          <a:prstGeom prst="rect">
            <a:avLst/>
          </a:prstGeom>
          <a:noFill/>
        </p:spPr>
      </p:pic>
      <p:pic>
        <p:nvPicPr>
          <p:cNvPr id="3079" name="Picture 7" descr="File:Cyclopropan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1412776"/>
            <a:ext cx="2185308" cy="1951509"/>
          </a:xfrm>
          <a:prstGeom prst="rect">
            <a:avLst/>
          </a:prstGeom>
          <a:noFill/>
        </p:spPr>
      </p:pic>
      <p:pic>
        <p:nvPicPr>
          <p:cNvPr id="3081" name="Picture 9" descr="File:Cyclohexan Kalottenmodell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63912" y="1340768"/>
            <a:ext cx="2380088" cy="21778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80728"/>
            <a:ext cx="9144000" cy="5145435"/>
          </a:xfrm>
        </p:spPr>
        <p:txBody>
          <a:bodyPr/>
          <a:lstStyle/>
          <a:p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upload.wikimedia.org/wikipedia/commons/a/a6/Cyclopentane3d.png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upload.wikimedia.org/wikipedia/commons/3/3f/Cyclopropan.png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upload.wikimedia.org/wikipedia/commons/7/72/Cyclohexan_Kalottenmodell.png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upload.wikimedia.org/wikipedia/commons/thumb/8/83/Cyclobutane-3D-vdW.png/592px-Cyclobutane-3D-vdW.png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149</Words>
  <Application>Microsoft Office PowerPoint</Application>
  <PresentationFormat>Předvádění na obrazovce (4:3)</PresentationFormat>
  <Paragraphs>61</Paragraphs>
  <Slides>6</Slides>
  <Notes>6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Výchozí návrh</vt:lpstr>
      <vt:lpstr>Snímek 1</vt:lpstr>
      <vt:lpstr>CYKLOALKANY</vt:lpstr>
      <vt:lpstr>typy vzorců : příklad cyklopropan</vt:lpstr>
      <vt:lpstr>Snímek 4</vt:lpstr>
      <vt:lpstr>POZNEJ PODLE MOLEKULY </vt:lpstr>
      <vt:lpstr>Použité zdroje</vt:lpstr>
    </vt:vector>
  </TitlesOfParts>
  <Company>ZŠ Elementaria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 - šelmy</dc:title>
  <dc:subject>Přírodopis - 8.ročník</dc:subject>
  <dc:creator>Mgr. Tomáš Starove</dc:creator>
  <cp:keywords>Savci, šelmy</cp:keywords>
  <cp:lastModifiedBy>Tomáš Starove</cp:lastModifiedBy>
  <cp:revision>60</cp:revision>
  <dcterms:created xsi:type="dcterms:W3CDTF">2012-11-20T16:24:12Z</dcterms:created>
  <dcterms:modified xsi:type="dcterms:W3CDTF">2014-02-11T17:56:33Z</dcterms:modified>
</cp:coreProperties>
</file>