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B16A9-E250-412E-8AFE-5930E21ED7C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5C095-E60D-4304-83F0-949570AD2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455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5EE1F-FEDC-47E3-BABC-D4B14E7EFC7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0A071-102D-464D-B398-17AE12386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652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6EF74-5AB9-4A03-90AF-7B8A6668487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BFEDD-1C01-4C6E-B058-35C47BA95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054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79488-02EE-4772-8233-DB34B1E039D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216DA-674E-4C89-A820-5613B210D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61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FA964-F1C5-4BAF-B40C-94584F7A95F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9BC21-5A07-4955-97B8-E0E5F2C99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31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0B85A-D538-4811-A9FA-31F053FD81C1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FE77-1045-45FF-8656-EC66EFD0FA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662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3F46E-6E1D-4F4B-AE37-FEA94D102054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58602-F7C7-4541-9292-7AC48CF54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32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2606E-8495-44F8-8736-19EA95D7634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39F4-12DF-4232-A445-28A9150E2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492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4079C-D5D3-40CE-8850-FCB2BEBA0EE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90A44-E0D0-4C11-8F84-BA5E35DB8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086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4C372-720E-4434-B41E-AE15C084116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AF647-7AB4-4F6F-A9BB-19020C2BD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32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F63A4-EB64-4142-BFDC-F890EA65CBC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9CEA0-7EFC-47E5-A441-AD4599B69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931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FB0908-F6DB-4C9C-AB77-7E7A7652A533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72FFAD-09CD-4BB6-8068-D2105B772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045813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Formáty výkresů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Formát, půlení formátů, označení formátů, rozměry formátů, využití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výklad, test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>
                <a:latin typeface="Arial" charset="0"/>
              </a:rPr>
              <a:t>Formáty výkresů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D4CAC0D-1AE4-4763-8CE4-A84C60421607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VY_32_INOVACE_26_510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7555586-ED1E-4FDE-872C-28D72D8C1172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4400">
                <a:latin typeface="+mj-lt"/>
                <a:ea typeface="+mj-ea"/>
                <a:cs typeface="+mj-cs"/>
              </a:rPr>
              <a:t>Odborné kreslení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308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tx1"/>
                </a:solidFill>
              </a:rPr>
              <a:t>Formáty výkresů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ABD91B7-E3AD-4DDD-A7B9-518553C27BC7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539750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>
                <a:latin typeface="+mj-lt"/>
                <a:ea typeface="+mj-ea"/>
                <a:cs typeface="+mj-cs"/>
              </a:rPr>
              <a:t>Formáty</a:t>
            </a:r>
            <a:r>
              <a:rPr lang="cs-CZ" sz="5400" b="1" dirty="0">
                <a:latin typeface="+mj-lt"/>
                <a:ea typeface="+mj-ea"/>
                <a:cs typeface="+mj-cs"/>
              </a:rPr>
              <a:t> </a:t>
            </a:r>
            <a:r>
              <a:rPr lang="cs-CZ" sz="3200" b="1" dirty="0">
                <a:latin typeface="+mj-lt"/>
                <a:ea typeface="+mj-ea"/>
                <a:cs typeface="+mj-cs"/>
              </a:rPr>
              <a:t>výkresů</a:t>
            </a:r>
          </a:p>
        </p:txBody>
      </p:sp>
      <p:sp>
        <p:nvSpPr>
          <p:cNvPr id="14" name="Zástupný symbol pro obsah 4"/>
          <p:cNvSpPr txBox="1">
            <a:spLocks/>
          </p:cNvSpPr>
          <p:nvPr/>
        </p:nvSpPr>
        <p:spPr bwMode="auto">
          <a:xfrm>
            <a:off x="468313" y="1916113"/>
            <a:ext cx="8147050" cy="435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b="1" u="sng" dirty="0">
                <a:latin typeface="+mn-lt"/>
                <a:cs typeface="+mn-cs"/>
              </a:rPr>
              <a:t>Všechny formáty se označují řadou A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Základní formát se označuje A 0 (A nula) a má rozměr 841 x 1189 mm.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2800" dirty="0"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Půlením formátu A 0 získáme další formáty A 1, A 2,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A 3, A 4 (sešit velký), A 5 (sešit malý), A 6 (notýsek).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D4326A8-A2A4-4955-8616-8BADC401E7CB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539750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>
                <a:latin typeface="+mj-lt"/>
                <a:ea typeface="+mj-ea"/>
                <a:cs typeface="+mj-cs"/>
              </a:rPr>
              <a:t>Formáty</a:t>
            </a:r>
            <a:r>
              <a:rPr lang="cs-CZ" sz="5400" b="1" dirty="0">
                <a:latin typeface="+mj-lt"/>
                <a:ea typeface="+mj-ea"/>
                <a:cs typeface="+mj-cs"/>
              </a:rPr>
              <a:t> </a:t>
            </a:r>
            <a:r>
              <a:rPr lang="cs-CZ" sz="3200" b="1" dirty="0">
                <a:latin typeface="+mj-lt"/>
                <a:ea typeface="+mj-ea"/>
                <a:cs typeface="+mj-cs"/>
              </a:rPr>
              <a:t>výkresů</a:t>
            </a:r>
          </a:p>
        </p:txBody>
      </p:sp>
      <p:pic>
        <p:nvPicPr>
          <p:cNvPr id="51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012950"/>
            <a:ext cx="6840537" cy="386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133586B-F662-491D-B448-09BE63A4B704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539750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>
                <a:latin typeface="+mj-lt"/>
                <a:ea typeface="+mj-ea"/>
                <a:cs typeface="+mj-cs"/>
              </a:rPr>
              <a:t>Formáty</a:t>
            </a:r>
            <a:r>
              <a:rPr lang="cs-CZ" sz="5400" b="1" dirty="0">
                <a:latin typeface="+mj-lt"/>
                <a:ea typeface="+mj-ea"/>
                <a:cs typeface="+mj-cs"/>
              </a:rPr>
              <a:t> </a:t>
            </a:r>
            <a:r>
              <a:rPr lang="cs-CZ" sz="3200" b="1" dirty="0">
                <a:latin typeface="+mj-lt"/>
                <a:ea typeface="+mj-ea"/>
                <a:cs typeface="+mj-cs"/>
              </a:rPr>
              <a:t>výkresů</a:t>
            </a:r>
          </a:p>
        </p:txBody>
      </p:sp>
      <p:sp>
        <p:nvSpPr>
          <p:cNvPr id="12" name="Zástupný symbol pro obsah 4"/>
          <p:cNvSpPr txBox="1">
            <a:spLocks/>
          </p:cNvSpPr>
          <p:nvPr/>
        </p:nvSpPr>
        <p:spPr bwMode="auto">
          <a:xfrm>
            <a:off x="457200" y="1989138"/>
            <a:ext cx="8002588" cy="413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Formáty A 0 až A 3 se většinou při rýsování používají naležato.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Formát A 4 se vždy používá na výšku.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2800" dirty="0"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Půlením formátu A 0 získáme další formáty A 1, A 2,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A 3, A 4 (sešit velký), A 5 (sešit malý), A 6 (notýsek).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51A6A93-8AC4-404B-B3E1-A49ADA7C7D7A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539750" y="981075"/>
            <a:ext cx="82296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>
                <a:latin typeface="+mj-lt"/>
                <a:ea typeface="+mj-ea"/>
                <a:cs typeface="+mj-cs"/>
              </a:rPr>
              <a:t>Formáty</a:t>
            </a:r>
            <a:r>
              <a:rPr lang="cs-CZ" sz="5400" b="1" dirty="0">
                <a:latin typeface="+mj-lt"/>
                <a:ea typeface="+mj-ea"/>
                <a:cs typeface="+mj-cs"/>
              </a:rPr>
              <a:t> </a:t>
            </a:r>
            <a:r>
              <a:rPr lang="cs-CZ" sz="3200" b="1" dirty="0">
                <a:latin typeface="+mj-lt"/>
                <a:ea typeface="+mj-ea"/>
                <a:cs typeface="+mj-cs"/>
              </a:rPr>
              <a:t>výkresů</a:t>
            </a: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 bwMode="auto">
          <a:xfrm>
            <a:off x="457200" y="1773238"/>
            <a:ext cx="8218488" cy="435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800" dirty="0">
                <a:latin typeface="+mn-lt"/>
                <a:cs typeface="+mn-cs"/>
              </a:rPr>
              <a:t>Úkol: Vyznačte šrafováním nebo barevně jednotlivé formáty do sešitu (A 0 až A 5). Formát A 4 považujte za A 0.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28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42988" y="2708275"/>
            <a:ext cx="2592387" cy="3241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042988" y="4292600"/>
            <a:ext cx="259238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2339975" y="4292600"/>
            <a:ext cx="0" cy="1657350"/>
          </a:xfrm>
          <a:prstGeom prst="line">
            <a:avLst/>
          </a:prstGeom>
          <a:ln w="22225" cmpd="dbl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042988" y="5157788"/>
            <a:ext cx="1296987" cy="0"/>
          </a:xfrm>
          <a:prstGeom prst="line">
            <a:avLst/>
          </a:prstGeom>
          <a:ln w="22225"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692275" y="4292600"/>
            <a:ext cx="0" cy="792163"/>
          </a:xfrm>
          <a:prstGeom prst="line">
            <a:avLst/>
          </a:prstGeom>
          <a:ln w="25400">
            <a:solidFill>
              <a:srgbClr val="FFFF00"/>
            </a:solidFill>
            <a:prstDash val="lgDashDot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692275" y="4724400"/>
            <a:ext cx="649288" cy="0"/>
          </a:xfrm>
          <a:prstGeom prst="line">
            <a:avLst/>
          </a:prstGeom>
          <a:ln w="25400">
            <a:solidFill>
              <a:srgbClr val="FFC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1CA0E79-ACD6-465D-8F47-FE65E20F850B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539750" y="981075"/>
            <a:ext cx="82296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/>
              <a:t>Zdroje</a:t>
            </a:r>
            <a:endParaRPr lang="cs-CZ" sz="3200" b="1" dirty="0">
              <a:latin typeface="+mj-lt"/>
              <a:ea typeface="+mj-ea"/>
              <a:cs typeface="+mj-cs"/>
            </a:endParaRPr>
          </a:p>
        </p:txBody>
      </p:sp>
      <p:sp>
        <p:nvSpPr>
          <p:cNvPr id="8201" name="Obdélník 20"/>
          <p:cNvSpPr>
            <a:spLocks noChangeArrowheads="1"/>
          </p:cNvSpPr>
          <p:nvPr/>
        </p:nvSpPr>
        <p:spPr bwMode="auto">
          <a:xfrm>
            <a:off x="1116013" y="1989138"/>
            <a:ext cx="6985000" cy="353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lvl="2" eaLnBrk="1" hangingPunct="1">
              <a:spcBef>
                <a:spcPct val="0"/>
              </a:spcBef>
              <a:buFont typeface="Arial" charset="0"/>
              <a:buNone/>
            </a:pPr>
            <a:r>
              <a:rPr lang="cs-CZ" altLang="cs-CZ" sz="2800">
                <a:latin typeface="Arial" charset="0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  <a:p>
            <a:pPr lvl="2" eaLnBrk="1" hangingPunct="1">
              <a:spcBef>
                <a:spcPct val="0"/>
              </a:spcBef>
              <a:buFont typeface="Arial" charset="0"/>
              <a:buNone/>
            </a:pPr>
            <a:r>
              <a:rPr lang="cs-CZ" altLang="cs-CZ" sz="2800">
                <a:latin typeface="Arial" charset="0"/>
              </a:rPr>
              <a:t>Tvary a čáry vytvořeny přímo v programu powerpoint.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326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21</cp:revision>
  <dcterms:created xsi:type="dcterms:W3CDTF">2014-01-20T17:36:35Z</dcterms:created>
  <dcterms:modified xsi:type="dcterms:W3CDTF">2014-02-11T18:56:02Z</dcterms:modified>
</cp:coreProperties>
</file>