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0307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Lineární konstrukce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Přímka, úsečka, kolmice, pravý úhel, body, označení přímky, úsečky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Lineární konstrukce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VY_32_INOVACE_26_513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1115616" y="393305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Lineární konstrukce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683568" y="170080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Odborné kreslení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700808"/>
            <a:ext cx="6400800" cy="417646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Bod - značíme křížkem (x)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- tečkou (.)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- čárkou (  ), pokud leží na čáře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- značíme jej velkými písmeny (A,B,C…) nebo číslicemi (1,2,3…)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A      1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547664" y="4941168"/>
            <a:ext cx="5400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479715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2699792" y="4797152"/>
            <a:ext cx="296416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699792" y="479715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20" name="Podnadpis 2"/>
          <p:cNvSpPr>
            <a:spLocks noGrp="1"/>
          </p:cNvSpPr>
          <p:nvPr>
            <p:ph type="subTitle" idx="1"/>
          </p:nvPr>
        </p:nvSpPr>
        <p:spPr>
          <a:xfrm>
            <a:off x="1187624" y="1700808"/>
            <a:ext cx="6400800" cy="5013176"/>
          </a:xfrm>
        </p:spPr>
        <p:txBody>
          <a:bodyPr rtlCol="0">
            <a:normAutofit fontScale="925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Přímky – různoběžky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</a:t>
            </a:r>
            <a:r>
              <a:rPr lang="cs-CZ" dirty="0" smtClean="0">
                <a:solidFill>
                  <a:schemeClr val="tx1"/>
                </a:solidFill>
              </a:rPr>
              <a:t>a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P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b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P = průsečík přímek </a:t>
            </a:r>
            <a:r>
              <a:rPr lang="cs-CZ" b="1" dirty="0" smtClean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b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2267744" y="2708920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3851920" y="2492896"/>
            <a:ext cx="273630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4464496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Přímky – kolmice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</a:t>
            </a:r>
            <a:r>
              <a:rPr lang="cs-CZ" dirty="0" smtClean="0">
                <a:solidFill>
                  <a:schemeClr val="tx1"/>
                </a:solidFill>
              </a:rPr>
              <a:t> c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  <a:r>
              <a:rPr lang="cs-CZ" dirty="0" smtClean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d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E = průsečík přímek </a:t>
            </a:r>
            <a:r>
              <a:rPr lang="cs-CZ" b="1" dirty="0" smtClean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d svírá úhel 90˚ (pravý úhel)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267744" y="2708920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3707904" y="2060848"/>
            <a:ext cx="1224136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9458187">
            <a:off x="3900625" y="3161900"/>
            <a:ext cx="504056" cy="576064"/>
          </a:xfrm>
          <a:prstGeom prst="arc">
            <a:avLst>
              <a:gd name="adj1" fmla="val 12044251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20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4464496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Přímky – rovnoběžky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</a:t>
            </a:r>
            <a:r>
              <a:rPr lang="cs-CZ" dirty="0" smtClean="0">
                <a:solidFill>
                  <a:schemeClr val="tx1"/>
                </a:solidFill>
              </a:rPr>
              <a:t>g                            h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Nemají průsečík tzn. nikde nemají společný bod.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2267744" y="2708920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555776" y="2276872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4464496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Polopřímka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J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h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Je ohraničena jedním bodem, na druhé straně jde do nekonečna.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2411760" y="2708920"/>
            <a:ext cx="468052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156176" y="2708920"/>
            <a:ext cx="72008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4464496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Úsečka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N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M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Je ohraničena dvěma (krajními) body, značí se velkými písmeny. Její délku lze změřit.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V="1">
            <a:off x="1907704" y="2564904"/>
            <a:ext cx="5184576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555776" y="3429000"/>
            <a:ext cx="72008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300192" y="2564904"/>
            <a:ext cx="72008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4464496"/>
          </a:xfrm>
        </p:spPr>
        <p:txBody>
          <a:bodyPr rtlCol="0">
            <a:normAutofit fontScale="775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tx1"/>
                </a:solidFill>
              </a:rPr>
              <a:t>Rýsování kolmic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500" dirty="0" smtClean="0">
                <a:solidFill>
                  <a:schemeClr val="tx1"/>
                </a:solidFill>
              </a:rPr>
              <a:t>pravítkem s ryskou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solidFill>
                  <a:schemeClr val="tx1"/>
                </a:solidFill>
              </a:rPr>
              <a:t> pomocí kružítka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    l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K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2627784" y="4365104"/>
            <a:ext cx="4104456" cy="576064"/>
          </a:xfrm>
          <a:prstGeom prst="line">
            <a:avLst/>
          </a:prstGeom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09725">
            <a:off x="3448177" y="3389856"/>
            <a:ext cx="165735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1052737"/>
            <a:ext cx="77724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4032448"/>
          </a:xfrm>
        </p:spPr>
        <p:txBody>
          <a:bodyPr rtlCol="0">
            <a:normAutofit fontScale="2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10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0800" b="1" dirty="0" smtClean="0">
                <a:solidFill>
                  <a:schemeClr val="tx1"/>
                </a:solidFill>
              </a:rPr>
              <a:t>Rýsování kolmic</a:t>
            </a:r>
          </a:p>
          <a:p>
            <a:pPr algn="l"/>
            <a:r>
              <a:rPr lang="cs-CZ" sz="9600" b="1" dirty="0" smtClean="0">
                <a:solidFill>
                  <a:schemeClr val="tx1"/>
                </a:solidFill>
              </a:rPr>
              <a:t>Konstrukce kružítkem </a:t>
            </a:r>
          </a:p>
          <a:p>
            <a:pPr algn="l"/>
            <a:r>
              <a:rPr lang="pl-PL" sz="9600" dirty="0" smtClean="0">
                <a:solidFill>
                  <a:schemeClr val="tx1"/>
                </a:solidFill>
              </a:rPr>
              <a:t>• Nakreslete přímku </a:t>
            </a:r>
            <a:r>
              <a:rPr lang="pl-PL" sz="9600" b="1" dirty="0" smtClean="0">
                <a:solidFill>
                  <a:schemeClr val="tx1"/>
                </a:solidFill>
              </a:rPr>
              <a:t>p </a:t>
            </a:r>
            <a:r>
              <a:rPr lang="pl-PL" sz="9600" dirty="0" smtClean="0">
                <a:solidFill>
                  <a:schemeClr val="tx1"/>
                </a:solidFill>
              </a:rPr>
              <a:t>a na ni zadejte bod </a:t>
            </a:r>
            <a:r>
              <a:rPr lang="pl-PL" sz="9600" b="1" dirty="0" smtClean="0">
                <a:solidFill>
                  <a:schemeClr val="tx1"/>
                </a:solidFill>
              </a:rPr>
              <a:t>A; 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• na přímce </a:t>
            </a:r>
            <a:r>
              <a:rPr lang="cs-CZ" sz="9600" b="1" dirty="0" smtClean="0">
                <a:solidFill>
                  <a:schemeClr val="tx1"/>
                </a:solidFill>
              </a:rPr>
              <a:t>p </a:t>
            </a:r>
            <a:r>
              <a:rPr lang="cs-CZ" sz="9600" dirty="0" smtClean="0">
                <a:solidFill>
                  <a:schemeClr val="tx1"/>
                </a:solidFill>
              </a:rPr>
              <a:t>vyznačte body </a:t>
            </a:r>
            <a:r>
              <a:rPr lang="cs-CZ" sz="9600" b="1" dirty="0" smtClean="0">
                <a:solidFill>
                  <a:schemeClr val="tx1"/>
                </a:solidFill>
              </a:rPr>
              <a:t>1 </a:t>
            </a:r>
            <a:r>
              <a:rPr lang="cs-CZ" sz="9600" dirty="0" smtClean="0">
                <a:solidFill>
                  <a:schemeClr val="tx1"/>
                </a:solidFill>
              </a:rPr>
              <a:t>a</a:t>
            </a:r>
            <a:r>
              <a:rPr lang="cs-CZ" sz="9600" b="1" dirty="0" smtClean="0">
                <a:solidFill>
                  <a:schemeClr val="tx1"/>
                </a:solidFill>
              </a:rPr>
              <a:t> 2 </a:t>
            </a:r>
            <a:r>
              <a:rPr lang="cs-CZ" sz="9600" dirty="0" smtClean="0">
                <a:solidFill>
                  <a:schemeClr val="tx1"/>
                </a:solidFill>
              </a:rPr>
              <a:t>tak, že jejich vzdálenost od bodu </a:t>
            </a:r>
            <a:r>
              <a:rPr lang="cs-CZ" sz="9600" b="1" dirty="0" smtClean="0">
                <a:solidFill>
                  <a:schemeClr val="tx1"/>
                </a:solidFill>
              </a:rPr>
              <a:t>A </a:t>
            </a:r>
            <a:r>
              <a:rPr lang="cs-CZ" sz="9600" dirty="0" smtClean="0">
                <a:solidFill>
                  <a:schemeClr val="tx1"/>
                </a:solidFill>
              </a:rPr>
              <a:t>je stejná. Jeden se nachází vlevo od </a:t>
            </a:r>
            <a:r>
              <a:rPr lang="cs-CZ" sz="9600" b="1" dirty="0" smtClean="0">
                <a:solidFill>
                  <a:schemeClr val="tx1"/>
                </a:solidFill>
              </a:rPr>
              <a:t>A</a:t>
            </a:r>
            <a:r>
              <a:rPr lang="cs-CZ" sz="9600" dirty="0" smtClean="0">
                <a:solidFill>
                  <a:schemeClr val="tx1"/>
                </a:solidFill>
              </a:rPr>
              <a:t>, druhý vpravo</a:t>
            </a:r>
            <a:r>
              <a:rPr lang="cs-CZ" sz="9600" b="1" dirty="0" smtClean="0">
                <a:solidFill>
                  <a:schemeClr val="tx1"/>
                </a:solidFill>
              </a:rPr>
              <a:t>; 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• do kružítka vezměte libovolný poloměr větší, než je délka úsečky </a:t>
            </a:r>
            <a:r>
              <a:rPr lang="cs-CZ" sz="9600" b="1" dirty="0" smtClean="0">
                <a:solidFill>
                  <a:schemeClr val="tx1"/>
                </a:solidFill>
              </a:rPr>
              <a:t>1-A; 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• zabodněte kružítko do bodu </a:t>
            </a:r>
            <a:r>
              <a:rPr lang="cs-CZ" sz="9600" b="1" dirty="0" smtClean="0">
                <a:solidFill>
                  <a:schemeClr val="tx1"/>
                </a:solidFill>
              </a:rPr>
              <a:t>1 </a:t>
            </a:r>
            <a:r>
              <a:rPr lang="cs-CZ" sz="9600" dirty="0" smtClean="0">
                <a:solidFill>
                  <a:schemeClr val="tx1"/>
                </a:solidFill>
              </a:rPr>
              <a:t>a opište oblouk. Totéž proveďte z bodu </a:t>
            </a:r>
            <a:r>
              <a:rPr lang="cs-CZ" sz="9600" b="1" dirty="0" smtClean="0">
                <a:solidFill>
                  <a:schemeClr val="tx1"/>
                </a:solidFill>
              </a:rPr>
              <a:t>2; 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• průsečík oblouků si označte bodem </a:t>
            </a:r>
            <a:r>
              <a:rPr lang="cs-CZ" sz="9600" b="1" dirty="0" smtClean="0">
                <a:solidFill>
                  <a:schemeClr val="tx1"/>
                </a:solidFill>
              </a:rPr>
              <a:t>3;</a:t>
            </a:r>
            <a:endParaRPr lang="cs-CZ" sz="74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836712"/>
            <a:ext cx="7772400" cy="648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Lineární konstrukce</a:t>
            </a: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187624" y="1556792"/>
            <a:ext cx="6400800" cy="4968552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300" b="1" dirty="0" smtClean="0">
                <a:solidFill>
                  <a:schemeClr val="tx1"/>
                </a:solidFill>
              </a:rPr>
              <a:t>Rýsování kolmic</a:t>
            </a:r>
          </a:p>
          <a:p>
            <a:pPr algn="l"/>
            <a:r>
              <a:rPr lang="cs-CZ" sz="3300" b="1" dirty="0" smtClean="0">
                <a:solidFill>
                  <a:schemeClr val="tx1"/>
                </a:solidFill>
              </a:rPr>
              <a:t>Konstrukce kružítkem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   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564904"/>
            <a:ext cx="8352928" cy="3408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827584" y="836712"/>
            <a:ext cx="7772400" cy="648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323528" y="1556792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Čerpáno z programu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Powerpoint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495</Words>
  <Application>Microsoft Office PowerPoint</Application>
  <PresentationFormat>Předvádění na obrazovce (4:3)</PresentationFormat>
  <Paragraphs>168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25</cp:revision>
  <dcterms:created xsi:type="dcterms:W3CDTF">2014-01-20T17:36:35Z</dcterms:created>
  <dcterms:modified xsi:type="dcterms:W3CDTF">2014-02-11T18:59:45Z</dcterms:modified>
</cp:coreProperties>
</file>