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12C1BD-89B7-43F4-8A74-086F46E98F7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223EB-C036-4F3D-8162-6F5B0AE8FA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728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7FFDA-04BA-43A6-BE0C-9E94BDD464C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60C85-3E0C-40E2-81DB-2E4FA23835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959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4F31F-12DE-4EB8-B574-FB777D1B556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E8166-890E-488E-A795-FB0C67B10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202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5538C-3C7F-410F-A7DE-B24EC7E79034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2679D-D8A6-4A59-9549-94D37BEB5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16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11E57-63D6-41B8-8ADE-6F07643C06EE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AD5C6-CB2D-4F9E-B3D9-12E97CBE94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111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6808E-9443-428A-B7A3-F10459159464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7707C-4FD7-4C06-AC4C-B2BA2C61E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190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5D015-9408-460E-9117-0A9ED54A2EA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4FFDA-0FE1-4DB1-9AFC-938BCB5E7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36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4E986A-BF98-4FE2-AF5D-79C1D475460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7A06B-64B7-4F86-973C-1B1317646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626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AF7B4-D970-4537-B7CE-E2A36A9B0AD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05645-620E-457E-B347-DB734E301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531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EF7E5-F427-478B-B4F0-7972FE75CEFD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473B5-7954-411E-BC3A-8B3C5A625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736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35AFC-A341-4538-B4C8-9BA247E7808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157DB-7B30-4528-83B1-64C584F8B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317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330C92-D8C6-4295-A3B5-1E4C510FF223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26D7AF-93C1-428E-9143-E9A710D5EA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6184474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Náležitosti výkresu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Kótování, legendy, směrová růžice, popisové pole, norma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272977B-D6A0-475F-B485-31FE6C9CA382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VY_32_INOVACE_26_516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TextovéPole 9"/>
          <p:cNvSpPr txBox="1">
            <a:spLocks noChangeArrowheads="1"/>
          </p:cNvSpPr>
          <p:nvPr/>
        </p:nvSpPr>
        <p:spPr bwMode="auto">
          <a:xfrm>
            <a:off x="827088" y="2636838"/>
            <a:ext cx="75596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7855E8C-955B-4D0F-8312-9D5D8E07B29D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 bwMode="auto">
          <a:xfrm>
            <a:off x="684213" y="9080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200" b="1" dirty="0">
                <a:latin typeface="+mj-lt"/>
                <a:ea typeface="+mj-ea"/>
                <a:cs typeface="+mj-cs"/>
              </a:rPr>
              <a:t>Odborné kreslení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TextovéPole 9"/>
          <p:cNvSpPr txBox="1">
            <a:spLocks noChangeArrowheads="1"/>
          </p:cNvSpPr>
          <p:nvPr/>
        </p:nvSpPr>
        <p:spPr bwMode="auto">
          <a:xfrm>
            <a:off x="755650" y="1196975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E962C85-0392-4ABD-97AE-FB8263CDA788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1187450" y="1700213"/>
            <a:ext cx="6400800" cy="39608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Rozmístění výkresu se řídí technickými normami (ČSN) a nelze jej zaměňovat.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TextovéPole 9"/>
          <p:cNvSpPr txBox="1">
            <a:spLocks noChangeArrowheads="1"/>
          </p:cNvSpPr>
          <p:nvPr/>
        </p:nvSpPr>
        <p:spPr bwMode="auto">
          <a:xfrm>
            <a:off x="755650" y="1196975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65B869C-6153-4C7C-B320-7FB06B918E4B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Základní části výkresu: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Kresba s kótováním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Popisové pole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Legenda místností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Legenda materiálů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Poznámky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Směrová růžice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b="1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TextovéPole 9"/>
          <p:cNvSpPr txBox="1">
            <a:spLocks noChangeArrowheads="1"/>
          </p:cNvSpPr>
          <p:nvPr/>
        </p:nvSpPr>
        <p:spPr bwMode="auto">
          <a:xfrm>
            <a:off x="755650" y="1052513"/>
            <a:ext cx="75596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910FD3A-ECD1-4170-B60A-000066479F4E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5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628775"/>
            <a:ext cx="7920037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TextovéPole 9"/>
          <p:cNvSpPr txBox="1">
            <a:spLocks noChangeArrowheads="1"/>
          </p:cNvSpPr>
          <p:nvPr/>
        </p:nvSpPr>
        <p:spPr bwMode="auto">
          <a:xfrm>
            <a:off x="755650" y="1052513"/>
            <a:ext cx="75596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B8CB54E-300A-45F6-96D6-74B2A2E4C3A1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7" name="Podnadpis 2"/>
          <p:cNvSpPr>
            <a:spLocks noGrp="1"/>
          </p:cNvSpPr>
          <p:nvPr>
            <p:ph type="subTitle" idx="1"/>
          </p:nvPr>
        </p:nvSpPr>
        <p:spPr>
          <a:xfrm>
            <a:off x="1187450" y="1700213"/>
            <a:ext cx="6400800" cy="3960812"/>
          </a:xfrm>
        </p:spPr>
        <p:txBody>
          <a:bodyPr/>
          <a:lstStyle/>
          <a:p>
            <a:pPr eaLnBrk="1" hangingPunct="1"/>
            <a:r>
              <a:rPr lang="cs-CZ" altLang="cs-CZ" sz="2400" b="1" smtClean="0">
                <a:solidFill>
                  <a:schemeClr val="tx1"/>
                </a:solidFill>
              </a:rPr>
              <a:t>Popisové pole</a:t>
            </a:r>
          </a:p>
          <a:p>
            <a:pPr eaLnBrk="1" hangingPunct="1"/>
            <a:r>
              <a:rPr lang="cs-CZ" altLang="cs-CZ" sz="2400" b="1" smtClean="0">
                <a:solidFill>
                  <a:schemeClr val="tx1"/>
                </a:solidFill>
              </a:rPr>
              <a:t>- Je vždy v pravém dolním rohu výkresu</a:t>
            </a:r>
          </a:p>
          <a:p>
            <a:pPr algn="l" eaLnBrk="1" hangingPunct="1">
              <a:buFont typeface="Arial" charset="0"/>
              <a:buChar char="•"/>
            </a:pPr>
            <a:r>
              <a:rPr lang="cs-CZ" altLang="cs-CZ" smtClean="0">
                <a:solidFill>
                  <a:schemeClr val="tx1"/>
                </a:solidFill>
              </a:rPr>
              <a:t> </a:t>
            </a:r>
            <a:r>
              <a:rPr lang="cs-CZ" altLang="cs-CZ" sz="2400" smtClean="0">
                <a:solidFill>
                  <a:schemeClr val="tx1"/>
                </a:solidFill>
              </a:rPr>
              <a:t>Název a adresa organizace, která výkres    zpracovala</a:t>
            </a:r>
          </a:p>
          <a:p>
            <a:pPr algn="l" eaLnBrk="1" hangingPunct="1">
              <a:buFont typeface="Arial" charset="0"/>
              <a:buChar char="•"/>
            </a:pPr>
            <a:r>
              <a:rPr lang="cs-CZ" altLang="cs-CZ" sz="2400" smtClean="0">
                <a:solidFill>
                  <a:schemeClr val="tx1"/>
                </a:solidFill>
              </a:rPr>
              <a:t> Jména a podpisy těch, kteří vypracovali výkres</a:t>
            </a:r>
          </a:p>
          <a:p>
            <a:pPr algn="l" eaLnBrk="1" hangingPunct="1">
              <a:buFont typeface="Arial" charset="0"/>
              <a:buChar char="•"/>
            </a:pPr>
            <a:r>
              <a:rPr lang="cs-CZ" altLang="cs-CZ" sz="2400" smtClean="0">
                <a:solidFill>
                  <a:schemeClr val="tx1"/>
                </a:solidFill>
              </a:rPr>
              <a:t> Údaje o stavbě (místo, název)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TextovéPole 9"/>
          <p:cNvSpPr txBox="1">
            <a:spLocks noChangeArrowheads="1"/>
          </p:cNvSpPr>
          <p:nvPr/>
        </p:nvSpPr>
        <p:spPr bwMode="auto">
          <a:xfrm>
            <a:off x="755650" y="1052513"/>
            <a:ext cx="75596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3F33EDC-D658-445B-BABB-912B92E71F19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Popisové pole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Typ výkresu (půdorys, řez)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Měřítko (1 : 50)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Číslo výkresu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  <a:cs typeface="+mn-cs"/>
              </a:rPr>
              <a:t> doplňující údaje (datum dokončení, číslo zakázky atd.)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sz="32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TextovéPole 9"/>
          <p:cNvSpPr txBox="1">
            <a:spLocks noChangeArrowheads="1"/>
          </p:cNvSpPr>
          <p:nvPr/>
        </p:nvSpPr>
        <p:spPr bwMode="auto">
          <a:xfrm>
            <a:off x="755650" y="1125538"/>
            <a:ext cx="755967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Popisové pole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7F0D496-84E1-4AB4-ACEE-D7017B198288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2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00" y="2133600"/>
            <a:ext cx="8518525" cy="3887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TextovéPole 9"/>
          <p:cNvSpPr txBox="1">
            <a:spLocks noChangeArrowheads="1"/>
          </p:cNvSpPr>
          <p:nvPr/>
        </p:nvSpPr>
        <p:spPr bwMode="auto">
          <a:xfrm>
            <a:off x="755650" y="1125538"/>
            <a:ext cx="755967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Popisové pole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EBE92B6-F3BA-4DF0-B147-7AEFC5924908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916113"/>
            <a:ext cx="6545262" cy="4027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TextovéPole 9"/>
          <p:cNvSpPr txBox="1">
            <a:spLocks noChangeArrowheads="1"/>
          </p:cNvSpPr>
          <p:nvPr/>
        </p:nvSpPr>
        <p:spPr bwMode="auto">
          <a:xfrm>
            <a:off x="755650" y="1125538"/>
            <a:ext cx="755967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Popisové pole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9AC166A-31B2-4FFC-AFF4-679E24B4EF0F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2201863"/>
            <a:ext cx="6985000" cy="331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2" name="TextovéPole 9"/>
          <p:cNvSpPr txBox="1">
            <a:spLocks noChangeArrowheads="1"/>
          </p:cNvSpPr>
          <p:nvPr/>
        </p:nvSpPr>
        <p:spPr bwMode="auto">
          <a:xfrm>
            <a:off x="755650" y="1309688"/>
            <a:ext cx="75596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Náležitosti výkresu - úkol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D1699B9-2633-4557-BD14-5E13D01A3324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229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7" name="TextovéPole 4"/>
          <p:cNvSpPr txBox="1">
            <a:spLocks noChangeArrowheads="1"/>
          </p:cNvSpPr>
          <p:nvPr/>
        </p:nvSpPr>
        <p:spPr bwMode="auto">
          <a:xfrm>
            <a:off x="971550" y="1773238"/>
            <a:ext cx="7345363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>
                <a:latin typeface="Arial" charset="0"/>
              </a:rPr>
              <a:t>Nakreslete popisové pole dle obrázku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>
                <a:latin typeface="Arial" charset="0"/>
              </a:rPr>
              <a:t>(50 x170) a doplňte údaje</a:t>
            </a:r>
            <a:endParaRPr lang="cs-CZ" altLang="cs-CZ" sz="2800">
              <a:latin typeface="Arial" charset="0"/>
            </a:endParaRPr>
          </a:p>
        </p:txBody>
      </p:sp>
      <p:pic>
        <p:nvPicPr>
          <p:cNvPr id="122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2636838"/>
            <a:ext cx="6985000" cy="331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6" name="TextovéPole 9"/>
          <p:cNvSpPr txBox="1">
            <a:spLocks noChangeArrowheads="1"/>
          </p:cNvSpPr>
          <p:nvPr/>
        </p:nvSpPr>
        <p:spPr bwMode="auto">
          <a:xfrm>
            <a:off x="755650" y="1309688"/>
            <a:ext cx="75596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Zdroje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605C470-B260-449A-93A6-3043F46A8383}" type="slidenum">
              <a:rPr lang="cs-CZ" smtClean="0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331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539750" y="18446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342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24</cp:revision>
  <dcterms:created xsi:type="dcterms:W3CDTF">2014-01-20T17:36:35Z</dcterms:created>
  <dcterms:modified xsi:type="dcterms:W3CDTF">2014-02-11T19:04:19Z</dcterms:modified>
</cp:coreProperties>
</file>