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6C009-D660-41D4-AC00-53B29E6EB2BE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56BA1-0C9F-4854-BA28-52280BC754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251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622E0-2FF0-4D06-BC26-0D24313B5523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B0995-2095-4A94-BB84-B87A65CB9F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48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D5003-98A1-4F22-8E6C-AB9BE6C5BD10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19F70-701B-4AA8-ACE8-5A64E291DE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525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33084-3500-446F-9021-7AC08388DD43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B17C5-BE18-44D7-9BBE-CF8BD378F0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68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2CDBD-0FEF-4643-A4B6-333D77E72BE0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FBF3B-755C-4E41-B732-3F9B98E0CB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973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60668-C479-4D9F-84D4-B966959A94EB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A295-F8A0-48EF-B5C6-3D66B5490B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69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D5615-1BB9-4F4A-BB4A-C2B4E91BBB32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5C989-0EC1-4F20-9413-A09FD5D59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69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06D05-7C78-4899-94C6-D723BDE6ACF9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B04A5-DD3A-4AF6-8FE3-3575E41DBD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93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0BE01-ECB7-4866-BE0A-B6D6F4BC28AC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BE444-EE04-4E36-B53F-6D3C3E1063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02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86EEE-3D33-4592-A4DC-24B18224A8E4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B0365-69B9-4950-9905-830EB01288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151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0DB9E-5F2C-4A07-8975-8E4DECC4C752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A3497-F096-45E6-8496-CB817C2017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74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A15A34-4DDA-4929-934F-9730D14D8C02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B16AA3-BC64-47E1-9463-5A2B9D93E5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262973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Normalizované písmo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Norma, šablonka, římské číslice, arabské číslice, velikost písmen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7590D5-8D60-41A4-B4AC-62B47EB4AB2B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VY_32_INOVACE_26_518</a:t>
            </a: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5CD7348-A1EF-4D22-A53F-0DB9D219E0A5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9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539750" y="1557338"/>
            <a:ext cx="7772400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14350" indent="-514350">
              <a:defRPr/>
            </a:pPr>
            <a:r>
              <a:rPr lang="cs-CZ" sz="2400" b="1" dirty="0">
                <a:latin typeface="+mj-lt"/>
                <a:ea typeface="+mj-ea"/>
                <a:cs typeface="+mj-cs"/>
              </a:rPr>
              <a:t>Normalizované písmo – </a:t>
            </a:r>
            <a:r>
              <a:rPr lang="cs-CZ" sz="2400" b="1" dirty="0" err="1">
                <a:latin typeface="+mj-lt"/>
                <a:ea typeface="+mj-ea"/>
                <a:cs typeface="+mj-cs"/>
              </a:rPr>
              <a:t>písmo</a:t>
            </a:r>
            <a:r>
              <a:rPr lang="cs-CZ" sz="2400" b="1" dirty="0">
                <a:latin typeface="+mj-lt"/>
                <a:ea typeface="+mj-ea"/>
                <a:cs typeface="+mj-cs"/>
              </a:rPr>
              <a:t> podle normy</a:t>
            </a:r>
            <a:br>
              <a:rPr lang="cs-CZ" sz="2400" b="1" dirty="0">
                <a:latin typeface="+mj-lt"/>
                <a:ea typeface="+mj-ea"/>
                <a:cs typeface="+mj-cs"/>
              </a:rPr>
            </a:br>
            <a:r>
              <a:rPr lang="cs-CZ" sz="2400" b="1" dirty="0">
                <a:latin typeface="+mj-lt"/>
                <a:ea typeface="+mj-ea"/>
                <a:cs typeface="+mj-cs"/>
              </a:rPr>
              <a:t>- používá se v technických výkresech</a:t>
            </a:r>
            <a:r>
              <a:rPr lang="cs-CZ" sz="3200" dirty="0">
                <a:latin typeface="+mj-lt"/>
                <a:ea typeface="+mj-ea"/>
                <a:cs typeface="+mj-cs"/>
              </a:rPr>
              <a:t/>
            </a:r>
            <a:br>
              <a:rPr lang="cs-CZ" sz="3200" dirty="0">
                <a:latin typeface="+mj-lt"/>
                <a:ea typeface="+mj-ea"/>
                <a:cs typeface="+mj-cs"/>
              </a:rPr>
            </a:br>
            <a:endParaRPr lang="cs-CZ" sz="3200" dirty="0">
              <a:latin typeface="+mj-lt"/>
              <a:ea typeface="+mj-ea"/>
              <a:cs typeface="+mj-cs"/>
            </a:endParaRPr>
          </a:p>
        </p:txBody>
      </p:sp>
      <p:sp>
        <p:nvSpPr>
          <p:cNvPr id="3082" name="Podnadpis 2"/>
          <p:cNvSpPr>
            <a:spLocks noGrp="1"/>
          </p:cNvSpPr>
          <p:nvPr>
            <p:ph type="subTitle" idx="1"/>
          </p:nvPr>
        </p:nvSpPr>
        <p:spPr>
          <a:xfrm>
            <a:off x="827088" y="2420938"/>
            <a:ext cx="6945312" cy="3217862"/>
          </a:xfrm>
        </p:spPr>
        <p:txBody>
          <a:bodyPr/>
          <a:lstStyle/>
          <a:p>
            <a:pPr algn="l" eaLnBrk="1" hangingPunct="1"/>
            <a:r>
              <a:rPr lang="cs-CZ" altLang="cs-CZ" sz="2400" b="1" smtClean="0">
                <a:solidFill>
                  <a:schemeClr val="tx1"/>
                </a:solidFill>
              </a:rPr>
              <a:t>Výkresy popisujeme :</a:t>
            </a:r>
          </a:p>
          <a:p>
            <a:pPr algn="l" eaLnBrk="1" hangingPunct="1">
              <a:buFontTx/>
              <a:buChar char="-"/>
            </a:pPr>
            <a:r>
              <a:rPr lang="cs-CZ" altLang="cs-CZ" sz="2400" b="1" smtClean="0">
                <a:solidFill>
                  <a:schemeClr val="tx1"/>
                </a:solidFill>
              </a:rPr>
              <a:t>Od ruky</a:t>
            </a:r>
          </a:p>
          <a:p>
            <a:pPr algn="l" eaLnBrk="1" hangingPunct="1">
              <a:buFontTx/>
              <a:buChar char="-"/>
            </a:pPr>
            <a:r>
              <a:rPr lang="cs-CZ" altLang="cs-CZ" sz="2400" b="1" smtClean="0">
                <a:solidFill>
                  <a:schemeClr val="tx1"/>
                </a:solidFill>
              </a:rPr>
              <a:t>Šablonou</a:t>
            </a:r>
          </a:p>
          <a:p>
            <a:pPr algn="l" eaLnBrk="1" hangingPunct="1">
              <a:buFontTx/>
              <a:buChar char="-"/>
            </a:pPr>
            <a:r>
              <a:rPr lang="cs-CZ" altLang="cs-CZ" sz="2400" b="1" smtClean="0">
                <a:solidFill>
                  <a:schemeClr val="tx1"/>
                </a:solidFill>
              </a:rPr>
              <a:t>Obtisky</a:t>
            </a:r>
          </a:p>
          <a:p>
            <a:pPr algn="l" eaLnBrk="1" hangingPunct="1">
              <a:buFontTx/>
              <a:buChar char="-"/>
            </a:pPr>
            <a:r>
              <a:rPr lang="cs-CZ" altLang="cs-CZ" sz="2400" b="1" smtClean="0">
                <a:solidFill>
                  <a:schemeClr val="tx1"/>
                </a:solidFill>
              </a:rPr>
              <a:t>Strojem nebo PC</a:t>
            </a:r>
          </a:p>
        </p:txBody>
      </p:sp>
      <p:pic>
        <p:nvPicPr>
          <p:cNvPr id="3083" name="Picture 7" descr="C:\Users\Pracovna\AppData\Local\Microsoft\Windows\Temporary Internet Files\Content.IE5\LEAB0ZC1\MC9003605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781300"/>
            <a:ext cx="12985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4" descr="https://encrypted-tbn2.gstatic.com/images?q=tbn:ANd9GcRg0LCNWFtuFgw7KnlQJRu1y9ophGcai3978c4Ak3-jQd2pUdw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924175"/>
            <a:ext cx="246697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8" descr="C:\Program Files\Microsoft Office\MEDIA\CAGCAT10\j0285750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149725"/>
            <a:ext cx="1824038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B8ED83AB-7057-442B-99E7-8925F1F37EFC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3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Nadpis 1"/>
          <p:cNvSpPr txBox="1">
            <a:spLocks/>
          </p:cNvSpPr>
          <p:nvPr/>
        </p:nvSpPr>
        <p:spPr bwMode="auto">
          <a:xfrm>
            <a:off x="684213" y="1484313"/>
            <a:ext cx="77724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14350" indent="-514350" algn="ctr">
              <a:defRPr/>
            </a:pPr>
            <a:r>
              <a:rPr lang="cs-CZ" sz="2400" b="1" dirty="0">
                <a:latin typeface="+mj-lt"/>
                <a:ea typeface="+mj-ea"/>
                <a:cs typeface="+mj-cs"/>
              </a:rPr>
              <a:t>Zásady popisování výkresů</a:t>
            </a:r>
          </a:p>
        </p:txBody>
      </p:sp>
      <p:sp>
        <p:nvSpPr>
          <p:cNvPr id="20" name="Podnadpis 2"/>
          <p:cNvSpPr>
            <a:spLocks noGrp="1"/>
          </p:cNvSpPr>
          <p:nvPr>
            <p:ph type="subTitle" idx="1"/>
          </p:nvPr>
        </p:nvSpPr>
        <p:spPr>
          <a:xfrm>
            <a:off x="971550" y="2033588"/>
            <a:ext cx="6945313" cy="3627437"/>
          </a:xfrm>
        </p:spPr>
        <p:txBody>
          <a:bodyPr/>
          <a:lstStyle/>
          <a:p>
            <a:pPr algn="l"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Údaje musí být jednoznačné, čitelné, nesmí narušovat přehlednost výkresu</a:t>
            </a:r>
          </a:p>
          <a:p>
            <a:pPr algn="l"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•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Čitelnost závisí na tvaru písma, velikosti písmen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a číslic a tloušťce čar a písma</a:t>
            </a:r>
          </a:p>
          <a:p>
            <a:pPr algn="l"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• Popisujeme od ruky nebo šablonou</a:t>
            </a:r>
          </a:p>
          <a:p>
            <a:pPr algn="l"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• Popisujeme písmeny VELKÉ abecedy, výjimečně malé abecedy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4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C85CCFD-E18F-430E-B328-33946541FE90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5127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Nadpis 1"/>
          <p:cNvSpPr txBox="1">
            <a:spLocks/>
          </p:cNvSpPr>
          <p:nvPr/>
        </p:nvSpPr>
        <p:spPr bwMode="auto">
          <a:xfrm>
            <a:off x="684213" y="1484313"/>
            <a:ext cx="77724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14350" indent="-514350" algn="ctr">
              <a:defRPr/>
            </a:pPr>
            <a:r>
              <a:rPr lang="cs-CZ" sz="2400" b="1" dirty="0">
                <a:latin typeface="+mj-lt"/>
                <a:ea typeface="+mj-ea"/>
                <a:cs typeface="+mj-cs"/>
              </a:rPr>
              <a:t>Zásady popisování výkresů</a:t>
            </a:r>
          </a:p>
        </p:txBody>
      </p:sp>
      <p:sp>
        <p:nvSpPr>
          <p:cNvPr id="12" name="Podnadpis 2"/>
          <p:cNvSpPr>
            <a:spLocks noGrp="1"/>
          </p:cNvSpPr>
          <p:nvPr>
            <p:ph type="subTitle" idx="1"/>
          </p:nvPr>
        </p:nvSpPr>
        <p:spPr>
          <a:xfrm>
            <a:off x="971550" y="2276475"/>
            <a:ext cx="6945313" cy="3700463"/>
          </a:xfrm>
        </p:spPr>
        <p:txBody>
          <a:bodyPr/>
          <a:lstStyle/>
          <a:p>
            <a:pPr algn="l">
              <a:defRPr/>
            </a:pPr>
            <a:r>
              <a:rPr lang="cs-CZ" dirty="0" smtClean="0">
                <a:solidFill>
                  <a:schemeClr val="tx1"/>
                </a:solidFill>
              </a:rPr>
              <a:t>•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Popisujeme arabskými číslicemi, výjimečně římskými číslicemi</a:t>
            </a:r>
          </a:p>
          <a:p>
            <a:pPr algn="l"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• K popisování používáme normalizované písmo</a:t>
            </a:r>
          </a:p>
        </p:txBody>
      </p:sp>
      <p:pic>
        <p:nvPicPr>
          <p:cNvPr id="5131" name="Picture 5" descr="C:\Users\Pracovna\AppData\Local\Microsoft\Windows\Temporary Internet Files\Content.IE5\LEAB0ZC1\MC9003606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924175"/>
            <a:ext cx="1131887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3" descr="C:\Users\Pracovna\AppData\Local\Microsoft\Windows\Temporary Internet Files\Content.IE5\LEAB0ZC1\MC9003892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068638"/>
            <a:ext cx="1146175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E54D43BB-3829-4745-8B03-774253C65891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151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Nadpis 1"/>
          <p:cNvSpPr txBox="1">
            <a:spLocks/>
          </p:cNvSpPr>
          <p:nvPr/>
        </p:nvSpPr>
        <p:spPr bwMode="auto">
          <a:xfrm>
            <a:off x="684213" y="1484313"/>
            <a:ext cx="77724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14350" indent="-514350" algn="ctr">
              <a:defRPr/>
            </a:pPr>
            <a:r>
              <a:rPr lang="cs-CZ" sz="2400" b="1" dirty="0">
                <a:latin typeface="+mj-lt"/>
                <a:ea typeface="+mj-ea"/>
                <a:cs typeface="+mj-cs"/>
              </a:rPr>
              <a:t>Základní rozměry písma</a:t>
            </a: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 bwMode="auto">
          <a:xfrm>
            <a:off x="395288" y="2276475"/>
            <a:ext cx="8229600" cy="312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Velikost písma je odvozena z velikosti písma velké abecedy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pt-BR" sz="2400" b="1" dirty="0">
                <a:latin typeface="+mn-lt"/>
                <a:cs typeface="+mn-cs"/>
              </a:rPr>
              <a:t>výška písma h [mm] (1,8)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(2,5)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</a:t>
            </a:r>
            <a:r>
              <a:rPr lang="cs-CZ" sz="2400" b="1" dirty="0">
                <a:latin typeface="+mn-lt"/>
                <a:cs typeface="+mn-cs"/>
              </a:rPr>
              <a:t>(</a:t>
            </a:r>
            <a:r>
              <a:rPr lang="pt-BR" sz="2400" b="1" dirty="0">
                <a:latin typeface="+mn-lt"/>
                <a:cs typeface="+mn-cs"/>
              </a:rPr>
              <a:t>3,5</a:t>
            </a:r>
            <a:r>
              <a:rPr lang="cs-CZ" sz="2400" b="1" dirty="0">
                <a:latin typeface="+mn-lt"/>
                <a:cs typeface="+mn-cs"/>
              </a:rPr>
              <a:t>),</a:t>
            </a:r>
            <a:r>
              <a:rPr lang="pt-BR" sz="2400" b="1" dirty="0">
                <a:latin typeface="+mn-lt"/>
                <a:cs typeface="+mn-cs"/>
              </a:rPr>
              <a:t> 5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7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10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(14)</a:t>
            </a:r>
            <a:r>
              <a:rPr lang="cs-CZ" sz="2400" b="1" dirty="0">
                <a:latin typeface="+mn-lt"/>
                <a:cs typeface="+mn-cs"/>
              </a:rPr>
              <a:t>,</a:t>
            </a:r>
            <a:r>
              <a:rPr lang="pt-BR" sz="2400" b="1" dirty="0">
                <a:latin typeface="+mn-lt"/>
                <a:cs typeface="+mn-cs"/>
              </a:rPr>
              <a:t> (20)</a:t>
            </a:r>
            <a:r>
              <a:rPr lang="cs-CZ" sz="2400" b="1" dirty="0">
                <a:latin typeface="+mn-lt"/>
                <a:cs typeface="+mn-cs"/>
              </a:rPr>
              <a:t>.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cs-CZ" sz="2400" b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Do sešitů používáme velikost šablonky 5 a 7.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2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05DCC42-1FBC-406B-94E6-5F1DAC654439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175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Nadpis 1"/>
          <p:cNvSpPr txBox="1">
            <a:spLocks/>
          </p:cNvSpPr>
          <p:nvPr/>
        </p:nvSpPr>
        <p:spPr bwMode="auto">
          <a:xfrm>
            <a:off x="755650" y="1412875"/>
            <a:ext cx="77724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14350" indent="-514350" algn="ctr">
              <a:defRPr/>
            </a:pPr>
            <a:r>
              <a:rPr lang="cs-CZ" sz="2400" b="1" dirty="0">
                <a:latin typeface="+mj-lt"/>
                <a:ea typeface="+mj-ea"/>
                <a:cs typeface="+mj-cs"/>
              </a:rPr>
              <a:t>Základní rozměry písma</a:t>
            </a:r>
          </a:p>
        </p:txBody>
      </p:sp>
      <p:pic>
        <p:nvPicPr>
          <p:cNvPr id="717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76475"/>
            <a:ext cx="74168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ovéPole 18"/>
          <p:cNvSpPr txBox="1">
            <a:spLocks noChangeArrowheads="1"/>
          </p:cNvSpPr>
          <p:nvPr/>
        </p:nvSpPr>
        <p:spPr bwMode="auto">
          <a:xfrm>
            <a:off x="611188" y="4005263"/>
            <a:ext cx="7993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a = šířka mezi písmeny</a:t>
            </a:r>
          </a:p>
          <a:p>
            <a:pPr eaLnBrk="1" hangingPunct="1"/>
            <a:r>
              <a:rPr lang="cs-CZ" altLang="cs-CZ"/>
              <a:t>b = výška řádek</a:t>
            </a:r>
          </a:p>
          <a:p>
            <a:pPr eaLnBrk="1" hangingPunct="1"/>
            <a:r>
              <a:rPr lang="cs-CZ" altLang="cs-CZ"/>
              <a:t>c = výška malých písmen</a:t>
            </a:r>
          </a:p>
          <a:p>
            <a:pPr eaLnBrk="1" hangingPunct="1"/>
            <a:r>
              <a:rPr lang="cs-CZ" altLang="cs-CZ"/>
              <a:t>d = tloušťka čar</a:t>
            </a:r>
          </a:p>
          <a:p>
            <a:pPr eaLnBrk="1" hangingPunct="1"/>
            <a:r>
              <a:rPr lang="cs-CZ" altLang="cs-CZ"/>
              <a:t>e = mezera mezi slovy</a:t>
            </a:r>
          </a:p>
          <a:p>
            <a:pPr eaLnBrk="1" hangingPunct="1"/>
            <a:r>
              <a:rPr lang="cs-CZ" altLang="cs-CZ"/>
              <a:t>f = největší šířka písmen</a:t>
            </a:r>
          </a:p>
          <a:p>
            <a:pPr eaLnBrk="1" hangingPunct="1"/>
            <a:r>
              <a:rPr lang="cs-CZ" altLang="cs-CZ"/>
              <a:t>g = výška písmen</a:t>
            </a:r>
          </a:p>
          <a:p>
            <a:pPr eaLnBrk="1" hangingPunct="1"/>
            <a:endParaRPr lang="cs-CZ" alt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6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 - úkol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167EA4D-A809-498E-80CB-1E5BEF33F6A0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199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ástupný symbol pro obsah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Šablonou č. 5 napište do sešitu název školy (Střední škola stavební a technická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 err="1">
                <a:latin typeface="+mn-lt"/>
                <a:cs typeface="+mn-cs"/>
              </a:rPr>
              <a:t>Čelakovského</a:t>
            </a:r>
            <a:r>
              <a:rPr lang="cs-CZ" sz="2400" b="1" dirty="0">
                <a:latin typeface="+mn-lt"/>
                <a:cs typeface="+mn-cs"/>
              </a:rPr>
              <a:t> 5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Ústí nad Labem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400 07)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0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Normalizované písmo - úkol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FC067FC5-6E5F-44BD-A7D4-39511B4392D3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223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Šablonou č. 7 napište do sešitu svoji adresu :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Např.: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 Igor NOVÁK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Nerudova 1654/28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Praha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110 02</a:t>
            </a:r>
            <a:endParaRPr lang="cs-CZ" sz="3200" b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4C76EEC-6E49-4F59-AEE6-2BB4373A4698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63587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323850" y="8366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s-CZ" sz="2800" b="1" dirty="0">
                <a:latin typeface="+mj-lt"/>
                <a:ea typeface="+mj-ea"/>
                <a:cs typeface="+mj-cs"/>
              </a:rPr>
              <a:t>Zdroje</a:t>
            </a:r>
            <a:r>
              <a:rPr lang="cs-CZ" sz="4400" dirty="0"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 bwMode="auto">
          <a:xfrm>
            <a:off x="468313" y="2133600"/>
            <a:ext cx="8229600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Obrázky čerpány z aplikace </a:t>
            </a:r>
            <a:r>
              <a:rPr lang="cs-CZ" sz="2400" b="1" dirty="0" err="1">
                <a:latin typeface="+mn-lt"/>
                <a:cs typeface="+mn-cs"/>
              </a:rPr>
              <a:t>Clipart</a:t>
            </a:r>
            <a:r>
              <a:rPr lang="cs-CZ" sz="2400" b="1" dirty="0">
                <a:latin typeface="+mn-lt"/>
                <a:cs typeface="+mn-cs"/>
              </a:rPr>
              <a:t>, která je součástí programu </a:t>
            </a:r>
            <a:r>
              <a:rPr lang="cs-CZ" sz="2400" b="1" dirty="0" err="1">
                <a:latin typeface="+mn-lt"/>
                <a:cs typeface="+mn-cs"/>
              </a:rPr>
              <a:t>Powerpoint</a:t>
            </a:r>
            <a:r>
              <a:rPr lang="cs-CZ" sz="2400" b="1" dirty="0">
                <a:latin typeface="+mn-lt"/>
                <a:cs typeface="+mn-cs"/>
              </a:rPr>
              <a:t>, dále pak z učebnice – Odborné kreslení, 1. část, studijní text pro tříletý učební obor zedník z roku 2010/2011 v rámci projektu Obnova a modernizace technických oborů v Olomouckém kraji.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420</Words>
  <Application>Microsoft Office PowerPoint</Application>
  <PresentationFormat>Předvádění na obrazovce (4:3)</PresentationFormat>
  <Paragraphs>102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21</cp:revision>
  <dcterms:created xsi:type="dcterms:W3CDTF">2014-01-20T17:36:35Z</dcterms:created>
  <dcterms:modified xsi:type="dcterms:W3CDTF">2014-02-11T19:06:56Z</dcterms:modified>
</cp:coreProperties>
</file>