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68" r:id="rId3"/>
    <p:sldId id="269" r:id="rId4"/>
    <p:sldId id="270" r:id="rId5"/>
    <p:sldId id="271" r:id="rId6"/>
    <p:sldId id="272" r:id="rId7"/>
    <p:sldId id="273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4" d="100"/>
          <a:sy n="114" d="100"/>
        </p:scale>
        <p:origin x="-1458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1A6F53-3F21-4096-81AC-CB178676B12A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F68750-42F3-4EA8-8B5E-BF9CD7BBDB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2208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D40FC7-648E-4117-8534-B73117D70DD8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AA02B9-1E6A-49F2-985D-B60715FA4F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3683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56FECD-77F3-43DD-B494-3CF29CA673A0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DCC84C-A448-4CA9-A1D6-8B7A390CAC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05300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768FA5-F2B1-40C5-9F93-9EDB678DF690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481ABF-70FB-4CF0-AF61-658E182ABE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27609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9475E2-24C7-45CF-9730-83822F070837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E04A70-18F8-42B0-AC62-75BD18CE8D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38505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CA9C1D-C02C-4A0A-96FF-1C950375B26B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8DB18A-76B9-41EA-B9FF-253BDE9259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2508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6742BD-D859-4152-8BFD-9B6B61CE31F4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9CA4EF-0CF8-49A4-B053-869B49AF03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68792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4E6017-EE1A-4A83-8F8F-8EC06AAF53BE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C4B3A0-3623-41F5-9B02-8D7450EF72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02173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00BD1C-FAF3-4D5C-8B0E-E191A4971265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A85B14-A73C-4E07-A979-567BC5CB4A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55309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E34291-DF63-46F9-BE09-0D6FF5C2B239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300AF1-A859-4839-AF4E-80CB65A2DF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49853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842F8D-0E5B-4C9A-A63C-02A7746E9FEE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7B6F33-27B4-4A60-8315-AB2ACE70FD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17682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50E5C57-FBA2-4ECC-BA4F-33A432AD8117}" type="datetimeFigureOut">
              <a:rPr lang="cs-CZ"/>
              <a:pPr>
                <a:defRPr/>
              </a:pPr>
              <a:t>11. 2. 2014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C5D72EC-8F29-447B-9571-55E4C48841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56117774"/>
              </p:ext>
            </p:extLst>
          </p:nvPr>
        </p:nvGraphicFramePr>
        <p:xfrm>
          <a:off x="750888" y="2060575"/>
          <a:ext cx="7559675" cy="3670300"/>
        </p:xfrm>
        <a:graphic>
          <a:graphicData uri="http://schemas.openxmlformats.org/drawingml/2006/table">
            <a:tbl>
              <a:tblPr/>
              <a:tblGrid>
                <a:gridCol w="2268537"/>
                <a:gridCol w="5291138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Projekt MŠMT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EU peníze středním školám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projektu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ICT do života školy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Registrační číslo projektu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CZ.1.07/1.5.00/34.0771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Šablona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Sada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26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Typy čar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Čára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tlustá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,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tenká,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přerušovaná, souvislá, čerchovaná, použití čar 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Předmět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Odborné kreslení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Autor, spoluautor  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Vladimír Vašek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Čeština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, výklad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Potřebné pomůcky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PC, dataprojektor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interaktivity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Výklad pomocí prezentace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Stupeň a typ vzdělávání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Střední škola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Cílová skupina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1. ročník, žáci 15 – 16 let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Speciální vzdělávací potřeby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Zdroje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ts val="15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viz poslední strana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Typy čar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BA0CBC3F-1427-4EE5-A24B-D041C461A0B9}" type="slidenum">
              <a:rPr lang="cs-CZ" smtClean="0"/>
              <a:pPr>
                <a:defRPr/>
              </a:pPr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2111" name="TextovéPole 12"/>
          <p:cNvSpPr txBox="1">
            <a:spLocks noChangeArrowheads="1"/>
          </p:cNvSpPr>
          <p:nvPr/>
        </p:nvSpPr>
        <p:spPr bwMode="auto">
          <a:xfrm>
            <a:off x="787400" y="1452563"/>
            <a:ext cx="7561263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VY_32_INOVACE_26_522</a:t>
            </a:r>
          </a:p>
        </p:txBody>
      </p:sp>
      <p:pic>
        <p:nvPicPr>
          <p:cNvPr id="211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13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76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Typy čar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2E4E033-D061-427D-9B96-46937074697E}" type="slidenum">
              <a:rPr lang="cs-CZ" smtClean="0"/>
              <a:pPr>
                <a:defRPr/>
              </a:pPr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3079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Zástupný symbol pro obsah 4"/>
          <p:cNvSpPr txBox="1"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  <a:defRPr/>
            </a:pPr>
            <a:r>
              <a:rPr lang="cs-CZ" sz="2400" b="1" u="sng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Nepřerušované – souvislé čáry</a:t>
            </a:r>
          </a:p>
          <a:p>
            <a:pPr>
              <a:spcBef>
                <a:spcPct val="20000"/>
              </a:spcBef>
              <a:buFont typeface="Arial" charset="0"/>
              <a:buNone/>
              <a:defRPr/>
            </a:pPr>
            <a:r>
              <a:rPr lang="cs-CZ" sz="2400" b="1" dirty="0">
                <a:latin typeface="+mn-lt"/>
                <a:cs typeface="+mn-cs"/>
              </a:rPr>
              <a:t>Souvislá tenká čára     </a:t>
            </a:r>
          </a:p>
          <a:p>
            <a:pPr>
              <a:spcBef>
                <a:spcPct val="20000"/>
              </a:spcBef>
              <a:buFontTx/>
              <a:buChar char="-"/>
              <a:defRPr/>
            </a:pPr>
            <a:r>
              <a:rPr lang="cs-CZ" sz="2400" b="1" dirty="0">
                <a:latin typeface="+mn-lt"/>
                <a:cs typeface="+mn-cs"/>
              </a:rPr>
              <a:t> Používá se na šrafování, kótování, pomocné a odkazové čáry,  úhlopříčky rovinných obrazců</a:t>
            </a:r>
          </a:p>
          <a:p>
            <a:pPr>
              <a:spcBef>
                <a:spcPct val="20000"/>
              </a:spcBef>
              <a:defRPr/>
            </a:pPr>
            <a:endParaRPr lang="cs-CZ" sz="2400" b="1" dirty="0">
              <a:latin typeface="+mn-lt"/>
              <a:cs typeface="+mn-cs"/>
            </a:endParaRPr>
          </a:p>
          <a:p>
            <a:pPr>
              <a:spcBef>
                <a:spcPct val="20000"/>
              </a:spcBef>
              <a:buFont typeface="Arial" charset="0"/>
              <a:buNone/>
              <a:defRPr/>
            </a:pPr>
            <a:r>
              <a:rPr lang="cs-CZ" sz="2400" b="1" dirty="0">
                <a:latin typeface="+mn-lt"/>
                <a:cs typeface="+mn-cs"/>
              </a:rPr>
              <a:t>Souvislá tlustá čára</a:t>
            </a:r>
          </a:p>
          <a:p>
            <a:pPr>
              <a:spcBef>
                <a:spcPct val="20000"/>
              </a:spcBef>
              <a:buFont typeface="Arial" charset="0"/>
              <a:buNone/>
              <a:defRPr/>
            </a:pPr>
            <a:r>
              <a:rPr lang="cs-CZ" sz="2400" b="1" dirty="0">
                <a:latin typeface="+mn-lt"/>
                <a:cs typeface="+mn-cs"/>
              </a:rPr>
              <a:t>-  Používá na souvislé hrany a obrysy a ohraničení plochy výkresu</a:t>
            </a:r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3348038" y="2276475"/>
            <a:ext cx="417671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3419475" y="3933825"/>
            <a:ext cx="4105275" cy="0"/>
          </a:xfrm>
          <a:prstGeom prst="line">
            <a:avLst/>
          </a:prstGeom>
          <a:ln w="28575" cmpd="sng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Typy čar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6D089C3-9E8C-4D16-A012-4A705AA91C34}" type="slidenum">
              <a:rPr lang="cs-CZ" smtClean="0"/>
              <a:pPr>
                <a:defRPr/>
              </a:pPr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4103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4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2" name="Zástupný symbol pro obsah 4"/>
          <p:cNvSpPr txBox="1"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  <a:defRPr/>
            </a:pPr>
            <a:r>
              <a:rPr lang="cs-CZ" sz="2400" b="1" u="sng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Nepřerušované – souvislé čáry</a:t>
            </a:r>
          </a:p>
          <a:p>
            <a:pPr>
              <a:spcBef>
                <a:spcPct val="20000"/>
              </a:spcBef>
              <a:buFont typeface="Arial" charset="0"/>
              <a:buNone/>
              <a:defRPr/>
            </a:pPr>
            <a:r>
              <a:rPr lang="cs-CZ" sz="2400" b="1" dirty="0">
                <a:latin typeface="+mn-lt"/>
                <a:cs typeface="+mn-cs"/>
              </a:rPr>
              <a:t>Souvislá velmi tlustá čára     </a:t>
            </a:r>
          </a:p>
          <a:p>
            <a:pPr>
              <a:spcBef>
                <a:spcPct val="20000"/>
              </a:spcBef>
              <a:buFontTx/>
              <a:buChar char="-"/>
              <a:defRPr/>
            </a:pPr>
            <a:r>
              <a:rPr lang="cs-CZ" sz="2400" b="1" dirty="0">
                <a:latin typeface="+mn-lt"/>
                <a:cs typeface="+mn-cs"/>
              </a:rPr>
              <a:t> Používá se na označení lepených a pájených spojů</a:t>
            </a:r>
          </a:p>
          <a:p>
            <a:pPr>
              <a:spcBef>
                <a:spcPct val="20000"/>
              </a:spcBef>
              <a:defRPr/>
            </a:pPr>
            <a:endParaRPr lang="cs-CZ" sz="2400" b="1" dirty="0">
              <a:latin typeface="+mn-lt"/>
              <a:cs typeface="+mn-cs"/>
            </a:endParaRPr>
          </a:p>
          <a:p>
            <a:pPr>
              <a:spcBef>
                <a:spcPct val="20000"/>
              </a:spcBef>
              <a:buFont typeface="Arial" charset="0"/>
              <a:buNone/>
              <a:defRPr/>
            </a:pPr>
            <a:r>
              <a:rPr lang="cs-CZ" sz="2400" b="1" dirty="0">
                <a:latin typeface="+mn-lt"/>
                <a:cs typeface="+mn-cs"/>
              </a:rPr>
              <a:t>Souvislá nepravidelná tenká čára</a:t>
            </a:r>
          </a:p>
          <a:p>
            <a:pPr algn="ctr">
              <a:spcBef>
                <a:spcPct val="20000"/>
              </a:spcBef>
              <a:buFont typeface="Arial" charset="0"/>
              <a:buNone/>
              <a:defRPr/>
            </a:pPr>
            <a:endParaRPr lang="cs-CZ" sz="2400" b="1" dirty="0">
              <a:latin typeface="+mn-lt"/>
              <a:cs typeface="+mn-cs"/>
            </a:endParaRPr>
          </a:p>
          <a:p>
            <a:pPr>
              <a:spcBef>
                <a:spcPct val="20000"/>
              </a:spcBef>
              <a:buFont typeface="Arial" charset="0"/>
              <a:buNone/>
              <a:defRPr/>
            </a:pPr>
            <a:r>
              <a:rPr lang="cs-CZ" sz="2400" b="1" dirty="0">
                <a:latin typeface="+mn-lt"/>
                <a:cs typeface="+mn-cs"/>
              </a:rPr>
              <a:t>-  Používá na přerušení obrazce nebo ukončení částečně nakresleného obrazce</a:t>
            </a:r>
          </a:p>
        </p:txBody>
      </p:sp>
      <p:cxnSp>
        <p:nvCxnSpPr>
          <p:cNvPr id="16" name="Přímá spojovací čára 15"/>
          <p:cNvCxnSpPr/>
          <p:nvPr/>
        </p:nvCxnSpPr>
        <p:spPr>
          <a:xfrm>
            <a:off x="4643438" y="2276475"/>
            <a:ext cx="2879725" cy="0"/>
          </a:xfrm>
          <a:prstGeom prst="line">
            <a:avLst/>
          </a:prstGeom>
          <a:ln w="4762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5076825" y="3644900"/>
            <a:ext cx="50323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V="1">
            <a:off x="5580063" y="3429000"/>
            <a:ext cx="217487" cy="2159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5795963" y="3429000"/>
            <a:ext cx="215900" cy="36036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flipH="1">
            <a:off x="6011863" y="3573463"/>
            <a:ext cx="215900" cy="223837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6227763" y="3573463"/>
            <a:ext cx="57626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24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Typy čar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1F0400BA-9708-4E1F-8446-A8BB18DD33A6}" type="slidenum">
              <a:rPr lang="cs-CZ" smtClean="0"/>
              <a:pPr>
                <a:defRPr/>
              </a:pPr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5127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8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" name="Zástupný symbol pro obsah 4"/>
          <p:cNvSpPr txBox="1"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>
              <a:spcBef>
                <a:spcPct val="20000"/>
              </a:spcBef>
              <a:buFont typeface="Arial" charset="0"/>
              <a:buNone/>
              <a:defRPr/>
            </a:pPr>
            <a:r>
              <a:rPr lang="cs-CZ" sz="2400" b="1" u="sng" dirty="0">
                <a:solidFill>
                  <a:schemeClr val="tx2">
                    <a:lumMod val="60000"/>
                    <a:lumOff val="40000"/>
                  </a:schemeClr>
                </a:solidFill>
                <a:latin typeface="+mn-lt"/>
                <a:cs typeface="+mn-cs"/>
              </a:rPr>
              <a:t>Přerušované čáry</a:t>
            </a:r>
          </a:p>
          <a:p>
            <a:pPr>
              <a:spcBef>
                <a:spcPct val="20000"/>
              </a:spcBef>
              <a:buFont typeface="Arial" charset="0"/>
              <a:buNone/>
              <a:defRPr/>
            </a:pPr>
            <a:r>
              <a:rPr lang="cs-CZ" sz="2400" b="1" dirty="0">
                <a:latin typeface="+mn-lt"/>
                <a:cs typeface="+mn-cs"/>
              </a:rPr>
              <a:t>Čárkovaná tenká čára</a:t>
            </a:r>
          </a:p>
          <a:p>
            <a:pPr>
              <a:spcBef>
                <a:spcPct val="20000"/>
              </a:spcBef>
              <a:buFontTx/>
              <a:buChar char="-"/>
              <a:defRPr/>
            </a:pPr>
            <a:r>
              <a:rPr lang="cs-CZ" sz="2400" b="1" dirty="0">
                <a:latin typeface="+mn-lt"/>
                <a:cs typeface="+mn-cs"/>
              </a:rPr>
              <a:t> Používá se na označení neviditelných hran a obrysů</a:t>
            </a:r>
          </a:p>
          <a:p>
            <a:pPr>
              <a:spcBef>
                <a:spcPct val="20000"/>
              </a:spcBef>
              <a:defRPr/>
            </a:pPr>
            <a:endParaRPr lang="cs-CZ" sz="2400" b="1" dirty="0">
              <a:latin typeface="+mn-lt"/>
              <a:cs typeface="+mn-cs"/>
            </a:endParaRPr>
          </a:p>
          <a:p>
            <a:pPr>
              <a:spcBef>
                <a:spcPct val="20000"/>
              </a:spcBef>
              <a:buFont typeface="Arial" charset="0"/>
              <a:buNone/>
              <a:defRPr/>
            </a:pPr>
            <a:r>
              <a:rPr lang="cs-CZ" sz="2400" b="1" dirty="0">
                <a:latin typeface="+mn-lt"/>
                <a:cs typeface="+mn-cs"/>
              </a:rPr>
              <a:t>Čerchovaná tenká čár     _ . _ . _ . _ . _ .  _</a:t>
            </a:r>
          </a:p>
          <a:p>
            <a:pPr>
              <a:spcBef>
                <a:spcPct val="20000"/>
              </a:spcBef>
              <a:buFont typeface="Arial" charset="0"/>
              <a:buNone/>
              <a:defRPr/>
            </a:pPr>
            <a:r>
              <a:rPr lang="cs-CZ" sz="2400" b="1" dirty="0">
                <a:latin typeface="+mn-lt"/>
                <a:cs typeface="+mn-cs"/>
              </a:rPr>
              <a:t>-  Používá na zobrazení os souměrnosti</a:t>
            </a:r>
          </a:p>
        </p:txBody>
      </p:sp>
      <p:cxnSp>
        <p:nvCxnSpPr>
          <p:cNvPr id="24" name="Přímá spojovací čára 23"/>
          <p:cNvCxnSpPr/>
          <p:nvPr/>
        </p:nvCxnSpPr>
        <p:spPr>
          <a:xfrm>
            <a:off x="4067175" y="2205038"/>
            <a:ext cx="3384550" cy="0"/>
          </a:xfrm>
          <a:prstGeom prst="line">
            <a:avLst/>
          </a:prstGeom>
          <a:ln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48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Typy čar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C21D0382-0213-48BF-AF9B-014D1545F32D}" type="slidenum">
              <a:rPr lang="cs-CZ" smtClean="0"/>
              <a:pPr>
                <a:defRPr/>
              </a:pPr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6151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52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Zástupný symbol pro obsah 3"/>
          <p:cNvSpPr txBox="1"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  <a:buFont typeface="Arial" charset="0"/>
              <a:buNone/>
              <a:defRPr/>
            </a:pPr>
            <a:r>
              <a:rPr lang="cs-CZ" sz="2400" b="1" dirty="0">
                <a:latin typeface="+mn-lt"/>
                <a:cs typeface="+mn-cs"/>
              </a:rPr>
              <a:t>Překreslete do sešitu následující obrazec za použití tenkých, tlustých a čerchovaných čar (a – 50mm, b-40mm, c 35mm).</a:t>
            </a:r>
          </a:p>
          <a:p>
            <a:pPr algn="ctr">
              <a:spcBef>
                <a:spcPct val="20000"/>
              </a:spcBef>
              <a:buFont typeface="Arial" charset="0"/>
              <a:buNone/>
              <a:defRPr/>
            </a:pPr>
            <a:endParaRPr lang="cs-CZ" sz="3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  <a:p>
            <a:pPr algn="ctr">
              <a:spcBef>
                <a:spcPct val="20000"/>
              </a:spcBef>
              <a:buFont typeface="Arial" charset="0"/>
              <a:buNone/>
              <a:defRPr/>
            </a:pPr>
            <a:endParaRPr lang="cs-CZ" sz="3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  <a:p>
            <a:pPr algn="ctr">
              <a:spcBef>
                <a:spcPct val="20000"/>
              </a:spcBef>
              <a:buFont typeface="Arial" charset="0"/>
              <a:buNone/>
              <a:defRPr/>
            </a:pPr>
            <a:r>
              <a:rPr lang="cs-CZ" sz="32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t>    </a:t>
            </a:r>
            <a:r>
              <a:rPr lang="cs-CZ" sz="3200" dirty="0">
                <a:latin typeface="+mn-lt"/>
                <a:cs typeface="+mn-cs"/>
              </a:rPr>
              <a:t>a</a:t>
            </a:r>
          </a:p>
          <a:p>
            <a:pPr algn="ctr">
              <a:spcBef>
                <a:spcPct val="20000"/>
              </a:spcBef>
              <a:buFont typeface="Arial" charset="0"/>
              <a:buNone/>
              <a:defRPr/>
            </a:pPr>
            <a:endParaRPr lang="cs-CZ" sz="3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  <a:p>
            <a:pPr algn="ctr">
              <a:spcBef>
                <a:spcPct val="20000"/>
              </a:spcBef>
              <a:buFont typeface="Arial" charset="0"/>
              <a:buNone/>
              <a:defRPr/>
            </a:pPr>
            <a:r>
              <a:rPr lang="cs-CZ" sz="32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t>                                                        </a:t>
            </a:r>
            <a:r>
              <a:rPr lang="cs-CZ" sz="3200" dirty="0">
                <a:latin typeface="+mn-lt"/>
                <a:cs typeface="+mn-cs"/>
              </a:rPr>
              <a:t>c</a:t>
            </a:r>
          </a:p>
          <a:p>
            <a:pPr algn="ctr">
              <a:spcBef>
                <a:spcPct val="20000"/>
              </a:spcBef>
              <a:buFont typeface="Arial" charset="0"/>
              <a:buNone/>
              <a:defRPr/>
            </a:pPr>
            <a:r>
              <a:rPr lang="cs-CZ" sz="32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t>                                      </a:t>
            </a:r>
            <a:r>
              <a:rPr lang="cs-CZ" sz="3200" dirty="0">
                <a:latin typeface="+mn-lt"/>
                <a:cs typeface="+mn-cs"/>
              </a:rPr>
              <a:t>b</a:t>
            </a:r>
          </a:p>
          <a:p>
            <a:pPr algn="ctr">
              <a:spcBef>
                <a:spcPct val="20000"/>
              </a:spcBef>
              <a:buFont typeface="Arial" charset="0"/>
              <a:buNone/>
              <a:defRPr/>
            </a:pPr>
            <a:r>
              <a:rPr lang="cs-CZ" sz="32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t>                       </a:t>
            </a:r>
          </a:p>
        </p:txBody>
      </p:sp>
      <p:sp>
        <p:nvSpPr>
          <p:cNvPr id="12" name="Krychle 11"/>
          <p:cNvSpPr/>
          <p:nvPr/>
        </p:nvSpPr>
        <p:spPr>
          <a:xfrm>
            <a:off x="5003800" y="2924175"/>
            <a:ext cx="1944688" cy="2378075"/>
          </a:xfrm>
          <a:prstGeom prst="cube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72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Typy čar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6613BDEF-B997-4E42-AE17-54E6F8FCA398}" type="slidenum">
              <a:rPr lang="cs-CZ" smtClean="0"/>
              <a:pPr>
                <a:defRPr/>
              </a:pPr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7175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6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" name="Zástupný symbol pro obsah 3"/>
          <p:cNvSpPr txBox="1">
            <a:spLocks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>
              <a:spcBef>
                <a:spcPct val="20000"/>
              </a:spcBef>
              <a:buFont typeface="Arial" charset="0"/>
              <a:buNone/>
              <a:defRPr/>
            </a:pPr>
            <a:r>
              <a:rPr lang="cs-CZ" sz="2400" b="1" dirty="0">
                <a:latin typeface="+mn-lt"/>
                <a:cs typeface="+mn-cs"/>
              </a:rPr>
              <a:t>Překreslete do sešitu následující obrazec za použití tenkých, tlustých a čerchovaných čar (a – 60mm, elipsa 45 mm x 25 mm).</a:t>
            </a:r>
          </a:p>
          <a:p>
            <a:pPr algn="ctr">
              <a:spcBef>
                <a:spcPct val="20000"/>
              </a:spcBef>
              <a:buFont typeface="Arial" charset="0"/>
              <a:buNone/>
              <a:defRPr/>
            </a:pPr>
            <a:endParaRPr lang="cs-CZ" sz="3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  <a:p>
            <a:pPr algn="ctr">
              <a:spcBef>
                <a:spcPct val="20000"/>
              </a:spcBef>
              <a:buFont typeface="Arial" charset="0"/>
              <a:buNone/>
              <a:defRPr/>
            </a:pPr>
            <a:endParaRPr lang="cs-CZ" sz="3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  <a:p>
            <a:pPr algn="ctr">
              <a:spcBef>
                <a:spcPct val="20000"/>
              </a:spcBef>
              <a:buFont typeface="Arial" charset="0"/>
              <a:buNone/>
              <a:defRPr/>
            </a:pPr>
            <a:r>
              <a:rPr lang="cs-CZ" sz="32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t>                       </a:t>
            </a:r>
            <a:r>
              <a:rPr lang="cs-CZ" sz="3200" dirty="0">
                <a:latin typeface="+mn-lt"/>
                <a:cs typeface="+mn-cs"/>
              </a:rPr>
              <a:t>a</a:t>
            </a:r>
            <a:r>
              <a:rPr lang="cs-CZ" sz="32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t> </a:t>
            </a:r>
          </a:p>
          <a:p>
            <a:pPr algn="ctr">
              <a:spcBef>
                <a:spcPct val="20000"/>
              </a:spcBef>
              <a:buFont typeface="Arial" charset="0"/>
              <a:buNone/>
              <a:defRPr/>
            </a:pPr>
            <a:endParaRPr lang="cs-CZ" sz="3200" dirty="0">
              <a:solidFill>
                <a:schemeClr val="tx1">
                  <a:tint val="75000"/>
                </a:schemeClr>
              </a:solidFill>
              <a:latin typeface="+mn-lt"/>
              <a:cs typeface="+mn-cs"/>
            </a:endParaRPr>
          </a:p>
          <a:p>
            <a:pPr algn="ctr">
              <a:spcBef>
                <a:spcPct val="20000"/>
              </a:spcBef>
              <a:buFont typeface="Arial" charset="0"/>
              <a:buNone/>
              <a:defRPr/>
            </a:pPr>
            <a:r>
              <a:rPr lang="cs-CZ" sz="32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t>                                                        </a:t>
            </a:r>
          </a:p>
          <a:p>
            <a:pPr algn="ctr">
              <a:spcBef>
                <a:spcPct val="20000"/>
              </a:spcBef>
              <a:buFont typeface="Arial" charset="0"/>
              <a:buNone/>
              <a:defRPr/>
            </a:pPr>
            <a:r>
              <a:rPr lang="cs-CZ" sz="32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t>                                     </a:t>
            </a:r>
          </a:p>
          <a:p>
            <a:pPr algn="ctr">
              <a:spcBef>
                <a:spcPct val="20000"/>
              </a:spcBef>
              <a:buFont typeface="Arial" charset="0"/>
              <a:buNone/>
              <a:defRPr/>
            </a:pPr>
            <a:r>
              <a:rPr lang="cs-CZ" sz="3200" dirty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rPr>
              <a:t>                       </a:t>
            </a:r>
          </a:p>
        </p:txBody>
      </p:sp>
      <p:sp>
        <p:nvSpPr>
          <p:cNvPr id="14" name="Vývojový diagram: magnetický disk 13"/>
          <p:cNvSpPr/>
          <p:nvPr/>
        </p:nvSpPr>
        <p:spPr>
          <a:xfrm>
            <a:off x="3132138" y="2852738"/>
            <a:ext cx="2017712" cy="2303462"/>
          </a:xfrm>
          <a:prstGeom prst="flowChartMagneticDisk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113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375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196" name="TextovéPole 9"/>
          <p:cNvSpPr txBox="1">
            <a:spLocks noChangeArrowheads="1"/>
          </p:cNvSpPr>
          <p:nvPr/>
        </p:nvSpPr>
        <p:spPr bwMode="auto">
          <a:xfrm>
            <a:off x="792163" y="990600"/>
            <a:ext cx="7559675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/>
            <a:r>
              <a:rPr lang="cs-CZ" altLang="cs-CZ" sz="2400" b="1"/>
              <a:t>Zdroje</a:t>
            </a: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175" y="6335713"/>
            <a:ext cx="2133600" cy="365125"/>
          </a:xfrm>
        </p:spPr>
        <p:txBody>
          <a:bodyPr/>
          <a:lstStyle/>
          <a:p>
            <a:pPr>
              <a:defRPr/>
            </a:pPr>
            <a:fld id="{C684E771-D10E-472E-BE9C-D4C9392598AA}" type="slidenum">
              <a:rPr lang="cs-CZ" smtClean="0"/>
              <a:pPr>
                <a:defRPr/>
              </a:pPr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575" y="144463"/>
            <a:ext cx="5653088" cy="73025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  <a:defRPr/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8199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650" y="52388"/>
            <a:ext cx="2709863" cy="792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200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4350" y="6116638"/>
            <a:ext cx="3035300" cy="649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Zástupný symbol pro obsah 2"/>
          <p:cNvSpPr txBox="1">
            <a:spLocks/>
          </p:cNvSpPr>
          <p:nvPr/>
        </p:nvSpPr>
        <p:spPr bwMode="auto">
          <a:xfrm>
            <a:off x="457200" y="2276475"/>
            <a:ext cx="8229600" cy="3849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algn="ctr" eaLnBrk="0" hangingPunct="0">
              <a:spcBef>
                <a:spcPct val="20000"/>
              </a:spcBef>
              <a:buFont typeface="Arial" charset="0"/>
              <a:buNone/>
              <a:defRPr/>
            </a:pPr>
            <a:r>
              <a:rPr lang="cs-CZ" sz="2400" b="1" dirty="0">
                <a:latin typeface="+mn-lt"/>
                <a:cs typeface="+mn-cs"/>
              </a:rPr>
              <a:t>Tvary, čáry využity z programu </a:t>
            </a:r>
            <a:r>
              <a:rPr lang="cs-CZ" sz="2400" b="1" dirty="0" err="1">
                <a:latin typeface="+mn-lt"/>
                <a:cs typeface="+mn-cs"/>
              </a:rPr>
              <a:t>Powerpoint</a:t>
            </a:r>
            <a:r>
              <a:rPr lang="cs-CZ" sz="2400" b="1" dirty="0">
                <a:latin typeface="+mn-lt"/>
                <a:cs typeface="+mn-cs"/>
              </a:rPr>
              <a:t>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316</Words>
  <Application>Microsoft Office PowerPoint</Application>
  <PresentationFormat>Předvádění na obrazovce (4:3)</PresentationFormat>
  <Paragraphs>92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Odborné kreslení</dc:title>
  <dc:creator>Pracovna</dc:creator>
  <cp:lastModifiedBy>Karel Filas, Ing.</cp:lastModifiedBy>
  <cp:revision>17</cp:revision>
  <dcterms:created xsi:type="dcterms:W3CDTF">2014-01-20T17:36:35Z</dcterms:created>
  <dcterms:modified xsi:type="dcterms:W3CDTF">2014-02-11T19:13:43Z</dcterms:modified>
</cp:coreProperties>
</file>