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96" r:id="rId2"/>
    <p:sldId id="297" r:id="rId3"/>
    <p:sldId id="298" r:id="rId4"/>
    <p:sldId id="299" r:id="rId5"/>
    <p:sldId id="300" r:id="rId6"/>
    <p:sldId id="301" r:id="rId7"/>
    <p:sldId id="302" r:id="rId8"/>
    <p:sldId id="303" r:id="rId9"/>
    <p:sldId id="304" r:id="rId10"/>
    <p:sldId id="305" r:id="rId11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14" d="100"/>
          <a:sy n="114" d="100"/>
        </p:scale>
        <p:origin x="-1458" y="-5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CECA5FA-7BAC-4A7B-96F7-F06804BF375B}" type="datetimeFigureOut">
              <a:rPr lang="cs-CZ"/>
              <a:pPr>
                <a:defRPr/>
              </a:pPr>
              <a:t>11. 2. 2014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57EAE10-A7BC-4F73-A77E-A3C3C975536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1020706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61DD4A9-64AC-465A-9D8A-6712938E7B2B}" type="datetimeFigureOut">
              <a:rPr lang="cs-CZ"/>
              <a:pPr>
                <a:defRPr/>
              </a:pPr>
              <a:t>11. 2. 2014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5B89256-4203-4A01-82FC-93F8403D361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4676511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70772AB-20D7-4C29-9E2C-A3FB46D5B14F}" type="datetimeFigureOut">
              <a:rPr lang="cs-CZ"/>
              <a:pPr>
                <a:defRPr/>
              </a:pPr>
              <a:t>11. 2. 2014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13BB34-00B8-4544-9260-FDF2F24BB5A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3847320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264ADB3-28C6-4FE8-B063-DC7F1FA611D8}" type="datetimeFigureOut">
              <a:rPr lang="cs-CZ"/>
              <a:pPr>
                <a:defRPr/>
              </a:pPr>
              <a:t>11. 2. 2014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44957EB-8813-4D9D-880D-7541EE65E26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0384187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28204AA-C445-407A-9D95-238064DDE0C4}" type="datetimeFigureOut">
              <a:rPr lang="cs-CZ"/>
              <a:pPr>
                <a:defRPr/>
              </a:pPr>
              <a:t>11. 2. 2014</a:t>
            </a:fld>
            <a:endParaRPr lang="cs-CZ"/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DB3E9A6-B9DA-4513-9B79-BBEE987898F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0546277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960C4B-E060-4960-985F-13B4564D7C50}" type="datetimeFigureOut">
              <a:rPr lang="cs-CZ"/>
              <a:pPr>
                <a:defRPr/>
              </a:pPr>
              <a:t>11. 2. 2014</a:t>
            </a:fld>
            <a:endParaRPr lang="cs-CZ"/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953CE5A-17B4-441F-AEF6-E8037F0D0F1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2288478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60D50D3-3D50-4A72-9F87-BA11A008B33F}" type="datetimeFigureOut">
              <a:rPr lang="cs-CZ"/>
              <a:pPr>
                <a:defRPr/>
              </a:pPr>
              <a:t>11. 2. 2014</a:t>
            </a:fld>
            <a:endParaRPr lang="cs-CZ"/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D2AD2CD-723A-4384-920D-55902595A3E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014897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D6A7486-53E4-498A-8359-EFD3F8902C3E}" type="datetimeFigureOut">
              <a:rPr lang="cs-CZ"/>
              <a:pPr>
                <a:defRPr/>
              </a:pPr>
              <a:t>11. 2. 2014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6AAE6A9-0F7C-4754-94E4-FFAFFDE5143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9043154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6D60E1D-4F8F-4436-A72C-3545D9ECD3E1}" type="datetimeFigureOut">
              <a:rPr lang="cs-CZ"/>
              <a:pPr>
                <a:defRPr/>
              </a:pPr>
              <a:t>11. 2. 2014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9745277-8FEC-4ACE-AAAB-D8D31C227BA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2756735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F30999-7A54-4192-8BB7-CB9B2D803F06}" type="datetimeFigureOut">
              <a:rPr lang="cs-CZ"/>
              <a:pPr>
                <a:defRPr/>
              </a:pPr>
              <a:t>11. 2. 2014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F3876FB-B81E-4CE6-8B86-C009AAE98EA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244069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829ECAE-6A53-4B71-91C5-5F54C8BD3702}" type="datetimeFigureOut">
              <a:rPr lang="cs-CZ"/>
              <a:pPr>
                <a:defRPr/>
              </a:pPr>
              <a:t>11. 2. 2014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C67B606-FDF2-460B-9E76-4776488A849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031493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 smtClean="0"/>
              <a:t>Klepnutím lze upravit styl předlohy nadpisů.</a:t>
            </a:r>
          </a:p>
        </p:txBody>
      </p:sp>
      <p:sp>
        <p:nvSpPr>
          <p:cNvPr id="1027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 smtClean="0"/>
              <a:t>Klepnutím lze upravit styly předlohy textu.</a:t>
            </a:r>
          </a:p>
          <a:p>
            <a:pPr lvl="1"/>
            <a:r>
              <a:rPr lang="cs-CZ" altLang="cs-CZ" smtClean="0"/>
              <a:t>Druhá úroveň</a:t>
            </a:r>
          </a:p>
          <a:p>
            <a:pPr lvl="2"/>
            <a:r>
              <a:rPr lang="cs-CZ" altLang="cs-CZ" smtClean="0"/>
              <a:t>Třetí úroveň</a:t>
            </a:r>
          </a:p>
          <a:p>
            <a:pPr lvl="3"/>
            <a:r>
              <a:rPr lang="cs-CZ" altLang="cs-CZ" smtClean="0"/>
              <a:t>Čtvrtá úroveň</a:t>
            </a:r>
          </a:p>
          <a:p>
            <a:pPr lvl="4"/>
            <a:r>
              <a:rPr lang="cs-CZ" alt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1893011B-8E70-439B-A55B-92AF5AD49AA5}" type="datetimeFigureOut">
              <a:rPr lang="cs-CZ"/>
              <a:pPr>
                <a:defRPr/>
              </a:pPr>
              <a:t>11. 2. 2014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1FF180A3-75D9-4FE7-96A2-A89D3169DFB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113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02733451"/>
              </p:ext>
            </p:extLst>
          </p:nvPr>
        </p:nvGraphicFramePr>
        <p:xfrm>
          <a:off x="750888" y="2060575"/>
          <a:ext cx="7559675" cy="3670300"/>
        </p:xfrm>
        <a:graphic>
          <a:graphicData uri="http://schemas.openxmlformats.org/drawingml/2006/table">
            <a:tbl>
              <a:tblPr/>
              <a:tblGrid>
                <a:gridCol w="2268537"/>
                <a:gridCol w="5291138"/>
              </a:tblGrid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Projekt MŠMT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EU peníze středním školám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Název projektu školy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ICT do života školy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Registrační číslo projektu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CZ.1.07/1.5.00/34.0771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Šablona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III/2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Sada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26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Anotace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+mn-ea"/>
                          <a:cs typeface="Times New Roman" pitchFamily="18" charset="0"/>
                        </a:rPr>
                        <a:t>Zakreslování dveří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Klíčová slova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Typy dveří, pravé, levé, zárubně, jednokřídlé, dvoukřídlé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Předmět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Odborné kreslení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Autor, spoluautor  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Vladimír Vašek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Jazyk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Čeština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Druh učebního materiálu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Prezentace</a:t>
                      </a: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, výklad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Potřebné pomůcky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PC, dataprojektor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Druh interaktivity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Výklad pomocí prezentace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Stupeň a typ vzdělávání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Střední škola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Cílová skupina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1. ročník, žáci 15 – 16 let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Speciální vzdělávací potřeby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ne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Zdroje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viz poslední strana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cxnSp>
        <p:nvCxnSpPr>
          <p:cNvPr id="8" name="Přímá spojnice 7"/>
          <p:cNvCxnSpPr/>
          <p:nvPr/>
        </p:nvCxnSpPr>
        <p:spPr>
          <a:xfrm>
            <a:off x="0" y="6048375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08" name="TextovéPole 9"/>
          <p:cNvSpPr txBox="1">
            <a:spLocks noChangeArrowheads="1"/>
          </p:cNvSpPr>
          <p:nvPr/>
        </p:nvSpPr>
        <p:spPr bwMode="auto">
          <a:xfrm>
            <a:off x="792163" y="990600"/>
            <a:ext cx="7559675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cs-CZ" altLang="cs-CZ" sz="2400" b="1"/>
              <a:t>Zakreslování dveří</a:t>
            </a:r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175" y="6335713"/>
            <a:ext cx="2133600" cy="365125"/>
          </a:xfrm>
        </p:spPr>
        <p:txBody>
          <a:bodyPr/>
          <a:lstStyle/>
          <a:p>
            <a:pPr>
              <a:defRPr/>
            </a:pPr>
            <a:fld id="{7319EA1F-E8FB-4348-9373-CD59F000ADA9}" type="slidenum">
              <a:rPr lang="cs-CZ" smtClean="0"/>
              <a:pPr>
                <a:defRPr/>
              </a:pPr>
              <a:t>1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575" y="144463"/>
            <a:ext cx="5653088" cy="73025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  <a:defRPr/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sp>
        <p:nvSpPr>
          <p:cNvPr id="2111" name="TextovéPole 12"/>
          <p:cNvSpPr txBox="1">
            <a:spLocks noChangeArrowheads="1"/>
          </p:cNvSpPr>
          <p:nvPr/>
        </p:nvSpPr>
        <p:spPr bwMode="auto">
          <a:xfrm>
            <a:off x="787400" y="1452563"/>
            <a:ext cx="7561263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cs-CZ" altLang="cs-CZ" sz="2400" b="1"/>
              <a:t>VY_32_INOVACE_26_523</a:t>
            </a:r>
          </a:p>
        </p:txBody>
      </p:sp>
      <p:pic>
        <p:nvPicPr>
          <p:cNvPr id="211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650" y="52388"/>
            <a:ext cx="2709863" cy="792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13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4350" y="6116638"/>
            <a:ext cx="3035300" cy="649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113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375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76" name="TextovéPole 9"/>
          <p:cNvSpPr txBox="1">
            <a:spLocks noChangeArrowheads="1"/>
          </p:cNvSpPr>
          <p:nvPr/>
        </p:nvSpPr>
        <p:spPr bwMode="auto">
          <a:xfrm>
            <a:off x="792163" y="990600"/>
            <a:ext cx="7559675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cs-CZ" altLang="cs-CZ" sz="2400" b="1"/>
              <a:t>Zakreslování dveří</a:t>
            </a:r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175" y="6335713"/>
            <a:ext cx="2133600" cy="365125"/>
          </a:xfrm>
        </p:spPr>
        <p:txBody>
          <a:bodyPr/>
          <a:lstStyle/>
          <a:p>
            <a:pPr>
              <a:defRPr/>
            </a:pPr>
            <a:fld id="{1FED592F-2269-4FA6-BF2A-2F4893639E86}" type="slidenum">
              <a:rPr lang="cs-CZ" smtClean="0"/>
              <a:pPr>
                <a:defRPr/>
              </a:pPr>
              <a:t>2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575" y="144463"/>
            <a:ext cx="5653088" cy="73025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  <a:defRPr/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3079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650" y="52388"/>
            <a:ext cx="2709863" cy="792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0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4350" y="6116638"/>
            <a:ext cx="3035300" cy="649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Podnadpis 2"/>
          <p:cNvSpPr>
            <a:spLocks noGrp="1"/>
          </p:cNvSpPr>
          <p:nvPr>
            <p:ph type="subTitle" idx="1"/>
          </p:nvPr>
        </p:nvSpPr>
        <p:spPr>
          <a:xfrm>
            <a:off x="1187450" y="1700213"/>
            <a:ext cx="6400800" cy="3960812"/>
          </a:xfrm>
        </p:spPr>
        <p:txBody>
          <a:bodyPr rtlCol="0">
            <a:normAutofit/>
          </a:bodyPr>
          <a:lstStyle/>
          <a:p>
            <a:pPr algn="l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2400" b="1" dirty="0" smtClean="0">
                <a:solidFill>
                  <a:schemeClr val="tx1"/>
                </a:solidFill>
              </a:rPr>
              <a:t>Dveře musí být ve výkresu jednoznačně popsány:</a:t>
            </a:r>
          </a:p>
          <a:p>
            <a:pPr algn="l"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sz="2400" b="1" dirty="0" smtClean="0">
                <a:solidFill>
                  <a:schemeClr val="tx1"/>
                </a:solidFill>
              </a:rPr>
              <a:t> Typ dveří</a:t>
            </a:r>
          </a:p>
          <a:p>
            <a:pPr algn="l"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sz="2400" b="1" dirty="0" smtClean="0">
                <a:solidFill>
                  <a:schemeClr val="tx1"/>
                </a:solidFill>
              </a:rPr>
              <a:t> Způsob otevírání dveří</a:t>
            </a:r>
          </a:p>
          <a:p>
            <a:pPr algn="l"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sz="2400" b="1" dirty="0" smtClean="0">
                <a:solidFill>
                  <a:schemeClr val="tx1"/>
                </a:solidFill>
              </a:rPr>
              <a:t> Označení pravých nebo levých dveří</a:t>
            </a:r>
          </a:p>
          <a:p>
            <a:pPr algn="l"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sz="2400" b="1" dirty="0" smtClean="0">
                <a:solidFill>
                  <a:schemeClr val="tx1"/>
                </a:solidFill>
              </a:rPr>
              <a:t> Typ zárubně</a:t>
            </a:r>
          </a:p>
          <a:p>
            <a:pPr algn="l" eaLnBrk="1" fontAlgn="auto" hangingPunct="1">
              <a:spcAft>
                <a:spcPts val="0"/>
              </a:spcAft>
              <a:defRPr/>
            </a:pPr>
            <a:r>
              <a:rPr lang="cs-CZ" dirty="0" smtClean="0">
                <a:solidFill>
                  <a:schemeClr val="tx1"/>
                </a:solidFill>
              </a:rPr>
              <a:t> 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b="1" dirty="0" smtClean="0">
              <a:solidFill>
                <a:schemeClr val="tx2">
                  <a:lumMod val="75000"/>
                </a:schemeClr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113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375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00" name="TextovéPole 9"/>
          <p:cNvSpPr txBox="1">
            <a:spLocks noChangeArrowheads="1"/>
          </p:cNvSpPr>
          <p:nvPr/>
        </p:nvSpPr>
        <p:spPr bwMode="auto">
          <a:xfrm>
            <a:off x="792163" y="990600"/>
            <a:ext cx="7559675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cs-CZ" altLang="cs-CZ" sz="2400" b="1"/>
              <a:t>Zakreslování dveří</a:t>
            </a:r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175" y="6335713"/>
            <a:ext cx="2133600" cy="365125"/>
          </a:xfrm>
        </p:spPr>
        <p:txBody>
          <a:bodyPr/>
          <a:lstStyle/>
          <a:p>
            <a:pPr>
              <a:defRPr/>
            </a:pPr>
            <a:fld id="{FFEC95E3-CE98-4AE6-B4D9-2BB1A8F2D302}" type="slidenum">
              <a:rPr lang="cs-CZ" smtClean="0"/>
              <a:pPr>
                <a:defRPr/>
              </a:pPr>
              <a:t>3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575" y="144463"/>
            <a:ext cx="5653088" cy="73025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  <a:defRPr/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4103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650" y="52388"/>
            <a:ext cx="2709863" cy="792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4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4350" y="6116638"/>
            <a:ext cx="3035300" cy="649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Podnadpis 2"/>
          <p:cNvSpPr>
            <a:spLocks noGrp="1"/>
          </p:cNvSpPr>
          <p:nvPr>
            <p:ph type="subTitle" idx="1"/>
          </p:nvPr>
        </p:nvSpPr>
        <p:spPr>
          <a:xfrm>
            <a:off x="1187450" y="1989138"/>
            <a:ext cx="6400800" cy="3671887"/>
          </a:xfrm>
        </p:spPr>
        <p:txBody>
          <a:bodyPr rtlCol="0">
            <a:normAutofit/>
          </a:bodyPr>
          <a:lstStyle/>
          <a:p>
            <a:pPr algn="l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2400" b="1" dirty="0" smtClean="0">
                <a:solidFill>
                  <a:schemeClr val="tx1"/>
                </a:solidFill>
              </a:rPr>
              <a:t>Dveře musí být ve výkresu jednoznačně popsány:</a:t>
            </a:r>
          </a:p>
          <a:p>
            <a:pPr algn="l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2400" b="1" dirty="0" smtClean="0">
              <a:solidFill>
                <a:schemeClr val="tx1"/>
              </a:solidFill>
            </a:endParaRPr>
          </a:p>
          <a:p>
            <a:pPr algn="l"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sz="2400" b="1" dirty="0" smtClean="0">
                <a:solidFill>
                  <a:schemeClr val="tx1"/>
                </a:solidFill>
              </a:rPr>
              <a:t> Způsob úpravy u podlahy</a:t>
            </a:r>
          </a:p>
          <a:p>
            <a:pPr algn="l"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sz="2400" b="1" dirty="0" smtClean="0">
                <a:solidFill>
                  <a:schemeClr val="tx1"/>
                </a:solidFill>
              </a:rPr>
              <a:t> Velikost pomocí kótování</a:t>
            </a:r>
          </a:p>
          <a:p>
            <a:pPr algn="l" eaLnBrk="1" fontAlgn="auto" hangingPunct="1">
              <a:spcAft>
                <a:spcPts val="0"/>
              </a:spcAft>
              <a:defRPr/>
            </a:pPr>
            <a:r>
              <a:rPr lang="cs-CZ" dirty="0" smtClean="0">
                <a:solidFill>
                  <a:schemeClr val="tx2">
                    <a:lumMod val="75000"/>
                  </a:schemeClr>
                </a:solidFill>
              </a:rPr>
              <a:t>  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b="1" dirty="0" smtClean="0">
              <a:solidFill>
                <a:schemeClr val="tx2">
                  <a:lumMod val="75000"/>
                </a:schemeClr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113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375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124" name="TextovéPole 9"/>
          <p:cNvSpPr txBox="1">
            <a:spLocks noChangeArrowheads="1"/>
          </p:cNvSpPr>
          <p:nvPr/>
        </p:nvSpPr>
        <p:spPr bwMode="auto">
          <a:xfrm>
            <a:off x="792163" y="990600"/>
            <a:ext cx="7559675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cs-CZ" altLang="cs-CZ" sz="2400" b="1"/>
              <a:t>Zakreslování dveří</a:t>
            </a:r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175" y="6335713"/>
            <a:ext cx="2133600" cy="365125"/>
          </a:xfrm>
        </p:spPr>
        <p:txBody>
          <a:bodyPr/>
          <a:lstStyle/>
          <a:p>
            <a:pPr>
              <a:defRPr/>
            </a:pPr>
            <a:fld id="{24A3391A-DA44-4838-B534-9373209A3032}" type="slidenum">
              <a:rPr lang="cs-CZ" smtClean="0"/>
              <a:pPr>
                <a:defRPr/>
              </a:pPr>
              <a:t>4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575" y="144463"/>
            <a:ext cx="5653088" cy="73025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  <a:defRPr/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5127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650" y="52388"/>
            <a:ext cx="2709863" cy="792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8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4350" y="6116638"/>
            <a:ext cx="3035300" cy="649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Podnadpis 2"/>
          <p:cNvSpPr>
            <a:spLocks noGrp="1"/>
          </p:cNvSpPr>
          <p:nvPr>
            <p:ph type="subTitle" idx="1"/>
          </p:nvPr>
        </p:nvSpPr>
        <p:spPr>
          <a:xfrm>
            <a:off x="1187450" y="1700213"/>
            <a:ext cx="6400800" cy="3960812"/>
          </a:xfrm>
        </p:spPr>
        <p:txBody>
          <a:bodyPr rtlCol="0">
            <a:normAutofit/>
          </a:bodyPr>
          <a:lstStyle/>
          <a:p>
            <a:pPr algn="l" eaLnBrk="1" fontAlgn="auto" hangingPunct="1">
              <a:spcAft>
                <a:spcPts val="0"/>
              </a:spcAft>
              <a:defRPr/>
            </a:pPr>
            <a:r>
              <a:rPr lang="cs-CZ" sz="2400" b="1" dirty="0" smtClean="0">
                <a:solidFill>
                  <a:schemeClr val="tx1"/>
                </a:solidFill>
              </a:rPr>
              <a:t>Zakreslení podle otevírání dveří  </a:t>
            </a:r>
          </a:p>
          <a:p>
            <a:pPr algn="l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b="1" dirty="0" smtClean="0">
              <a:solidFill>
                <a:schemeClr val="tx2">
                  <a:lumMod val="75000"/>
                </a:schemeClr>
              </a:solidFill>
            </a:endParaRPr>
          </a:p>
        </p:txBody>
      </p:sp>
      <p:pic>
        <p:nvPicPr>
          <p:cNvPr id="513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1975" y="2997200"/>
            <a:ext cx="5373688" cy="2087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31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888" y="2924175"/>
            <a:ext cx="1866900" cy="283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113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375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148" name="TextovéPole 9"/>
          <p:cNvSpPr txBox="1">
            <a:spLocks noChangeArrowheads="1"/>
          </p:cNvSpPr>
          <p:nvPr/>
        </p:nvSpPr>
        <p:spPr bwMode="auto">
          <a:xfrm>
            <a:off x="792163" y="990600"/>
            <a:ext cx="7559675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cs-CZ" altLang="cs-CZ" sz="2400" b="1"/>
              <a:t>Zakreslování dveří</a:t>
            </a:r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175" y="6335713"/>
            <a:ext cx="2133600" cy="365125"/>
          </a:xfrm>
        </p:spPr>
        <p:txBody>
          <a:bodyPr/>
          <a:lstStyle/>
          <a:p>
            <a:pPr>
              <a:defRPr/>
            </a:pPr>
            <a:fld id="{57B37EA3-D64F-48CF-B95B-78EADF3CD926}" type="slidenum">
              <a:rPr lang="cs-CZ" smtClean="0"/>
              <a:pPr>
                <a:defRPr/>
              </a:pPr>
              <a:t>5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575" y="144463"/>
            <a:ext cx="5653088" cy="73025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  <a:defRPr/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6151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650" y="52388"/>
            <a:ext cx="2709863" cy="792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52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4350" y="6116638"/>
            <a:ext cx="3035300" cy="649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Podnadpis 2"/>
          <p:cNvSpPr>
            <a:spLocks noGrp="1"/>
          </p:cNvSpPr>
          <p:nvPr>
            <p:ph type="subTitle" idx="1"/>
          </p:nvPr>
        </p:nvSpPr>
        <p:spPr>
          <a:xfrm>
            <a:off x="1187450" y="1700213"/>
            <a:ext cx="6400800" cy="3960812"/>
          </a:xfrm>
        </p:spPr>
        <p:txBody>
          <a:bodyPr rtlCol="0">
            <a:normAutofit/>
          </a:bodyPr>
          <a:lstStyle/>
          <a:p>
            <a:pPr algn="l" eaLnBrk="1" fontAlgn="auto" hangingPunct="1">
              <a:spcAft>
                <a:spcPts val="0"/>
              </a:spcAft>
              <a:defRPr/>
            </a:pPr>
            <a:r>
              <a:rPr lang="cs-CZ" sz="2400" b="1" dirty="0" smtClean="0">
                <a:solidFill>
                  <a:schemeClr val="tx1"/>
                </a:solidFill>
              </a:rPr>
              <a:t>Zakreslení podle otevírání dveří  </a:t>
            </a:r>
          </a:p>
          <a:p>
            <a:pPr algn="l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b="1" dirty="0" smtClean="0">
              <a:solidFill>
                <a:schemeClr val="tx2">
                  <a:lumMod val="75000"/>
                </a:schemeClr>
              </a:solidFill>
            </a:endParaRPr>
          </a:p>
        </p:txBody>
      </p:sp>
      <p:pic>
        <p:nvPicPr>
          <p:cNvPr id="615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6013" y="2205038"/>
            <a:ext cx="7127875" cy="3454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113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375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172" name="TextovéPole 9"/>
          <p:cNvSpPr txBox="1">
            <a:spLocks noChangeArrowheads="1"/>
          </p:cNvSpPr>
          <p:nvPr/>
        </p:nvSpPr>
        <p:spPr bwMode="auto">
          <a:xfrm>
            <a:off x="792163" y="990600"/>
            <a:ext cx="7559675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cs-CZ" altLang="cs-CZ" sz="2400" b="1"/>
              <a:t>Zakreslování dveří</a:t>
            </a:r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175" y="6335713"/>
            <a:ext cx="2133600" cy="365125"/>
          </a:xfrm>
        </p:spPr>
        <p:txBody>
          <a:bodyPr/>
          <a:lstStyle/>
          <a:p>
            <a:pPr>
              <a:defRPr/>
            </a:pPr>
            <a:fld id="{D7496C06-F959-43BC-BA7E-53FB9F125DF9}" type="slidenum">
              <a:rPr lang="cs-CZ" smtClean="0"/>
              <a:pPr>
                <a:defRPr/>
              </a:pPr>
              <a:t>6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575" y="144463"/>
            <a:ext cx="5653088" cy="73025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  <a:defRPr/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7175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650" y="52388"/>
            <a:ext cx="2709863" cy="792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6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4350" y="6116638"/>
            <a:ext cx="3035300" cy="649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Podnadpis 2"/>
          <p:cNvSpPr>
            <a:spLocks noGrp="1"/>
          </p:cNvSpPr>
          <p:nvPr>
            <p:ph type="subTitle" idx="1"/>
          </p:nvPr>
        </p:nvSpPr>
        <p:spPr>
          <a:xfrm>
            <a:off x="1187450" y="1844675"/>
            <a:ext cx="6400800" cy="3960813"/>
          </a:xfrm>
        </p:spPr>
        <p:txBody>
          <a:bodyPr rtlCol="0">
            <a:normAutofit/>
          </a:bodyPr>
          <a:lstStyle/>
          <a:p>
            <a:pPr algn="l" eaLnBrk="1" fontAlgn="auto" hangingPunct="1">
              <a:spcAft>
                <a:spcPts val="0"/>
              </a:spcAft>
              <a:defRPr/>
            </a:pPr>
            <a:r>
              <a:rPr lang="cs-CZ" sz="2400" b="1" dirty="0" smtClean="0">
                <a:solidFill>
                  <a:schemeClr val="tx1"/>
                </a:solidFill>
              </a:rPr>
              <a:t>U klasických dveří musíme určit zda se jedná o pravé nebo levé dveřní křídlo.</a:t>
            </a:r>
          </a:p>
          <a:p>
            <a:pPr algn="l" eaLnBrk="1" fontAlgn="auto" hangingPunct="1">
              <a:spcAft>
                <a:spcPts val="0"/>
              </a:spcAft>
              <a:defRPr/>
            </a:pPr>
            <a:endParaRPr lang="cs-CZ" sz="2400" b="1" dirty="0" smtClean="0">
              <a:solidFill>
                <a:schemeClr val="tx1"/>
              </a:solidFill>
            </a:endParaRPr>
          </a:p>
          <a:p>
            <a:pPr algn="l">
              <a:defRPr/>
            </a:pPr>
            <a:r>
              <a:rPr lang="cs-CZ" sz="2400" b="1" dirty="0" smtClean="0">
                <a:solidFill>
                  <a:schemeClr val="tx1"/>
                </a:solidFill>
              </a:rPr>
              <a:t>Záleží na tom, kde se nacházejí závěsy a to při pohledu na zavřené dveřní křídlo ze strany závěsů. </a:t>
            </a:r>
          </a:p>
          <a:p>
            <a:pPr algn="l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b="1" dirty="0" smtClean="0">
              <a:solidFill>
                <a:schemeClr val="tx2">
                  <a:lumMod val="75000"/>
                </a:schemeClr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113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375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196" name="TextovéPole 9"/>
          <p:cNvSpPr txBox="1">
            <a:spLocks noChangeArrowheads="1"/>
          </p:cNvSpPr>
          <p:nvPr/>
        </p:nvSpPr>
        <p:spPr bwMode="auto">
          <a:xfrm>
            <a:off x="792163" y="990600"/>
            <a:ext cx="7559675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cs-CZ" altLang="cs-CZ" sz="2400" b="1"/>
              <a:t>Zakreslování dveří</a:t>
            </a:r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175" y="6335713"/>
            <a:ext cx="2133600" cy="365125"/>
          </a:xfrm>
        </p:spPr>
        <p:txBody>
          <a:bodyPr/>
          <a:lstStyle/>
          <a:p>
            <a:pPr>
              <a:defRPr/>
            </a:pPr>
            <a:fld id="{C8B5B031-B433-4109-B125-2A4090080771}" type="slidenum">
              <a:rPr lang="cs-CZ" smtClean="0"/>
              <a:pPr>
                <a:defRPr/>
              </a:pPr>
              <a:t>7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575" y="144463"/>
            <a:ext cx="5653088" cy="73025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  <a:defRPr/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8199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650" y="52388"/>
            <a:ext cx="2709863" cy="792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00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4350" y="6116638"/>
            <a:ext cx="3035300" cy="649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01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8" y="2276475"/>
            <a:ext cx="7561262" cy="2062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113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375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220" name="TextovéPole 9"/>
          <p:cNvSpPr txBox="1">
            <a:spLocks noChangeArrowheads="1"/>
          </p:cNvSpPr>
          <p:nvPr/>
        </p:nvSpPr>
        <p:spPr bwMode="auto">
          <a:xfrm>
            <a:off x="792163" y="990600"/>
            <a:ext cx="7559675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cs-CZ" altLang="cs-CZ" sz="2400" b="1"/>
              <a:t>Zakreslování dveří - zárubně</a:t>
            </a:r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175" y="6335713"/>
            <a:ext cx="2133600" cy="365125"/>
          </a:xfrm>
        </p:spPr>
        <p:txBody>
          <a:bodyPr/>
          <a:lstStyle/>
          <a:p>
            <a:pPr>
              <a:defRPr/>
            </a:pPr>
            <a:fld id="{69417781-3350-423C-B175-6DEDBD874C60}" type="slidenum">
              <a:rPr lang="cs-CZ" smtClean="0"/>
              <a:pPr>
                <a:defRPr/>
              </a:pPr>
              <a:t>8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575" y="144463"/>
            <a:ext cx="5653088" cy="73025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  <a:defRPr/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9223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650" y="52388"/>
            <a:ext cx="2709863" cy="792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4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4350" y="6116638"/>
            <a:ext cx="3035300" cy="649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5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0113" y="1557338"/>
            <a:ext cx="7343775" cy="4103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113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375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244" name="TextovéPole 9"/>
          <p:cNvSpPr txBox="1">
            <a:spLocks noChangeArrowheads="1"/>
          </p:cNvSpPr>
          <p:nvPr/>
        </p:nvSpPr>
        <p:spPr bwMode="auto">
          <a:xfrm>
            <a:off x="792163" y="990600"/>
            <a:ext cx="7559675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cs-CZ" altLang="cs-CZ" sz="2400" b="1"/>
              <a:t>Zakreslování dveří – úprava u podlahy</a:t>
            </a:r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175" y="6335713"/>
            <a:ext cx="2133600" cy="365125"/>
          </a:xfrm>
        </p:spPr>
        <p:txBody>
          <a:bodyPr/>
          <a:lstStyle/>
          <a:p>
            <a:pPr>
              <a:defRPr/>
            </a:pPr>
            <a:fld id="{342596D8-65C7-4816-A853-C4A300F690BD}" type="slidenum">
              <a:rPr lang="cs-CZ" smtClean="0"/>
              <a:pPr>
                <a:defRPr/>
              </a:pPr>
              <a:t>9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575" y="144463"/>
            <a:ext cx="5653088" cy="73025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  <a:defRPr/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10247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650" y="52388"/>
            <a:ext cx="2709863" cy="792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8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4350" y="6116638"/>
            <a:ext cx="3035300" cy="649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9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213" y="2492375"/>
            <a:ext cx="7920037" cy="2016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113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375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268" name="TextovéPole 9"/>
          <p:cNvSpPr txBox="1">
            <a:spLocks noChangeArrowheads="1"/>
          </p:cNvSpPr>
          <p:nvPr/>
        </p:nvSpPr>
        <p:spPr bwMode="auto">
          <a:xfrm>
            <a:off x="792163" y="990600"/>
            <a:ext cx="7559675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cs-CZ" altLang="cs-CZ" sz="2400" b="1"/>
              <a:t>Zdroje</a:t>
            </a:r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175" y="6335713"/>
            <a:ext cx="2133600" cy="365125"/>
          </a:xfrm>
        </p:spPr>
        <p:txBody>
          <a:bodyPr/>
          <a:lstStyle/>
          <a:p>
            <a:pPr>
              <a:defRPr/>
            </a:pPr>
            <a:fld id="{5B486F7B-7100-49F1-8522-AD37510A5268}" type="slidenum">
              <a:rPr lang="cs-CZ" smtClean="0"/>
              <a:pPr>
                <a:defRPr/>
              </a:pPr>
              <a:t>10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575" y="144463"/>
            <a:ext cx="5653088" cy="73025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  <a:defRPr/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11271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650" y="52388"/>
            <a:ext cx="2709863" cy="792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72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4350" y="6116638"/>
            <a:ext cx="3035300" cy="649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Zástupný symbol pro obsah 2"/>
          <p:cNvSpPr txBox="1">
            <a:spLocks/>
          </p:cNvSpPr>
          <p:nvPr/>
        </p:nvSpPr>
        <p:spPr bwMode="auto">
          <a:xfrm>
            <a:off x="457200" y="2420938"/>
            <a:ext cx="8229600" cy="3240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 eaLnBrk="0" hangingPunct="0">
              <a:spcBef>
                <a:spcPct val="20000"/>
              </a:spcBef>
              <a:buFont typeface="Arial" charset="0"/>
              <a:buNone/>
              <a:defRPr/>
            </a:pPr>
            <a:r>
              <a:rPr lang="cs-CZ" sz="2400" b="1" dirty="0">
                <a:latin typeface="+mn-lt"/>
                <a:cs typeface="+mn-cs"/>
              </a:rPr>
              <a:t>Učebnice – Odborné kreslení, 1. část, studijní text pro tříletý učební obor zedník z roku 2010/2011 v rámci projektu Obnova a modernizace technických oborů v Olomouckém kraji.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196</TotalTime>
  <Words>292</Words>
  <Application>Microsoft Office PowerPoint</Application>
  <PresentationFormat>Předvádění na obrazovce (4:3)</PresentationFormat>
  <Paragraphs>82</Paragraphs>
  <Slides>10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Motiv sady Office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Odborné kreslení</dc:title>
  <dc:creator>Pracovna</dc:creator>
  <cp:lastModifiedBy>Karel Filas, Ing.</cp:lastModifiedBy>
  <cp:revision>25</cp:revision>
  <dcterms:created xsi:type="dcterms:W3CDTF">2014-01-20T17:36:35Z</dcterms:created>
  <dcterms:modified xsi:type="dcterms:W3CDTF">2014-02-11T19:14:50Z</dcterms:modified>
</cp:coreProperties>
</file>