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0" r:id="rId2"/>
    <p:sldId id="301" r:id="rId3"/>
    <p:sldId id="302" r:id="rId4"/>
    <p:sldId id="303" r:id="rId5"/>
    <p:sldId id="304" r:id="rId6"/>
    <p:sldId id="305" r:id="rId7"/>
    <p:sldId id="30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458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FB6CA-9D43-4C94-97EC-6E2AB9A85623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E7CD2-4C68-4F38-BD0D-C46073E40A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250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68AD7-024E-433C-9E3A-D2E0906459E5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CB02F-1B3C-4A3C-BE3D-CB59D3CA3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348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A1FEC-006A-49E9-A2C1-DBD7E9B776D5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8156B-1407-43BB-9F64-498BA74AAA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353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2C46A-B3B6-43C0-9589-723BA0F13309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3169C-B307-4B4F-A45C-9106360653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081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FC37A9-7B5C-40A2-83DF-4FC72FAC1C9D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931CFD-910E-4BC1-83DD-6B8CB649DF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315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8AEBC-CB7A-41D3-93D2-C80628F8863E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B565C-5E1F-4FF9-9E80-5331F6C3F8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771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AB3A59-133C-49E1-B32D-43D6CA1949F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8803F8-1BD5-4102-B01B-411A26366F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418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D3C87-7FCA-4D77-9B7F-E5C73D90B5B2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0E370-0FC9-44A3-A0F4-BF8A84188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319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67405-9F5C-49E6-8B3A-3F622AA4654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9C6E4-7884-4A58-8D0C-6FCE45E610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095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A48B5-AFA6-4D62-88E3-C789DB89E66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3457F0-6EFA-46E1-B27B-197702351B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251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B8773-25E1-4D72-A420-92C8365E5205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B74BC-4B7D-4643-9961-543E7A652D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412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BF425ED-2247-4F33-962D-A31090F1AA42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3D7C285-8701-4163-9A83-73BB28AF8E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710188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Zakreslování oken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Typy oken, pravé, levé, jednokřídlé, dvoukřídlé, kyvné, výsuvné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Odborné 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Vladimír Vašek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výklad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15 – 16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viz poslední strana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Zakreslování oken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122CBE03-864E-4567-81FB-25AABEBFA7D3}" type="slidenum">
              <a:rPr lang="cs-CZ" smtClean="0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VY_32_INOVACE_26_524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Zakreslování oken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923B13DD-1ABE-4C56-B9B9-C66BBE98D634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9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484313"/>
            <a:ext cx="8339138" cy="4183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Zakreslování oken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2E26D8F6-2902-4328-B78E-B5BEF4AA48DD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3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5" name="Podnadpis 2"/>
          <p:cNvSpPr>
            <a:spLocks noGrp="1"/>
          </p:cNvSpPr>
          <p:nvPr>
            <p:ph type="subTitle" idx="1"/>
          </p:nvPr>
        </p:nvSpPr>
        <p:spPr>
          <a:xfrm>
            <a:off x="1258888" y="1989138"/>
            <a:ext cx="6400800" cy="3960812"/>
          </a:xfrm>
        </p:spPr>
        <p:txBody>
          <a:bodyPr/>
          <a:lstStyle/>
          <a:p>
            <a:pPr algn="l" eaLnBrk="1" hangingPunct="1"/>
            <a:r>
              <a:rPr lang="cs-CZ" altLang="cs-CZ" sz="2800" smtClean="0">
                <a:solidFill>
                  <a:schemeClr val="tx1"/>
                </a:solidFill>
              </a:rPr>
              <a:t> </a:t>
            </a:r>
            <a:r>
              <a:rPr lang="cs-CZ" altLang="cs-CZ" sz="2400" b="1" smtClean="0">
                <a:solidFill>
                  <a:schemeClr val="tx1"/>
                </a:solidFill>
              </a:rPr>
              <a:t>Způsob otevírání okna se značí tenkou čarou, značkou ve tvaru písmene V.</a:t>
            </a:r>
          </a:p>
          <a:p>
            <a:pPr algn="l" eaLnBrk="1" hangingPunct="1">
              <a:buFontTx/>
              <a:buChar char="-"/>
            </a:pPr>
            <a:r>
              <a:rPr lang="cs-CZ" altLang="cs-CZ" sz="2400" b="1" smtClean="0">
                <a:solidFill>
                  <a:schemeClr val="tx1"/>
                </a:solidFill>
              </a:rPr>
              <a:t> Na okno se díváte zvenku</a:t>
            </a:r>
          </a:p>
          <a:p>
            <a:pPr algn="l" eaLnBrk="1" hangingPunct="1">
              <a:buFontTx/>
              <a:buChar char="-"/>
            </a:pPr>
            <a:r>
              <a:rPr lang="cs-CZ" altLang="cs-CZ" sz="2400" b="1" smtClean="0">
                <a:solidFill>
                  <a:schemeClr val="tx1"/>
                </a:solidFill>
              </a:rPr>
              <a:t> Špička značku ukazuje, kde jsou závěsy okna</a:t>
            </a:r>
          </a:p>
          <a:p>
            <a:pPr algn="l" eaLnBrk="1" hangingPunct="1">
              <a:buFontTx/>
              <a:buChar char="-"/>
            </a:pPr>
            <a:r>
              <a:rPr lang="cs-CZ" altLang="cs-CZ" sz="2400" b="1" smtClean="0">
                <a:solidFill>
                  <a:schemeClr val="tx1"/>
                </a:solidFill>
              </a:rPr>
              <a:t> plná čára značí křídlo, které se otevírá ven</a:t>
            </a:r>
          </a:p>
          <a:p>
            <a:pPr algn="l" eaLnBrk="1" hangingPunct="1">
              <a:buFontTx/>
              <a:buChar char="-"/>
            </a:pPr>
            <a:r>
              <a:rPr lang="cs-CZ" altLang="cs-CZ" sz="2400" b="1" smtClean="0">
                <a:solidFill>
                  <a:schemeClr val="tx1"/>
                </a:solidFill>
              </a:rPr>
              <a:t> přerušovaná čára značí křídlo, které se otevírá dovnitř</a:t>
            </a:r>
          </a:p>
          <a:p>
            <a:pPr algn="l" eaLnBrk="1" hangingPunct="1">
              <a:buFontTx/>
              <a:buChar char="-"/>
            </a:pPr>
            <a:endParaRPr lang="cs-CZ" altLang="cs-CZ" sz="28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Zakreslování oken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917AB39-130B-4194-83FE-2AC87131B700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7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484313"/>
            <a:ext cx="8177213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0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3789363"/>
            <a:ext cx="8135938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Zakreslování oken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1B5B453C-2380-4F34-B3B8-C27E4C99254F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51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412875"/>
            <a:ext cx="7993062" cy="453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Zakreslování oken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88F7358-67FE-412D-BCC9-FADDDDC9DD7E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175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7" name="Obdélník 4"/>
          <p:cNvSpPr>
            <a:spLocks noChangeArrowheads="1"/>
          </p:cNvSpPr>
          <p:nvPr/>
        </p:nvSpPr>
        <p:spPr bwMode="auto">
          <a:xfrm>
            <a:off x="1116013" y="1628775"/>
            <a:ext cx="6769100" cy="4154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400" b="1"/>
              <a:t>Okna se kótují vždy vně objektu na první sdruženou kótovací čáru. </a:t>
            </a:r>
          </a:p>
          <a:p>
            <a:pPr eaLnBrk="1" hangingPunct="1"/>
            <a:r>
              <a:rPr lang="cs-CZ" altLang="cs-CZ" sz="2400" b="1"/>
              <a:t>Součástí okna jsou odkazy na parapetní desku a venkovní oplechování. Provádějte je pomocí bubliny vel. 8 – 9 mm. Do ní zapíšete číslo položky ze specifikace výrobků (tabulka, kde jsou zapsány všechny výrobky, které se budou nakupovat). </a:t>
            </a:r>
          </a:p>
          <a:p>
            <a:pPr eaLnBrk="1" hangingPunct="1"/>
            <a:r>
              <a:rPr lang="cs-CZ" altLang="cs-CZ" sz="2400" b="1"/>
              <a:t>Jestliže jsou úpravy u všech oken stejné a liší se pouze délkou (v závislosti na šířce okna), provádí se odkaz pouze jednou.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Zdroje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E76FD77-1AC2-4E85-8006-B84FAFE5C8C8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199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457200" y="2276475"/>
            <a:ext cx="8229600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Učebnice – Odborné kreslení, 1. část, studijní text pro tříletý učební obor zedník z roku 2010/2011 v rámci projektu Obnova a modernizace technických oborů v Olomouckém kraji.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309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Odborné kreslení</dc:title>
  <dc:creator>Pracovna</dc:creator>
  <cp:lastModifiedBy>Karel Filas, Ing.</cp:lastModifiedBy>
  <cp:revision>26</cp:revision>
  <dcterms:created xsi:type="dcterms:W3CDTF">2014-01-20T17:36:35Z</dcterms:created>
  <dcterms:modified xsi:type="dcterms:W3CDTF">2014-02-11T19:16:06Z</dcterms:modified>
</cp:coreProperties>
</file>