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8" r:id="rId2"/>
    <p:sldId id="296" r:id="rId3"/>
    <p:sldId id="298" r:id="rId4"/>
    <p:sldId id="304" r:id="rId5"/>
    <p:sldId id="281" r:id="rId6"/>
    <p:sldId id="299" r:id="rId7"/>
    <p:sldId id="300" r:id="rId8"/>
    <p:sldId id="309" r:id="rId9"/>
    <p:sldId id="306" r:id="rId10"/>
    <p:sldId id="305" r:id="rId11"/>
    <p:sldId id="301" r:id="rId12"/>
    <p:sldId id="310" r:id="rId13"/>
    <p:sldId id="303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492" y="12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11.2.2014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11.2.2014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11.2.2014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11.2.2014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stavoizola.com/izolace-proti-radonu-1.html" TargetMode="External"/><Relationship Id="rId5" Type="http://schemas.openxmlformats.org/officeDocument/2006/relationships/hyperlink" Target="http://nazahradu.snadno.eu/plachty_-folie_ploty.html?xmlid=486472&amp;var=486476" TargetMode="External"/><Relationship Id="rId4" Type="http://schemas.openxmlformats.org/officeDocument/2006/relationships/hyperlink" Target="http://www.unisof.cz/co-nabizime/izolace-proti-vlhkosti-a-radon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3746798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 s izolací proti radonu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Radon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izolace, ochrana,  ochranná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 folie, ozáření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Technologie II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Ivana Businská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05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 obor Zedník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VY_32_INOVACE_02_040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835696" y="965919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Izolace proti radonu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55576" y="2564904"/>
            <a:ext cx="76328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Izolace proti radonu</a:t>
            </a:r>
            <a:endParaRPr lang="cs-CZ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73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412776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</a:rPr>
              <a:t>Účel izolace proti radonu: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9323" y="2276872"/>
            <a:ext cx="78488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Přirozeným rozpadem uranu, který je obsažen v horninách nebo ve stavebních materiálech, dochází ke vzniku radonu.</a:t>
            </a:r>
          </a:p>
          <a:p>
            <a:endParaRPr lang="cs-CZ" sz="2400" b="1" dirty="0"/>
          </a:p>
          <a:p>
            <a:r>
              <a:rPr lang="cs-CZ" sz="2400" b="1" dirty="0" smtClean="0"/>
              <a:t>Radon je plyn bez chuti a zápachu, jehož výskyt je možné stanovit jedině měřením.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Dlouhodobá a zvýšená koncentrace radonu ve vdechovaném vzduchu spolupůsobí jako faktor při vzniku rakoviny plic.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08282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77144" y="1772816"/>
            <a:ext cx="72792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Mezi ozářením člověka radonem a zvýšeným výskytem nádorových onemocnění byla bezpečně prokázána závislost.</a:t>
            </a:r>
          </a:p>
          <a:p>
            <a:endParaRPr lang="cs-CZ" sz="2400" b="1" dirty="0"/>
          </a:p>
          <a:p>
            <a:r>
              <a:rPr lang="cs-CZ" sz="2400" b="1" dirty="0" smtClean="0"/>
              <a:t>Proto je ochrana proti ozáření radonem zakotvena </a:t>
            </a:r>
          </a:p>
          <a:p>
            <a:r>
              <a:rPr lang="cs-CZ" sz="2400" b="1" dirty="0" smtClean="0"/>
              <a:t>v  Atomovém zákonu.</a:t>
            </a:r>
          </a:p>
          <a:p>
            <a:r>
              <a:rPr lang="cs-CZ" sz="2400" b="1" dirty="0" smtClean="0"/>
              <a:t> </a:t>
            </a:r>
          </a:p>
          <a:p>
            <a:r>
              <a:rPr lang="cs-CZ" sz="2400" b="1" dirty="0"/>
              <a:t>N</a:t>
            </a:r>
            <a:r>
              <a:rPr lang="cs-CZ" sz="2400" b="1" dirty="0" smtClean="0"/>
              <a:t>a  jeho dodržování dohlíží stavební úřady v rámci stavebního řízení.</a:t>
            </a:r>
          </a:p>
          <a:p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81313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65201" y="1700808"/>
            <a:ext cx="72728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Při nové výstavbě objektů s pobytovými místnostmi je požadováno stanovení a zabezpečení radonového rizika </a:t>
            </a:r>
          </a:p>
          <a:p>
            <a:r>
              <a:rPr lang="cs-CZ" sz="2400" b="1" dirty="0"/>
              <a:t>z podloží budoucí stavby</a:t>
            </a:r>
            <a:r>
              <a:rPr lang="cs-CZ" sz="2400" b="1" dirty="0" smtClean="0"/>
              <a:t>.</a:t>
            </a:r>
          </a:p>
          <a:p>
            <a:endParaRPr lang="cs-CZ" sz="2400" b="1" dirty="0"/>
          </a:p>
          <a:p>
            <a:r>
              <a:rPr lang="cs-CZ" sz="2400" b="1" dirty="0" smtClean="0"/>
              <a:t>Při zjištění středního nebo vysokého radonového záření z podloží musí být provedena přiměřená opatření.</a:t>
            </a:r>
          </a:p>
          <a:p>
            <a:endParaRPr lang="cs-CZ" sz="2400" b="1" dirty="0"/>
          </a:p>
          <a:p>
            <a:r>
              <a:rPr lang="cs-CZ" sz="2400" b="1" dirty="0" smtClean="0"/>
              <a:t>Rozsah a specifikace izolace proti radonu je vždy součástí projektu.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71458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772816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</a:rPr>
              <a:t>Materiály pro izolaci proti radonu: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3068960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 </a:t>
            </a:r>
            <a:r>
              <a:rPr lang="cs-CZ" sz="2400" b="1" dirty="0" smtClean="0"/>
              <a:t>- profilované (nopové) fólie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3693120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sz="2400" b="1" dirty="0"/>
              <a:t> </a:t>
            </a:r>
            <a:r>
              <a:rPr lang="cs-CZ" sz="2400" b="1" dirty="0" smtClean="0"/>
              <a:t>- tvarovky </a:t>
            </a:r>
            <a:r>
              <a:rPr lang="cs-CZ" sz="2400" b="1" dirty="0" err="1" smtClean="0"/>
              <a:t>iglu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4293096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-modifikovaný asfaltový pás s hliníkovou vložkou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926936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18" y="1412776"/>
            <a:ext cx="4090914" cy="2992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564904"/>
            <a:ext cx="4090914" cy="2992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224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124744"/>
            <a:ext cx="47625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502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89" y="1196752"/>
            <a:ext cx="4135710" cy="3101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75821"/>
            <a:ext cx="3936438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999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17" y="2182634"/>
            <a:ext cx="3273091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8409" y="1700808"/>
            <a:ext cx="4489375" cy="341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64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991" y="980728"/>
            <a:ext cx="6408494" cy="4793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149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97596"/>
            <a:ext cx="6202735" cy="347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813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15616" y="1700807"/>
            <a:ext cx="5688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Opakování:</a:t>
            </a:r>
            <a:endParaRPr lang="cs-CZ" sz="24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2852936"/>
            <a:ext cx="66247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b="1" dirty="0" smtClean="0"/>
              <a:t>Co je to radon?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Jaké znáte materiály pro izolaci proti radonu</a:t>
            </a:r>
            <a:r>
              <a:rPr lang="cs-CZ" sz="2400" b="1" dirty="0" smtClean="0"/>
              <a:t>?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Proč se chráníme proti radonu?</a:t>
            </a:r>
            <a:endParaRPr lang="cs-CZ" sz="2400" b="1" dirty="0" smtClean="0"/>
          </a:p>
          <a:p>
            <a:pPr marL="457200" indent="-457200">
              <a:buAutoNum type="arabicParenR"/>
            </a:pP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81339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0768"/>
            <a:ext cx="760948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4"/>
              </a:rPr>
              <a:t>http://www.unisof.cz/co-nabizime/izolace-proti-vlhkosti-a-radonu/</a:t>
            </a: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5"/>
              </a:rPr>
              <a:t>http://nazahradu.snadno.eu/plachty_-folie_ploty.html?xmlid=486472&amp;var=486476</a:t>
            </a: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6"/>
              </a:rPr>
              <a:t>http://www.stavoizola.com/izolace-proti-radonu-1.html</a:t>
            </a: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http://www.izolace-klusak.cz/Izolace-proti-zemni-vlhkosti-a-radonu.html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http://www.gabex.cz/Info/Iglu-a-radon</a:t>
            </a:r>
            <a:endParaRPr lang="cs-CZ" dirty="0" smtClean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2973</TotalTime>
  <Words>388</Words>
  <Application>Microsoft Office PowerPoint</Application>
  <PresentationFormat>Předvádění na obrazovce (4:3)</PresentationFormat>
  <Paragraphs>100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Businská</cp:lastModifiedBy>
  <cp:revision>325</cp:revision>
  <dcterms:created xsi:type="dcterms:W3CDTF">2010-11-01T23:40:31Z</dcterms:created>
  <dcterms:modified xsi:type="dcterms:W3CDTF">2014-02-11T14:02:01Z</dcterms:modified>
</cp:coreProperties>
</file>