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/>
          <p:nvPr/>
        </p:nvSpPr>
        <p:spPr>
          <a:xfrm>
            <a:off x="777875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6"/>
          <p:cNvSpPr/>
          <p:nvPr/>
        </p:nvSpPr>
        <p:spPr>
          <a:xfrm>
            <a:off x="777875" y="6172200"/>
            <a:ext cx="7543800" cy="269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6DE96-33FA-4AA9-B7BF-1A2BCB42D79B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56A3C-2B54-4C08-99F8-5B1AB3F9FD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ACD470-C9E6-4BED-9FD1-8482529FC252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9996F3-0A7F-4637-A81B-987665AA46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777875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777875" y="6172200"/>
            <a:ext cx="7543800" cy="269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5F918C-8A5B-4932-8CA8-C87B440F0DA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8C3637-B1A8-4A5C-9895-3CDBDBF2B8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A46AB9-5384-482C-B74F-83FF467F4F4B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2A62F-4E50-48CB-AB0F-7994526DC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>
            <a:off x="758825" y="1249363"/>
            <a:ext cx="3657600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2"/>
          <p:cNvCxnSpPr/>
          <p:nvPr/>
        </p:nvCxnSpPr>
        <p:spPr>
          <a:xfrm>
            <a:off x="4645025" y="1249363"/>
            <a:ext cx="3657600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2EA32B-64D5-4C12-BD39-69E27D9DF80F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EF503B-41EC-4FD5-8139-FE04B2CEE3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3F2AEA-D375-49E3-A022-1F44A20CD397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AA889-57AB-42FF-9D19-C31E7C658D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59B28D-2C3B-421F-B6F6-59655DDB7A57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899F8-80EE-4E56-8D8C-8D0B0AD0D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9"/>
          <p:cNvCxnSpPr/>
          <p:nvPr/>
        </p:nvCxnSpPr>
        <p:spPr>
          <a:xfrm rot="5400000">
            <a:off x="1677194" y="2515394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A6359D-774D-4F9F-81BA-576B1761825C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27E2A-6B0D-4D1F-8510-073276E5D6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83431-A214-4E49-A58B-46D16A78022F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5C30DA-CA18-4B9B-A23A-B4A3B024C1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E346C-E067-497A-8E1D-2418453F06B4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86669-0128-4205-AFAB-CD5E2F0C73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E22D2-0FA1-46C3-9C7B-463DD064CB0C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C06D1A-71E3-4124-B8AF-818E28F811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4572000"/>
            <a:ext cx="67818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762000" y="685800"/>
            <a:ext cx="75438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13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CFB5132-3667-4DC9-9D8E-328944B85E4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0" y="6208713"/>
            <a:ext cx="48736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8013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2400" smtClean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+mn-cs"/>
              </a:defRPr>
            </a:lvl1pPr>
          </a:lstStyle>
          <a:p>
            <a:pPr>
              <a:defRPr/>
            </a:pPr>
            <a:fld id="{BF9C1630-7974-4054-A61A-0B76CA86A0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875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875" y="6172200"/>
            <a:ext cx="7543800" cy="269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75" r:id="rId8"/>
    <p:sldLayoutId id="2147483667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400" kern="1200">
          <a:solidFill>
            <a:srgbClr val="262626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400">
          <a:solidFill>
            <a:srgbClr val="262626"/>
          </a:solidFill>
          <a:latin typeface="Impact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3725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3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nclservis.cz/cz-detail-624701-pojistka-nozova-40a-10-ks.html" TargetMode="External"/><Relationship Id="rId2" Type="http://schemas.openxmlformats.org/officeDocument/2006/relationships/hyperlink" Target="http://www.dovavanik.cz/autozarovky---pojistky-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imetal" TargetMode="External"/><Relationship Id="rId5" Type="http://schemas.openxmlformats.org/officeDocument/2006/relationships/hyperlink" Target="http://ischade.webnode.cz/pojistky-a-jistice/jistice/" TargetMode="External"/><Relationship Id="rId4" Type="http://schemas.openxmlformats.org/officeDocument/2006/relationships/hyperlink" Target="http://www.tillig.cz/elektro.php?Lng=DE&amp;AnchorID=7&amp;PHPSESSID=6f067e8647af19aded332d44caca3e0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12968" cy="475252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Bor, okres Tachov, příspěvková organizace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Kateřina Bambasová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11.2.2014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VY_32_INOVACE_12C_F8_11_Ochrana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elektrických obvodů před zkratem a přetížením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CZ.1.07/1.4.00/21.3534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Člověk a příroda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Elektřina a magnetismus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ročník</a:t>
            </a:r>
          </a:p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pojistka, jistič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1"/>
          <p:cNvSpPr txBox="1">
            <a:spLocks noChangeArrowheads="1"/>
          </p:cNvSpPr>
          <p:nvPr/>
        </p:nvSpPr>
        <p:spPr bwMode="auto">
          <a:xfrm>
            <a:off x="1114425" y="1341438"/>
            <a:ext cx="7561263" cy="2062162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3200">
                <a:solidFill>
                  <a:schemeClr val="accent1"/>
                </a:solidFill>
                <a:cs typeface="Times New Roman" pitchFamily="18" charset="0"/>
              </a:rPr>
              <a:t>Anotace</a:t>
            </a:r>
          </a:p>
          <a:p>
            <a:r>
              <a:rPr lang="cs-CZ" sz="3200">
                <a:solidFill>
                  <a:schemeClr val="accent1"/>
                </a:solidFill>
                <a:cs typeface="Times New Roman" pitchFamily="18" charset="0"/>
              </a:rPr>
              <a:t>Materiál slouží k představení tématu ochrany elektrických obvodů před zkratem. Seznámí se s pojmy pojistka a jistič.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smtClean="0"/>
              <a:t>Ochrana elektrických obvodů před zkratem a přetížením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Pojistka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Jistič </a:t>
            </a:r>
            <a:endParaRPr lang="cs-CZ" dirty="0"/>
          </a:p>
        </p:txBody>
      </p:sp>
      <p:pic>
        <p:nvPicPr>
          <p:cNvPr id="1027" name="Picture 3" descr="C:\Users\Kateřina\AppData\Local\Microsoft\Windows\Temporary Internet Files\Content.IE5\03OTA08S\dglxasset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7800" y="188913"/>
            <a:ext cx="3744913" cy="26749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Zkrat 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mtClean="0"/>
              <a:t>Při poruše zařízení může dojít ke zkratu</a:t>
            </a:r>
          </a:p>
          <a:p>
            <a:r>
              <a:rPr lang="cs-CZ" smtClean="0"/>
              <a:t>Obvodem pak prochází obrovský proud, který může poškodit ostatní části obvodu</a:t>
            </a:r>
          </a:p>
          <a:p>
            <a:pPr>
              <a:lnSpc>
                <a:spcPct val="150000"/>
              </a:lnSpc>
            </a:pPr>
            <a:r>
              <a:rPr lang="cs-CZ" smtClean="0"/>
              <a:t>Může dojít až k požáru</a:t>
            </a:r>
          </a:p>
        </p:txBody>
      </p:sp>
      <p:pic>
        <p:nvPicPr>
          <p:cNvPr id="16387" name="Picture 2" descr="C:\Users\Kateřina\AppData\Local\Microsoft\Windows\Temporary Internet Files\Content.IE5\DG3WVCOF\MC90029029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3429000"/>
            <a:ext cx="2265363" cy="254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Ochrana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Obvod je chráněn</a:t>
            </a:r>
          </a:p>
          <a:p>
            <a:pPr lvl="6">
              <a:buFont typeface="Wingdings" panose="05000000000000000000" pitchFamily="2" charset="2"/>
              <a:buChar char="Ø"/>
              <a:defRPr/>
            </a:pPr>
            <a:r>
              <a:rPr lang="cs-CZ" sz="2400" dirty="0"/>
              <a:t> </a:t>
            </a:r>
            <a:r>
              <a:rPr lang="cs-CZ" sz="2400" dirty="0" smtClean="0"/>
              <a:t>pojistkou</a:t>
            </a:r>
          </a:p>
          <a:p>
            <a:pPr lvl="6">
              <a:buFont typeface="Wingdings" panose="05000000000000000000" pitchFamily="2" charset="2"/>
              <a:buChar char="Ø"/>
              <a:defRPr/>
            </a:pPr>
            <a:r>
              <a:rPr lang="cs-CZ" sz="2400" dirty="0" smtClean="0"/>
              <a:t> jističem</a:t>
            </a:r>
            <a:endParaRPr lang="cs-CZ" sz="2400" dirty="0"/>
          </a:p>
        </p:txBody>
      </p:sp>
      <p:pic>
        <p:nvPicPr>
          <p:cNvPr id="17411" name="Picture 2" descr="C:\Users\Kateřina\AppData\Local\Microsoft\Windows\Temporary Internet Files\Content.IE5\DG3WVCOF\MC9002928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88125" y="1989138"/>
            <a:ext cx="1795463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Pojistka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Obvykle tvořena tenkým vláknem</a:t>
            </a:r>
          </a:p>
          <a:p>
            <a:pPr lvl="8">
              <a:buFont typeface="Wingdings" panose="05000000000000000000" pitchFamily="2" charset="2"/>
              <a:buChar char="Ø"/>
              <a:defRPr/>
            </a:pPr>
            <a:r>
              <a:rPr lang="cs-CZ" sz="2400" dirty="0"/>
              <a:t> </a:t>
            </a:r>
            <a:r>
              <a:rPr lang="cs-CZ" sz="2400" dirty="0" smtClean="0"/>
              <a:t>po překročení určité velikosti proudu    </a:t>
            </a:r>
          </a:p>
          <a:p>
            <a:pPr marL="2240280" lvl="8" indent="0">
              <a:buFont typeface="Arial" pitchFamily="34" charset="0"/>
              <a:buNone/>
              <a:defRPr/>
            </a:pPr>
            <a:r>
              <a:rPr lang="cs-CZ" sz="2400" dirty="0"/>
              <a:t> </a:t>
            </a:r>
            <a:r>
              <a:rPr lang="cs-CZ" sz="2400" dirty="0" smtClean="0"/>
              <a:t>    se vlákno přepálí</a:t>
            </a:r>
          </a:p>
          <a:p>
            <a:pPr lvl="8">
              <a:buFont typeface="Wingdings" panose="05000000000000000000" pitchFamily="2" charset="2"/>
              <a:buChar char="Ø"/>
              <a:defRPr/>
            </a:pPr>
            <a:r>
              <a:rPr lang="cs-CZ" sz="2400" dirty="0"/>
              <a:t> </a:t>
            </a:r>
            <a:r>
              <a:rPr lang="cs-CZ" sz="2400" dirty="0" smtClean="0"/>
              <a:t>dojde k přerušení elektrického obvodu</a:t>
            </a:r>
          </a:p>
          <a:p>
            <a:pPr marL="50292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Vlákno je zabudováno do skleněného nebo keramického tělíska</a:t>
            </a:r>
          </a:p>
          <a:p>
            <a:pPr marL="502920" indent="-4572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Pojistka se nikdy neopravuje </a:t>
            </a:r>
            <a:r>
              <a:rPr lang="cs-CZ" dirty="0" smtClean="0">
                <a:sym typeface="Wingdings" panose="05000000000000000000" pitchFamily="2" charset="2"/>
              </a:rPr>
              <a:t> vymění se </a:t>
            </a:r>
            <a:r>
              <a:rPr lang="cs-CZ" dirty="0" err="1" smtClean="0">
                <a:sym typeface="Wingdings" panose="05000000000000000000" pitchFamily="2" charset="2"/>
              </a:rPr>
              <a:t>zanovou</a:t>
            </a:r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Pojistka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836613"/>
            <a:ext cx="2590800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TextovéPole 3"/>
          <p:cNvSpPr txBox="1">
            <a:spLocks noChangeArrowheads="1"/>
          </p:cNvSpPr>
          <p:nvPr/>
        </p:nvSpPr>
        <p:spPr bwMode="auto">
          <a:xfrm>
            <a:off x="1027113" y="3500438"/>
            <a:ext cx="13128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>
                <a:latin typeface="Times New Roman" pitchFamily="18" charset="0"/>
              </a:rPr>
              <a:t>autopojistka</a:t>
            </a:r>
          </a:p>
        </p:txBody>
      </p:sp>
      <p:pic>
        <p:nvPicPr>
          <p:cNvPr id="19460" name="Picture 4" descr="Obrázek výrobku: pojistka 35A 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87875" y="549275"/>
            <a:ext cx="3146425" cy="235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4"/>
          <p:cNvSpPr txBox="1">
            <a:spLocks noChangeArrowheads="1"/>
          </p:cNvSpPr>
          <p:nvPr/>
        </p:nvSpPr>
        <p:spPr bwMode="auto">
          <a:xfrm>
            <a:off x="5157788" y="3021013"/>
            <a:ext cx="19351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>
                <a:latin typeface="Times New Roman" pitchFamily="18" charset="0"/>
              </a:rPr>
              <a:t>keramická pojistka</a:t>
            </a:r>
          </a:p>
        </p:txBody>
      </p:sp>
      <p:pic>
        <p:nvPicPr>
          <p:cNvPr id="19462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59325" y="3500438"/>
            <a:ext cx="2974975" cy="2211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5"/>
          <p:cNvSpPr txBox="1">
            <a:spLocks noChangeArrowheads="1"/>
          </p:cNvSpPr>
          <p:nvPr/>
        </p:nvSpPr>
        <p:spPr bwMode="auto">
          <a:xfrm>
            <a:off x="5451475" y="5732463"/>
            <a:ext cx="1641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>
                <a:latin typeface="Times New Roman" pitchFamily="18" charset="0"/>
              </a:rPr>
              <a:t>nožová pojistka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Jistič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Lze použít k opětovnému zapojení</a:t>
            </a:r>
          </a:p>
          <a:p>
            <a:pPr marL="274320" indent="-274320" fontAlgn="auto">
              <a:lnSpc>
                <a:spcPct val="15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Součástí je bimetalový kontakt</a:t>
            </a:r>
          </a:p>
          <a:p>
            <a:pPr lvl="6">
              <a:buFont typeface="Wingdings" panose="05000000000000000000" pitchFamily="2" charset="2"/>
              <a:buChar char="Ø"/>
              <a:defRPr/>
            </a:pPr>
            <a:r>
              <a:rPr lang="cs-CZ" sz="2400" dirty="0"/>
              <a:t> </a:t>
            </a:r>
            <a:r>
              <a:rPr lang="cs-CZ" sz="2400" dirty="0" smtClean="0"/>
              <a:t>při chybě se zahřeje a přeruší se obvod</a:t>
            </a:r>
            <a:endParaRPr lang="cs-CZ" dirty="0"/>
          </a:p>
          <a:p>
            <a:pPr marL="388620" indent="-34290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Používá se i jako vypínač při opravách, či výměně žárovky</a:t>
            </a:r>
          </a:p>
        </p:txBody>
      </p:sp>
      <p:pic>
        <p:nvPicPr>
          <p:cNvPr id="20483" name="Picture 2" descr="C:\Users\Kateřina\AppData\Local\Microsoft\Windows\Temporary Internet Files\Content.IE5\6SVNVQ2R\MC900441902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32588" y="4076700"/>
            <a:ext cx="1520825" cy="179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Jistič</a:t>
            </a: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742950"/>
            <a:ext cx="2016125" cy="2690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TextovéPole 3"/>
          <p:cNvSpPr txBox="1">
            <a:spLocks noChangeArrowheads="1"/>
          </p:cNvSpPr>
          <p:nvPr/>
        </p:nvSpPr>
        <p:spPr bwMode="auto">
          <a:xfrm>
            <a:off x="1562100" y="3573463"/>
            <a:ext cx="633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>
                <a:latin typeface="Times New Roman" pitchFamily="18" charset="0"/>
              </a:rPr>
              <a:t>jistič</a:t>
            </a:r>
          </a:p>
        </p:txBody>
      </p:sp>
      <p:pic>
        <p:nvPicPr>
          <p:cNvPr id="2150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8263" y="2233613"/>
            <a:ext cx="2095500" cy="239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TextovéPole 4"/>
          <p:cNvSpPr txBox="1">
            <a:spLocks noChangeArrowheads="1"/>
          </p:cNvSpPr>
          <p:nvPr/>
        </p:nvSpPr>
        <p:spPr bwMode="auto">
          <a:xfrm>
            <a:off x="5443538" y="4797425"/>
            <a:ext cx="15763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i="1">
                <a:latin typeface="Times New Roman" pitchFamily="18" charset="0"/>
              </a:rPr>
              <a:t>průřez jističem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Bimetal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 pásek ze dvou kovů o různých tepelných roztažnostech</a:t>
            </a:r>
          </a:p>
          <a:p>
            <a:r>
              <a:rPr lang="cs-CZ" smtClean="0"/>
              <a:t>kovy jsou navzájem pevně spojeny</a:t>
            </a:r>
          </a:p>
          <a:p>
            <a:r>
              <a:rPr lang="cs-CZ" smtClean="0"/>
              <a:t>při ohřívání nebo ochlazování dochází na různých stranách pásku k různému rozpínání kovů</a:t>
            </a:r>
          </a:p>
        </p:txBody>
      </p:sp>
      <p:pic>
        <p:nvPicPr>
          <p:cNvPr id="22531" name="Picture 2" descr="http://upload.wikimedia.org/wikipedia/commons/2/26/Bimetal_coil_reacts_to_lighter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6288" y="3705225"/>
            <a:ext cx="2316162" cy="231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 descr="C:\Users\Kateřina\AppData\Local\Microsoft\Windows\Temporary Internet Files\Content.IE5\0GDYMTPJ\MC900432669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61238" y="458788"/>
            <a:ext cx="1027112" cy="102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1500" smtClean="0"/>
              <a:t>AUTOR NEUVEDEN. </a:t>
            </a:r>
            <a:r>
              <a:rPr lang="cs-CZ" sz="1500" i="1" smtClean="0"/>
              <a:t>dovavanik.cz</a:t>
            </a:r>
            <a:r>
              <a:rPr lang="cs-CZ" sz="1500" smtClean="0"/>
              <a:t> [online]. [cit. 11.2.2014]. Dostupný na WWW: </a:t>
            </a:r>
            <a:r>
              <a:rPr lang="cs-CZ" sz="1500" smtClean="0">
                <a:hlinkClick r:id="rId2"/>
              </a:rPr>
              <a:t>http://www.dovavanik.cz/autozarovky---pojistky-.html</a:t>
            </a:r>
            <a:endParaRPr lang="cs-CZ" sz="1500" smtClean="0"/>
          </a:p>
          <a:p>
            <a:pPr>
              <a:lnSpc>
                <a:spcPct val="90000"/>
              </a:lnSpc>
            </a:pPr>
            <a:r>
              <a:rPr lang="cs-CZ" sz="1500" smtClean="0"/>
              <a:t>AUTOR NEUVEDEN. </a:t>
            </a:r>
            <a:r>
              <a:rPr lang="cs-CZ" sz="1500" i="1" smtClean="0"/>
              <a:t>helkon.cz</a:t>
            </a:r>
            <a:r>
              <a:rPr lang="cs-CZ" sz="1500" smtClean="0"/>
              <a:t> [online]. [cit. 11.2.2014]. Dostupný na WWW: http://www.helkon.cz/detail/elektroinstalacni-material/pojistky-jistice/pojistka-25a.html</a:t>
            </a:r>
          </a:p>
          <a:p>
            <a:pPr>
              <a:lnSpc>
                <a:spcPct val="90000"/>
              </a:lnSpc>
            </a:pPr>
            <a:r>
              <a:rPr lang="cs-CZ" sz="1500" smtClean="0"/>
              <a:t>AUTOR NEUVEDEN. </a:t>
            </a:r>
            <a:r>
              <a:rPr lang="cs-CZ" sz="1500" i="1" smtClean="0"/>
              <a:t>kanclservis.cz</a:t>
            </a:r>
            <a:r>
              <a:rPr lang="cs-CZ" sz="1500" smtClean="0"/>
              <a:t> [online]. [cit. 11.2.2014]. Dostupný na WWW: </a:t>
            </a:r>
            <a:r>
              <a:rPr lang="cs-CZ" sz="1500" smtClean="0">
                <a:hlinkClick r:id="rId3"/>
              </a:rPr>
              <a:t>http://www.kanclservis.cz/cz-detail-624701-pojistka-nozova-40a-10-ks.html</a:t>
            </a:r>
            <a:endParaRPr lang="cs-CZ" sz="1500" smtClean="0"/>
          </a:p>
          <a:p>
            <a:pPr>
              <a:lnSpc>
                <a:spcPct val="90000"/>
              </a:lnSpc>
            </a:pPr>
            <a:r>
              <a:rPr lang="cs-CZ" sz="1500" smtClean="0"/>
              <a:t>AUTOR NEUVEDEN. </a:t>
            </a:r>
            <a:r>
              <a:rPr lang="cs-CZ" sz="1500" i="1" smtClean="0"/>
              <a:t>tillig.cz</a:t>
            </a:r>
            <a:r>
              <a:rPr lang="cs-CZ" sz="1500" smtClean="0"/>
              <a:t> [online]. [cit. 11.2.2014]. Dostupný na WWW: </a:t>
            </a:r>
            <a:r>
              <a:rPr lang="cs-CZ" sz="1500" smtClean="0">
                <a:hlinkClick r:id="rId4"/>
              </a:rPr>
              <a:t>http://www.tillig.cz/elektro.php?Lng=DE&amp;AnchorID=7&amp;PHPSESSID=6f067e8647af19aded332d44caca3e04</a:t>
            </a:r>
            <a:endParaRPr lang="cs-CZ" sz="1500" smtClean="0"/>
          </a:p>
          <a:p>
            <a:pPr>
              <a:lnSpc>
                <a:spcPct val="90000"/>
              </a:lnSpc>
            </a:pPr>
            <a:r>
              <a:rPr lang="cs-CZ" sz="1500" smtClean="0"/>
              <a:t>AUTOR NEUVEDEN. </a:t>
            </a:r>
            <a:r>
              <a:rPr lang="cs-CZ" sz="1500" i="1" smtClean="0"/>
              <a:t>ischade.webnode.cz</a:t>
            </a:r>
            <a:r>
              <a:rPr lang="cs-CZ" sz="1500" smtClean="0"/>
              <a:t> [online]. [cit. 11.2.2014]. Dostupný na WWW: </a:t>
            </a:r>
            <a:r>
              <a:rPr lang="cs-CZ" sz="1500" smtClean="0">
                <a:hlinkClick r:id="rId5"/>
              </a:rPr>
              <a:t>http://ischade.webnode.cz/pojistky-a-jistice/jistice/</a:t>
            </a:r>
            <a:endParaRPr lang="cs-CZ" sz="1500" smtClean="0"/>
          </a:p>
          <a:p>
            <a:pPr>
              <a:lnSpc>
                <a:spcPct val="90000"/>
              </a:lnSpc>
            </a:pPr>
            <a:r>
              <a:rPr lang="cs-CZ" sz="1500" smtClean="0"/>
              <a:t>AUTOR NEUVEDEN. </a:t>
            </a:r>
            <a:r>
              <a:rPr lang="cs-CZ" sz="1500" i="1" smtClean="0"/>
              <a:t>cs.wikipedia.org</a:t>
            </a:r>
            <a:r>
              <a:rPr lang="cs-CZ" sz="1500" smtClean="0"/>
              <a:t> [online]. [cit. 11.2.2014]. Dostupný na WWW: </a:t>
            </a:r>
            <a:r>
              <a:rPr lang="cs-CZ" sz="1500" smtClean="0">
                <a:hlinkClick r:id="rId6"/>
              </a:rPr>
              <a:t>http://cs.wikipedia.org/wiki/Bimetal</a:t>
            </a:r>
            <a:endParaRPr lang="cs-CZ" sz="1500" smtClean="0"/>
          </a:p>
          <a:p>
            <a:pPr>
              <a:lnSpc>
                <a:spcPct val="90000"/>
              </a:lnSpc>
            </a:pPr>
            <a:r>
              <a:rPr lang="cs-CZ" sz="1500" smtClean="0"/>
              <a:t>JÁCHIM, František; TESAŘ, Jiří. </a:t>
            </a:r>
            <a:r>
              <a:rPr lang="cs-CZ" sz="1500" i="1" smtClean="0"/>
              <a:t>Fyzika pro 8.roční základní školy</a:t>
            </a:r>
            <a:r>
              <a:rPr lang="cs-CZ" sz="1500" smtClean="0"/>
              <a:t>. Praha: SPN, 2000, ISBN 82-7235-125-7</a:t>
            </a:r>
          </a:p>
          <a:p>
            <a:pPr>
              <a:lnSpc>
                <a:spcPct val="90000"/>
              </a:lnSpc>
            </a:pPr>
            <a:r>
              <a:rPr lang="cs-CZ" sz="1500" smtClean="0"/>
              <a:t>galerie Klipartů – www.office.microsoft.com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50</TotalTime>
  <Words>225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NewsPrint</vt:lpstr>
      <vt:lpstr>Prezentace aplikace PowerPoint</vt:lpstr>
      <vt:lpstr>Prezentace aplikace PowerPoint</vt:lpstr>
      <vt:lpstr>Ochrana elektrických obvodů před zkratem a přetížením</vt:lpstr>
      <vt:lpstr>Zkrat </vt:lpstr>
      <vt:lpstr>Ochrana </vt:lpstr>
      <vt:lpstr>Pojistka</vt:lpstr>
      <vt:lpstr>Pojistka</vt:lpstr>
      <vt:lpstr>Jistič</vt:lpstr>
      <vt:lpstr>Jistič</vt:lpstr>
      <vt:lpstr>Bimetal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elektrických obvodů před zkratem a přetížením</dc:title>
  <dc:creator>Katka B.</dc:creator>
  <cp:lastModifiedBy>Bambasová Kateřina</cp:lastModifiedBy>
  <cp:revision>7</cp:revision>
  <dcterms:created xsi:type="dcterms:W3CDTF">2014-02-11T19:11:02Z</dcterms:created>
  <dcterms:modified xsi:type="dcterms:W3CDTF">2014-03-25T11:10:35Z</dcterms:modified>
</cp:coreProperties>
</file>