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7" r:id="rId4"/>
    <p:sldId id="262" r:id="rId5"/>
    <p:sldId id="275" r:id="rId6"/>
    <p:sldId id="264" r:id="rId7"/>
    <p:sldId id="276" r:id="rId8"/>
    <p:sldId id="277" r:id="rId9"/>
    <p:sldId id="278" r:id="rId10"/>
    <p:sldId id="279" r:id="rId11"/>
    <p:sldId id="280" r:id="rId12"/>
    <p:sldId id="271" r:id="rId13"/>
    <p:sldId id="274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5F9D4-B8A7-41C8-B664-15B7F9989294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FE6BE-DE4E-45F3-A2C8-52B2B12313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2270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361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5304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8364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100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229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780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458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7907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952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378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559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8AE2E-7F28-412E-AAF5-1355DA07984B}" type="datetimeFigureOut">
              <a:rPr lang="cs-CZ" smtClean="0"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668DC-A165-416F-8D5C-A0AE9D9DD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294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roup_of_Margaritifera_margaritifera.jpg" TargetMode="External"/><Relationship Id="rId3" Type="http://schemas.openxmlformats.org/officeDocument/2006/relationships/hyperlink" Target="http://commons.wikimedia.org/wiki/File:Sepia_officinalis_(aquarium).jpg" TargetMode="External"/><Relationship Id="rId7" Type="http://schemas.openxmlformats.org/officeDocument/2006/relationships/hyperlink" Target="http://commons.wikimedia.org/wiki/File:Pecten_ochlockoneensis_SR_02-227_A_02.jpg" TargetMode="External"/><Relationship Id="rId2" Type="http://schemas.openxmlformats.org/officeDocument/2006/relationships/hyperlink" Target="http://commons.wikimedia.org/wiki/File:Coque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Miesmuscheln_Mytilus_2.jpg" TargetMode="External"/><Relationship Id="rId5" Type="http://schemas.openxmlformats.org/officeDocument/2006/relationships/hyperlink" Target="http://upload.wikimedia.org/wikipedia/commons/1/11/Anodonta_cygnea1.jpg" TargetMode="External"/><Relationship Id="rId4" Type="http://schemas.openxmlformats.org/officeDocument/2006/relationships/hyperlink" Target="http://commons.wikimedia.org/wiki/File:Helix_pomatia_(Dourbes).jpg" TargetMode="External"/><Relationship Id="rId9" Type="http://schemas.openxmlformats.org/officeDocument/2006/relationships/hyperlink" Target="http://commons.wikimedia.org/wiki/File:White_pearl_neckla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Měkkýši, část II., Mlži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ZŠ Brána Nová Paka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Přírodopis, 6. – 9. tř.</a:t>
            </a:r>
          </a:p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Ing. Michal Koťátko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75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085650"/>
              </p:ext>
            </p:extLst>
          </p:nvPr>
        </p:nvGraphicFramePr>
        <p:xfrm>
          <a:off x="900113" y="1628775"/>
          <a:ext cx="7569200" cy="4007565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Měkkýši – část II. - Mlži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VY_32_INOVACE_5_19_Bi_II_Měkkýši – část II. - Mlži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11. 2. 2014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Měkkýši – hlavní znaky, charakteristika a zástupci první ze tří skupin: Mlžů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284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Měkkýši – 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 čeho vznikl název „měkkýši“?</a:t>
            </a:r>
          </a:p>
          <a:p>
            <a:r>
              <a:rPr lang="cs-CZ" i="1" dirty="0" smtClean="0"/>
              <a:t>Mají měkké tělo</a:t>
            </a:r>
          </a:p>
          <a:p>
            <a:r>
              <a:rPr lang="cs-CZ" dirty="0" smtClean="0"/>
              <a:t>Jaké jsou 3 základní skupiny měkkýšů?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5200" i="1" dirty="0" smtClean="0"/>
              <a:t>Plži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5200" i="1" dirty="0" smtClean="0"/>
              <a:t>Mlži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5200" i="1" dirty="0" smtClean="0"/>
              <a:t>Hlavonožci</a:t>
            </a:r>
            <a:endParaRPr lang="cs-CZ" sz="4000" dirty="0" smtClean="0"/>
          </a:p>
          <a:p>
            <a:pPr marL="571500" indent="-514350"/>
            <a:r>
              <a:rPr lang="cs-CZ" dirty="0" smtClean="0"/>
              <a:t>Dnes se podíváme na skupinu MLŽŮ</a:t>
            </a: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672401"/>
            <a:ext cx="1224136" cy="91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588" y="4034400"/>
            <a:ext cx="684783" cy="912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058732"/>
            <a:ext cx="1258888" cy="942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01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dirty="0" smtClean="0"/>
              <a:t>Mlži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Schránka je tvořená 2 lasturami</a:t>
            </a:r>
          </a:p>
          <a:p>
            <a:r>
              <a:rPr lang="cs-CZ" dirty="0" smtClean="0"/>
              <a:t>Výskyt: vody – sladké i slané</a:t>
            </a:r>
          </a:p>
          <a:p>
            <a:r>
              <a:rPr lang="cs-CZ" dirty="0" smtClean="0"/>
              <a:t>Potravu nasává spolu s vodou</a:t>
            </a:r>
          </a:p>
          <a:p>
            <a:r>
              <a:rPr lang="cs-CZ" dirty="0" smtClean="0"/>
              <a:t>Nestrávené zbytky potravy odcházejí z těla vyvrhovacím otvorem</a:t>
            </a:r>
          </a:p>
          <a:p>
            <a:r>
              <a:rPr lang="cs-CZ" dirty="0" smtClean="0"/>
              <a:t>Proto mlži patří mezi „filtrátory“ (vodní živočichové, kteří potravu získávají </a:t>
            </a:r>
            <a:r>
              <a:rPr lang="cs-CZ" dirty="0" smtClean="0"/>
              <a:t>filtrováním </a:t>
            </a:r>
            <a:r>
              <a:rPr lang="cs-CZ" dirty="0" smtClean="0"/>
              <a:t>vody)</a:t>
            </a:r>
          </a:p>
        </p:txBody>
      </p:sp>
      <p:pic>
        <p:nvPicPr>
          <p:cNvPr id="2051" name="Picture 3" descr="C:\Users\Michal\AppData\Local\Microsoft\Windows\Temporary Internet Files\Content.IE5\JOVLDZWG\MC9003709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770278" cy="186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72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Mlži – stavba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3 hlavní části: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4000" dirty="0" smtClean="0"/>
              <a:t>Svalnatá noha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4000" dirty="0" smtClean="0"/>
              <a:t>Útrobní vak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sz="4000" dirty="0" smtClean="0"/>
              <a:t>Lastura</a:t>
            </a:r>
          </a:p>
          <a:p>
            <a:pPr marL="971550" lvl="1" indent="-514350">
              <a:buFont typeface="+mj-lt"/>
              <a:buAutoNum type="arabicPeriod"/>
            </a:pPr>
            <a:endParaRPr lang="cs-CZ" sz="4000" dirty="0"/>
          </a:p>
          <a:p>
            <a:pPr marL="571500" indent="-514350"/>
            <a:r>
              <a:rPr lang="cs-CZ" sz="4400" dirty="0" smtClean="0"/>
              <a:t>Hlava zcela chybí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81873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Škeble rybničná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5256584" cy="4857403"/>
          </a:xfrm>
        </p:spPr>
        <p:txBody>
          <a:bodyPr>
            <a:normAutofit fontScale="85000" lnSpcReduction="20000"/>
          </a:bodyPr>
          <a:lstStyle/>
          <a:p>
            <a:r>
              <a:rPr lang="cs-CZ" sz="5100" dirty="0" smtClean="0"/>
              <a:t>Největší druh měkkýše v České republice</a:t>
            </a:r>
          </a:p>
          <a:p>
            <a:r>
              <a:rPr lang="cs-CZ" sz="5100" dirty="0" smtClean="0"/>
              <a:t>Žije v pomalu tekoucích a stojatých vodách (rybníky, tůně, slepá ramena)</a:t>
            </a:r>
          </a:p>
          <a:p>
            <a:r>
              <a:rPr lang="cs-CZ" sz="5100" dirty="0" smtClean="0"/>
              <a:t>Chráněný druh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244" y="1628800"/>
            <a:ext cx="3378361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893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Slávka jedlá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5256584" cy="4857403"/>
          </a:xfrm>
        </p:spPr>
        <p:txBody>
          <a:bodyPr>
            <a:normAutofit/>
          </a:bodyPr>
          <a:lstStyle/>
          <a:p>
            <a:r>
              <a:rPr lang="cs-CZ" sz="5100" dirty="0" smtClean="0"/>
              <a:t>Mořský druh</a:t>
            </a:r>
          </a:p>
          <a:p>
            <a:r>
              <a:rPr lang="cs-CZ" sz="5100" dirty="0" smtClean="0"/>
              <a:t>Využití v gastronomii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838" y="3140968"/>
            <a:ext cx="4675967" cy="3355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33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Srdcovka </a:t>
            </a:r>
            <a:r>
              <a:rPr lang="cs-CZ" b="1" dirty="0" smtClean="0"/>
              <a:t>jedlá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0380" y="5661248"/>
            <a:ext cx="5256584" cy="1112987"/>
          </a:xfrm>
        </p:spPr>
        <p:txBody>
          <a:bodyPr>
            <a:normAutofit/>
          </a:bodyPr>
          <a:lstStyle/>
          <a:p>
            <a:r>
              <a:rPr lang="cs-CZ" sz="5100" dirty="0" smtClean="0"/>
              <a:t>Mořský druh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204" y="1628800"/>
            <a:ext cx="2849066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7354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Hřebenatka</a:t>
            </a:r>
            <a:r>
              <a:rPr lang="cs-CZ" b="1" dirty="0" smtClean="0"/>
              <a:t> jakubská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169" y="1268760"/>
            <a:ext cx="4222601" cy="4565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480380" y="5834352"/>
            <a:ext cx="5256584" cy="1112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100" smtClean="0"/>
              <a:t>Mořský druh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998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Perlorodka říční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322712" cy="4525963"/>
          </a:xfrm>
        </p:spPr>
        <p:txBody>
          <a:bodyPr/>
          <a:lstStyle/>
          <a:p>
            <a:r>
              <a:rPr lang="cs-CZ" dirty="0" smtClean="0"/>
              <a:t>Sladkovodní druh</a:t>
            </a:r>
          </a:p>
          <a:p>
            <a:r>
              <a:rPr lang="cs-CZ" dirty="0" smtClean="0"/>
              <a:t>Obývá chladné čisté potoky</a:t>
            </a:r>
          </a:p>
          <a:p>
            <a:r>
              <a:rPr lang="cs-CZ" dirty="0" smtClean="0"/>
              <a:t>Chráněný, kriticky ohrožený druh!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470" y="1628800"/>
            <a:ext cx="5184576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7885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Poznávačka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447" y="1196752"/>
            <a:ext cx="2021912" cy="151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373" y="786836"/>
            <a:ext cx="1922729" cy="2335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853" y="4005064"/>
            <a:ext cx="2736304" cy="1965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299" y="3465835"/>
            <a:ext cx="1872208" cy="250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327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447" y="1196752"/>
            <a:ext cx="2021912" cy="151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373" y="786836"/>
            <a:ext cx="1922729" cy="2335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853" y="4005064"/>
            <a:ext cx="2736304" cy="1965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299" y="3465835"/>
            <a:ext cx="1872208" cy="250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984365" y="2758945"/>
            <a:ext cx="2139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Perlorodka říční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460373" y="3307251"/>
            <a:ext cx="2139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Škeble rybničná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03251" y="6165304"/>
            <a:ext cx="2139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Srdcovka jedlá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626874" y="6148749"/>
            <a:ext cx="2139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Slávka jedlá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340164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Samostatná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509120"/>
            <a:ext cx="8229600" cy="2520280"/>
          </a:xfrm>
        </p:spPr>
        <p:txBody>
          <a:bodyPr>
            <a:noAutofit/>
          </a:bodyPr>
          <a:lstStyle/>
          <a:p>
            <a:r>
              <a:rPr lang="cs-CZ" sz="4000" dirty="0" smtClean="0"/>
              <a:t>Zjistěte, jak vznikají u některých mlžů PERLY využívané v klenotnictví.</a:t>
            </a:r>
            <a:endParaRPr lang="cs-CZ" sz="4000" dirty="0" smtClean="0"/>
          </a:p>
          <a:p>
            <a:pPr lvl="1"/>
            <a:r>
              <a:rPr lang="cs-CZ" sz="3600" dirty="0" smtClean="0"/>
              <a:t>Zdroje </a:t>
            </a:r>
            <a:r>
              <a:rPr lang="cs-CZ" sz="3600" dirty="0" smtClean="0"/>
              <a:t>informací: učebnice, internet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440" y="1268760"/>
            <a:ext cx="2448272" cy="326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82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hlinkClick r:id="rId2"/>
              </a:rPr>
              <a:t>http://commons.wikimedia.org/wiki/File:Coques.jpg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3"/>
              </a:rPr>
              <a:t>http://commons.wikimedia.org/wiki/File:Sepia_officinalis_(aquarium).jpg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http://commons.wikimedia.org/wiki/File:Helix_pomatia_(Dourbes).jpg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upload.wikimedia.org/wikipedia/commons/1/11/Anodonta_cygnea1.jpg</a:t>
            </a:r>
            <a:r>
              <a:rPr lang="cs-CZ" dirty="0" smtClean="0"/>
              <a:t> </a:t>
            </a:r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commons.wikimedia.org/wiki/File:Miesmuscheln_Mytilus_2.jpg</a:t>
            </a:r>
            <a:endParaRPr lang="cs-CZ" dirty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commons.wikimedia.org/wiki/File:Pecten_ochlockoneensis_SR_02-227_A_02.jpg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commons.wikimedia.org/wiki/File:Group_of_Margaritifera_margaritifera.jpg</a:t>
            </a:r>
            <a:r>
              <a:rPr lang="cs-CZ" dirty="0" smtClean="0"/>
              <a:t> </a:t>
            </a:r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commons.wikimedia.org/wiki/File:White_pearl_necklace.jpg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/>
              <a:t>Galerie Klipart MS Office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803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322</Words>
  <Application>Microsoft Office PowerPoint</Application>
  <PresentationFormat>Předvádění na obrazovce (4:3)</PresentationFormat>
  <Paragraphs>89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Měkkýši, část II., Mlži</vt:lpstr>
      <vt:lpstr>Prezentace aplikace PowerPoint</vt:lpstr>
      <vt:lpstr>Měkkýši – opakování:</vt:lpstr>
      <vt:lpstr>Mlži</vt:lpstr>
      <vt:lpstr>Mlži – stavba těla</vt:lpstr>
      <vt:lpstr>Škeble rybničná</vt:lpstr>
      <vt:lpstr>Slávka jedlá</vt:lpstr>
      <vt:lpstr>Srdcovka jedlá</vt:lpstr>
      <vt:lpstr>Hřebenatka jakubská</vt:lpstr>
      <vt:lpstr>Perlorodka říční</vt:lpstr>
      <vt:lpstr>Poznávačka</vt:lpstr>
      <vt:lpstr>Řešení</vt:lpstr>
      <vt:lpstr>Samostatná práce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Měkkýši</dc:title>
  <dc:creator>Michal</dc:creator>
  <cp:lastModifiedBy>Michal</cp:lastModifiedBy>
  <cp:revision>24</cp:revision>
  <dcterms:created xsi:type="dcterms:W3CDTF">2014-01-28T12:30:11Z</dcterms:created>
  <dcterms:modified xsi:type="dcterms:W3CDTF">2014-02-11T20:36:30Z</dcterms:modified>
</cp:coreProperties>
</file>