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84" r:id="rId3"/>
    <p:sldId id="256" r:id="rId4"/>
    <p:sldId id="280" r:id="rId5"/>
    <p:sldId id="275" r:id="rId6"/>
    <p:sldId id="276" r:id="rId7"/>
    <p:sldId id="277" r:id="rId8"/>
    <p:sldId id="278" r:id="rId9"/>
    <p:sldId id="279" r:id="rId10"/>
    <p:sldId id="281" r:id="rId11"/>
    <p:sldId id="282" r:id="rId12"/>
    <p:sldId id="28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Lbls>
            <c:txPr>
              <a:bodyPr/>
              <a:lstStyle/>
              <a:p>
                <a:pPr>
                  <a:defRPr sz="3600" b="1"/>
                </a:pPr>
                <a:endParaRPr lang="cs-CZ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List1!$A$2:$A$5</c:f>
              <c:strCache>
                <c:ptCount val="2"/>
                <c:pt idx="0">
                  <c:v>železo</c:v>
                </c:pt>
                <c:pt idx="1">
                  <c:v>uhlík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95</c:v>
                </c:pt>
                <c:pt idx="1">
                  <c:v>5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859906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Technické materiály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litina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Litina, šedá litina, temperovaná litina,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tvrzená litina, značení litiny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05447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- litina</a:t>
            </a:r>
          </a:p>
          <a:p>
            <a:pPr algn="ctr"/>
            <a:r>
              <a:rPr lang="cs-CZ" sz="2400" b="1" dirty="0" smtClean="0"/>
              <a:t>VY_32_INOVACE_09_172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1592103" cy="707886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 Litina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348880"/>
            <a:ext cx="6882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 sloučenina </a:t>
            </a:r>
            <a:r>
              <a:rPr lang="cs-CZ" sz="2800" b="1" dirty="0" smtClean="0"/>
              <a:t>železa (93-96%) a uhlíku (3-6%)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aphicFrame>
        <p:nvGraphicFramePr>
          <p:cNvPr id="7" name="Graf 6"/>
          <p:cNvGraphicFramePr/>
          <p:nvPr>
            <p:extLst>
              <p:ext uri="{D42A27DB-BD31-4B8C-83A1-F6EECF244321}">
                <p14:modId xmlns:p14="http://schemas.microsoft.com/office/powerpoint/2010/main" val="2432753642"/>
              </p:ext>
            </p:extLst>
          </p:nvPr>
        </p:nvGraphicFramePr>
        <p:xfrm>
          <a:off x="755577" y="2924944"/>
          <a:ext cx="6624736" cy="28083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4156" y="5858108"/>
            <a:ext cx="8615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Litina je tvrdá a křehká, nedá se ohýbat ani jinak tvarovat.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271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Graphic spid="7" grpId="0">
        <p:bldAsOne/>
      </p:bldGraphic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7100855" cy="107721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r"/>
            <a:r>
              <a:rPr lang="cs-CZ" sz="3200" dirty="0" smtClean="0"/>
              <a:t>Litinu rozdělujeme podle </a:t>
            </a:r>
            <a:r>
              <a:rPr lang="cs-CZ" sz="3200" u="sng" dirty="0" smtClean="0"/>
              <a:t>množství uhlíku</a:t>
            </a:r>
            <a:r>
              <a:rPr lang="cs-CZ" sz="3200" dirty="0" smtClean="0"/>
              <a:t> </a:t>
            </a:r>
          </a:p>
          <a:p>
            <a:pPr algn="r"/>
            <a:r>
              <a:rPr lang="cs-CZ" sz="3200" dirty="0" smtClean="0"/>
              <a:t>a podle </a:t>
            </a:r>
            <a:r>
              <a:rPr lang="cs-CZ" sz="3200" u="sng" dirty="0" smtClean="0"/>
              <a:t>tepelného zpracování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19698"/>
            <a:ext cx="191417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Druhy litiny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3281308"/>
            <a:ext cx="174759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Šedá litina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293096"/>
            <a:ext cx="2034083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Tvárná litina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218170"/>
            <a:ext cx="304762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Temperovaná litina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87812" y="6165304"/>
            <a:ext cx="2178545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Tvrzená litina</a:t>
            </a:r>
            <a:endParaRPr lang="cs-CZ" sz="2800" b="1" dirty="0"/>
          </a:p>
        </p:txBody>
      </p:sp>
      <p:cxnSp>
        <p:nvCxnSpPr>
          <p:cNvPr id="10" name="Přímá spojnice se šipkou 9"/>
          <p:cNvCxnSpPr>
            <a:endCxn id="5" idx="1"/>
          </p:cNvCxnSpPr>
          <p:nvPr/>
        </p:nvCxnSpPr>
        <p:spPr>
          <a:xfrm>
            <a:off x="2237706" y="3281308"/>
            <a:ext cx="2406302" cy="26161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4" idx="3"/>
            <a:endCxn id="6" idx="1"/>
          </p:cNvCxnSpPr>
          <p:nvPr/>
        </p:nvCxnSpPr>
        <p:spPr>
          <a:xfrm>
            <a:off x="2237706" y="3281308"/>
            <a:ext cx="2406302" cy="127339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3"/>
            <a:endCxn id="7" idx="1"/>
          </p:cNvCxnSpPr>
          <p:nvPr/>
        </p:nvCxnSpPr>
        <p:spPr>
          <a:xfrm>
            <a:off x="2237706" y="3281308"/>
            <a:ext cx="2406302" cy="21984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" idx="3"/>
            <a:endCxn id="8" idx="1"/>
          </p:cNvCxnSpPr>
          <p:nvPr/>
        </p:nvCxnSpPr>
        <p:spPr>
          <a:xfrm>
            <a:off x="2237706" y="3281308"/>
            <a:ext cx="2450106" cy="314560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05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174759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Šedá litina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132856"/>
            <a:ext cx="90321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Vyrábí se přetavením surového železa, teplota okolo 1200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C, </a:t>
            </a:r>
          </a:p>
          <a:p>
            <a:r>
              <a:rPr lang="cs-CZ" sz="2800" dirty="0" smtClean="0"/>
              <a:t>obsah uhlíku 3,3%.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868654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Šedá litina </a:t>
            </a:r>
            <a:r>
              <a:rPr lang="cs-CZ" sz="2400" dirty="0" smtClean="0"/>
              <a:t>má velmi malou pevnost v tahu, </a:t>
            </a:r>
            <a:r>
              <a:rPr lang="cs-CZ" sz="2400" b="1" dirty="0" smtClean="0"/>
              <a:t>obsahuje lupínky grafitu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759423"/>
            <a:ext cx="295446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Výrobky ze šedé litiny</a:t>
            </a:r>
            <a:endParaRPr lang="cs-CZ" sz="24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365104"/>
            <a:ext cx="2712110" cy="203535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759423"/>
            <a:ext cx="3862840" cy="28971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331640" y="6237312"/>
            <a:ext cx="23077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Kanalizační roury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3759423"/>
            <a:ext cx="138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Radiátory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05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0982" y="1556792"/>
            <a:ext cx="203408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Tvárná litina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132856"/>
            <a:ext cx="462889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Vyrábí se z litiny šedé </a:t>
            </a:r>
          </a:p>
          <a:p>
            <a:r>
              <a:rPr lang="cs-CZ" sz="2800" dirty="0" smtClean="0"/>
              <a:t>přidáním hořčíku a niklu. </a:t>
            </a:r>
          </a:p>
          <a:p>
            <a:r>
              <a:rPr lang="cs-CZ" sz="2800" dirty="0" smtClean="0"/>
              <a:t>Tím se zvýší pevnost a tažnost.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88840"/>
            <a:ext cx="3776830" cy="47505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5651554"/>
            <a:ext cx="1623680" cy="11267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982" y="4092047"/>
            <a:ext cx="3333750" cy="16859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51520" y="3501008"/>
            <a:ext cx="3035831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Výrobky z tvárné litiny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734997"/>
            <a:ext cx="36938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Rošty a mříže kanalizačních vpustí</a:t>
            </a:r>
          </a:p>
          <a:p>
            <a:r>
              <a:rPr lang="cs-CZ" sz="2000" dirty="0" smtClean="0"/>
              <a:t>Skříně strojů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867690" y="4077072"/>
            <a:ext cx="17112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Klikové hřídele</a:t>
            </a:r>
          </a:p>
        </p:txBody>
      </p:sp>
    </p:spTree>
    <p:extLst>
      <p:ext uri="{BB962C8B-B14F-4D97-AF65-F5344CB8AC3E}">
        <p14:creationId xmlns:p14="http://schemas.microsoft.com/office/powerpoint/2010/main" val="395271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8" grpId="0" animBg="1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169317"/>
            <a:ext cx="2841067" cy="26658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157192"/>
            <a:ext cx="2160240" cy="15334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3047629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Temperovaná litina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185700"/>
            <a:ext cx="84641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Vyrábí se tepelným zpracováním, je tvrdší než šedá litina.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199608"/>
            <a:ext cx="1064391" cy="9575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1583" y="3876442"/>
            <a:ext cx="3752207" cy="28141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1520" y="2636912"/>
            <a:ext cx="4362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houževnatá a obrobitelná.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3140968"/>
            <a:ext cx="4068421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Výrobky ze temperované litiny</a:t>
            </a:r>
            <a:endParaRPr lang="cs-CZ" sz="2400" b="1" dirty="0"/>
          </a:p>
        </p:txBody>
      </p:sp>
      <p:sp>
        <p:nvSpPr>
          <p:cNvPr id="12" name="Obdélník 11"/>
          <p:cNvSpPr/>
          <p:nvPr/>
        </p:nvSpPr>
        <p:spPr>
          <a:xfrm>
            <a:off x="472188" y="6343114"/>
            <a:ext cx="1795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Fitinky (tvarovky)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73670" y="3769207"/>
            <a:ext cx="11151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Šroubení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2591583" y="6316154"/>
            <a:ext cx="21718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Skříně strojů, motorů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3965080"/>
            <a:ext cx="9360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Brzdové</a:t>
            </a:r>
          </a:p>
          <a:p>
            <a:pPr algn="r"/>
            <a:r>
              <a:rPr lang="cs-CZ" dirty="0" smtClean="0"/>
              <a:t>bubny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71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9" grpId="0"/>
      <p:bldP spid="10" grpId="0" animBg="1"/>
      <p:bldP spid="12" grpId="0"/>
      <p:bldP spid="13" grpId="0"/>
      <p:bldP spid="14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2178545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Tvrzená litina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972222"/>
            <a:ext cx="3779266" cy="22259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19" y="3861048"/>
            <a:ext cx="4557389" cy="244827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3163034"/>
            <a:ext cx="330943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Výrobky ze tvrzené litiny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19" y="3851756"/>
            <a:ext cx="1445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Kola vagónů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520" y="2224089"/>
            <a:ext cx="52008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Vyrábí se odléváním do kovových forem </a:t>
            </a:r>
          </a:p>
          <a:p>
            <a:r>
              <a:rPr lang="cs-CZ" sz="2400" dirty="0" smtClean="0"/>
              <a:t>a následným rychlým ochlazením.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076056" y="3975268"/>
            <a:ext cx="1218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Drtící válce</a:t>
            </a:r>
          </a:p>
        </p:txBody>
      </p:sp>
    </p:spTree>
    <p:extLst>
      <p:ext uri="{BB962C8B-B14F-4D97-AF65-F5344CB8AC3E}">
        <p14:creationId xmlns:p14="http://schemas.microsoft.com/office/powerpoint/2010/main" val="395271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216591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Značení litiny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217933"/>
            <a:ext cx="58462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Litina se označuje šestimístným číslem.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230744" y="2761764"/>
            <a:ext cx="402360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/>
              <a:t>Příklad </a:t>
            </a:r>
            <a:r>
              <a:rPr lang="cs-CZ" sz="2800" dirty="0"/>
              <a:t>značení šedé litiny: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87069" y="3501009"/>
            <a:ext cx="269657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42 2410</a:t>
            </a:r>
            <a:endParaRPr lang="cs-CZ" sz="6000" dirty="0"/>
          </a:p>
        </p:txBody>
      </p:sp>
      <p:sp>
        <p:nvSpPr>
          <p:cNvPr id="13" name="Ovál 12"/>
          <p:cNvSpPr/>
          <p:nvPr/>
        </p:nvSpPr>
        <p:spPr>
          <a:xfrm>
            <a:off x="2955537" y="3501009"/>
            <a:ext cx="1008112" cy="10156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963649" y="3501753"/>
            <a:ext cx="864096" cy="1015663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827745" y="3501008"/>
            <a:ext cx="855896" cy="101566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4" idx="4"/>
          </p:cNvCxnSpPr>
          <p:nvPr/>
        </p:nvCxnSpPr>
        <p:spPr>
          <a:xfrm>
            <a:off x="4395697" y="4517416"/>
            <a:ext cx="0" cy="78379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5" idx="5"/>
            <a:endCxn id="21" idx="0"/>
          </p:cNvCxnSpPr>
          <p:nvPr/>
        </p:nvCxnSpPr>
        <p:spPr>
          <a:xfrm>
            <a:off x="5558298" y="4367931"/>
            <a:ext cx="1535048" cy="50122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3" idx="3"/>
            <a:endCxn id="19" idx="0"/>
          </p:cNvCxnSpPr>
          <p:nvPr/>
        </p:nvCxnSpPr>
        <p:spPr>
          <a:xfrm flipH="1">
            <a:off x="1819553" y="4367932"/>
            <a:ext cx="1283619" cy="87609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83568" y="5244029"/>
            <a:ext cx="2271969" cy="52322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Třída hutnictví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31601" y="5301209"/>
            <a:ext cx="1696298" cy="52322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Šedá litina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91841" y="4869160"/>
            <a:ext cx="28030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Nejmenší pevnost</a:t>
            </a:r>
          </a:p>
          <a:p>
            <a:pPr algn="ctr"/>
            <a:r>
              <a:rPr lang="cs-CZ" sz="2800" dirty="0"/>
              <a:t>v</a:t>
            </a:r>
            <a:r>
              <a:rPr lang="cs-CZ" sz="2800" dirty="0" smtClean="0"/>
              <a:t> tahu (</a:t>
            </a:r>
            <a:r>
              <a:rPr lang="cs-CZ" sz="2800" dirty="0" err="1" smtClean="0"/>
              <a:t>MPa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41685" y="6146140"/>
            <a:ext cx="545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Mezinárodní značení litiny: </a:t>
            </a:r>
            <a:r>
              <a:rPr lang="cs-CZ" sz="2800" dirty="0" err="1" smtClean="0"/>
              <a:t>GG+číslo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9019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/>
      <p:bldP spid="10" grpId="0" animBg="1"/>
      <p:bldP spid="12" grpId="0"/>
      <p:bldP spid="13" grpId="0" animBg="1"/>
      <p:bldP spid="14" grpId="0" animBg="1"/>
      <p:bldP spid="15" grpId="0" animBg="1"/>
      <p:bldP spid="19" grpId="0" animBg="1"/>
      <p:bldP spid="20" grpId="0" animBg="1"/>
      <p:bldP spid="21" grpId="0" animBg="1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062400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je rozdíl mezi ocelí a litinou z hlediska složení?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se litina nedá ohýbat?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jsou druhy litiny?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druhy litiny (výrobky) používají instalatéři?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které litiny jsou vyrobeny tvarovky pro spoje </a:t>
            </a:r>
          </a:p>
          <a:p>
            <a:r>
              <a:rPr lang="cs-CZ" sz="2800" dirty="0" smtClean="0"/>
              <a:t>      ocelových pozinkovaných trubek?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772816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smtClean="0"/>
              <a:t>Nakladatelství: </a:t>
            </a:r>
            <a:r>
              <a:rPr lang="cs-CZ" sz="2000" dirty="0" smtClean="0"/>
              <a:t>		SOBOTÁLES, U Slavie 4, 100 00 Praha 10</a:t>
            </a:r>
          </a:p>
          <a:p>
            <a:r>
              <a:rPr lang="cs-CZ" sz="2000" dirty="0" smtClean="0"/>
              <a:t>Rok vydání: 2003		SBN 80-85920-80-8</a:t>
            </a:r>
          </a:p>
          <a:p>
            <a:endParaRPr lang="cs-CZ" sz="2000" dirty="0"/>
          </a:p>
          <a:p>
            <a:r>
              <a:rPr lang="cs-CZ" sz="2000" dirty="0"/>
              <a:t>http://sfb-praha.cz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http://www.stavbazar-jinak.cz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http://www.sving.cz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http://cz.rs-online.com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http://www.sandvik.coromant.com/cs-cz</a:t>
            </a:r>
            <a:r>
              <a:rPr lang="cs-CZ" sz="2000" dirty="0" smtClean="0"/>
              <a:t>/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www.kohut.cz/drtici-lopata</a:t>
            </a:r>
          </a:p>
          <a:p>
            <a:r>
              <a:rPr lang="cs-CZ" sz="2000" dirty="0"/>
              <a:t>http://www.molykote.cz/</a:t>
            </a: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1105</TotalTime>
  <Words>393</Words>
  <Application>Microsoft Office PowerPoint</Application>
  <PresentationFormat>Předvádění na obrazovce (4:3)</PresentationFormat>
  <Paragraphs>129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81</cp:revision>
  <dcterms:created xsi:type="dcterms:W3CDTF">2013-10-22T09:36:31Z</dcterms:created>
  <dcterms:modified xsi:type="dcterms:W3CDTF">2014-02-11T21:26:37Z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