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5"/>
  </p:notesMasterIdLst>
  <p:sldIdLst>
    <p:sldId id="290" r:id="rId3"/>
    <p:sldId id="256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20" d="100"/>
          <a:sy n="120" d="100"/>
        </p:scale>
        <p:origin x="-1278" y="78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Tah" TargetMode="External"/><Relationship Id="rId3" Type="http://schemas.openxmlformats.org/officeDocument/2006/relationships/hyperlink" Target="http://cs.wikipedia.org/wiki/Slitina" TargetMode="External"/><Relationship Id="rId7" Type="http://schemas.openxmlformats.org/officeDocument/2006/relationships/hyperlink" Target="http://cs.wikipedia.org/wiki/Mangan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o%C5%99%C4%8D%C3%ADk" TargetMode="External"/><Relationship Id="rId5" Type="http://schemas.openxmlformats.org/officeDocument/2006/relationships/hyperlink" Target="http://cs.wikipedia.org/wiki/M%C4%9B%C4%8F" TargetMode="External"/><Relationship Id="rId4" Type="http://schemas.openxmlformats.org/officeDocument/2006/relationships/hyperlink" Target="http://cs.wikipedia.org/wiki/Hlin%C3%ADk" TargetMode="External"/><Relationship Id="rId9" Type="http://schemas.openxmlformats.org/officeDocument/2006/relationships/hyperlink" Target="http://cs.wikipedia.org/wiki/Tvrdost_kov%C5%AF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1066250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Technické materiály – </a:t>
                      </a:r>
                      <a:r>
                        <a:rPr lang="cs-CZ" sz="1200" b="0" dirty="0" smtClean="0"/>
                        <a:t>neželezné kovy, hliník a jeho slitiny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Neželezné kovy, hliník, slitiny hliníku, využití hliníku, dural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054477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Technické materiály - neželezné kovy, hliník a jeho slitiny</a:t>
            </a:r>
          </a:p>
          <a:p>
            <a:pPr algn="ctr"/>
            <a:r>
              <a:rPr lang="cs-CZ" sz="2400" b="1" dirty="0" smtClean="0"/>
              <a:t>VY_32_INOVACE_09_173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4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3456716" cy="707886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Neželezné kovy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329716"/>
            <a:ext cx="7114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Jsou všechny kovy, jejichž základem </a:t>
            </a:r>
            <a:r>
              <a:rPr lang="cs-CZ" sz="2800" u="sng" dirty="0" smtClean="0"/>
              <a:t>není železo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915652"/>
            <a:ext cx="3607270" cy="35394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Nejrozšířenější jsou: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Měď (</a:t>
            </a:r>
            <a:r>
              <a:rPr lang="cs-CZ" sz="3200" dirty="0" err="1" smtClean="0"/>
              <a:t>Cu</a:t>
            </a:r>
            <a:r>
              <a:rPr lang="cs-CZ" sz="3200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Hliník (Al)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Hořčík (Mg)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Cín (</a:t>
            </a:r>
            <a:r>
              <a:rPr lang="cs-CZ" sz="3200" dirty="0" err="1" smtClean="0"/>
              <a:t>Sn</a:t>
            </a:r>
            <a:r>
              <a:rPr lang="cs-CZ" sz="3200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Zinek (</a:t>
            </a:r>
            <a:r>
              <a:rPr lang="cs-CZ" sz="3200" dirty="0" err="1" smtClean="0"/>
              <a:t>Zn</a:t>
            </a:r>
            <a:r>
              <a:rPr lang="cs-CZ" sz="3200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Olovo (</a:t>
            </a:r>
            <a:r>
              <a:rPr lang="cs-CZ" sz="3200" dirty="0" err="1" smtClean="0"/>
              <a:t>Pb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3573016"/>
            <a:ext cx="4283032" cy="255454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Slitiny neželezných kovů: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Mosaz </a:t>
            </a:r>
          </a:p>
          <a:p>
            <a:r>
              <a:rPr lang="cs-CZ" sz="3200" dirty="0" smtClean="0"/>
              <a:t>   (slitina mědi a zinku)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Bronz </a:t>
            </a:r>
          </a:p>
          <a:p>
            <a:r>
              <a:rPr lang="cs-CZ" sz="3200" dirty="0" smtClean="0"/>
              <a:t>   (slitina mědi a cínu)</a:t>
            </a:r>
          </a:p>
        </p:txBody>
      </p:sp>
    </p:spTree>
    <p:extLst>
      <p:ext uri="{BB962C8B-B14F-4D97-AF65-F5344CB8AC3E}">
        <p14:creationId xmlns:p14="http://schemas.microsoft.com/office/powerpoint/2010/main" val="395271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4298293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Rozdělení neželezných kovů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204864"/>
            <a:ext cx="22635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a) Podle hustoty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293096"/>
            <a:ext cx="3081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b) Podle teploty tavení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5445224"/>
            <a:ext cx="1913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c</a:t>
            </a:r>
            <a:r>
              <a:rPr lang="cs-CZ" sz="2400" b="1" dirty="0" smtClean="0"/>
              <a:t>) Drahé kovy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75954" y="2205070"/>
            <a:ext cx="2874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Lehké</a:t>
            </a:r>
            <a:r>
              <a:rPr lang="cs-CZ" sz="2400" dirty="0" smtClean="0"/>
              <a:t> – do 5 kg / dm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87150" y="3307050"/>
            <a:ext cx="3429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Těžké</a:t>
            </a:r>
            <a:r>
              <a:rPr lang="cs-CZ" sz="2400" dirty="0" smtClean="0"/>
              <a:t>– více než 5 kg / dm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87150" y="2720686"/>
            <a:ext cx="4722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Hliník, hořčík, titan, draslík, sodík …..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87150" y="3768715"/>
            <a:ext cx="25576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Měď, cín, olovo …..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7150" y="4314114"/>
            <a:ext cx="2016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Nízkotavitelné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87150" y="4891226"/>
            <a:ext cx="222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Vysokotavitelné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4293096"/>
            <a:ext cx="2205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Cín, olovo, zinek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4891226"/>
            <a:ext cx="2186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Molybden, titan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87150" y="5491390"/>
            <a:ext cx="27692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Zlato, stříbro, platina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6093296"/>
            <a:ext cx="7627409" cy="461665"/>
          </a:xfrm>
          <a:prstGeom prst="rect">
            <a:avLst/>
          </a:prstGeom>
          <a:solidFill>
            <a:srgbClr val="FFC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Nejvíce používané kovy v instalatérství:	měď, hliník, cín</a:t>
            </a:r>
            <a:endParaRPr lang="cs-CZ" sz="2400" b="1" dirty="0"/>
          </a:p>
        </p:txBody>
      </p:sp>
      <p:cxnSp>
        <p:nvCxnSpPr>
          <p:cNvPr id="19" name="Přímá spojnice se šipkou 18"/>
          <p:cNvCxnSpPr>
            <a:stCxn id="5" idx="3"/>
            <a:endCxn id="8" idx="1"/>
          </p:cNvCxnSpPr>
          <p:nvPr/>
        </p:nvCxnSpPr>
        <p:spPr>
          <a:xfrm>
            <a:off x="2443080" y="2435697"/>
            <a:ext cx="1632874" cy="20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5" idx="3"/>
          </p:cNvCxnSpPr>
          <p:nvPr/>
        </p:nvCxnSpPr>
        <p:spPr>
          <a:xfrm>
            <a:off x="2443080" y="2435697"/>
            <a:ext cx="1632874" cy="108182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endCxn id="12" idx="1"/>
          </p:cNvCxnSpPr>
          <p:nvPr/>
        </p:nvCxnSpPr>
        <p:spPr>
          <a:xfrm>
            <a:off x="3383521" y="4544946"/>
            <a:ext cx="703629" cy="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3392623" y="4544947"/>
            <a:ext cx="703629" cy="57711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3009093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Hliník a jeho slitiny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060848"/>
            <a:ext cx="2853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Patří mezi lehké kovy.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334" y="2564904"/>
            <a:ext cx="2339743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Výroba hliníku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3111351"/>
            <a:ext cx="75237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Hliník se vyrábí z </a:t>
            </a:r>
            <a:r>
              <a:rPr lang="cs-CZ" sz="2400" u="sng" dirty="0" smtClean="0"/>
              <a:t>bauxitu</a:t>
            </a:r>
            <a:r>
              <a:rPr lang="cs-CZ" sz="2400" dirty="0" smtClean="0"/>
              <a:t> - hornina, která obsahuje hliník.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2924" y="3784972"/>
            <a:ext cx="412305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Výroba probíhá ve dvou fázích:</a:t>
            </a:r>
          </a:p>
          <a:p>
            <a:r>
              <a:rPr lang="cs-CZ" sz="2400" dirty="0" smtClean="0"/>
              <a:t>1.fáze – chemickou cestou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se vyrobí oxid hlinitý</a:t>
            </a:r>
          </a:p>
          <a:p>
            <a:r>
              <a:rPr lang="cs-CZ" sz="2400" dirty="0" smtClean="0"/>
              <a:t>2.fáze – elektrolýzou se z oxidu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hlinitého získává hliník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(čistota je cca 99,5%)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564337"/>
            <a:ext cx="4557716" cy="3249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516142"/>
            <a:ext cx="348589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Vybrané vlastnosti hliníku</a:t>
            </a:r>
            <a:endParaRPr lang="cs-CZ" sz="24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8935734"/>
              </p:ext>
            </p:extLst>
          </p:nvPr>
        </p:nvGraphicFramePr>
        <p:xfrm>
          <a:off x="1547664" y="2204864"/>
          <a:ext cx="6096000" cy="25908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459931"/>
                <a:gridCol w="2636069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Hustota (kg / dm</a:t>
                      </a:r>
                      <a:r>
                        <a:rPr lang="cs-CZ" sz="2800" baseline="30000" dirty="0" smtClean="0"/>
                        <a:t>3</a:t>
                      </a:r>
                      <a:r>
                        <a:rPr lang="cs-CZ" sz="2800" baseline="0" dirty="0" smtClean="0"/>
                        <a:t>)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2,7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Teplota tavení</a:t>
                      </a:r>
                      <a:r>
                        <a:rPr lang="cs-CZ" sz="2800" baseline="0" dirty="0" smtClean="0"/>
                        <a:t> (</a:t>
                      </a:r>
                      <a:r>
                        <a:rPr lang="cs-CZ" sz="2800" baseline="30000" dirty="0" err="1" smtClean="0"/>
                        <a:t>o</a:t>
                      </a:r>
                      <a:r>
                        <a:rPr lang="cs-CZ" sz="2800" baseline="0" dirty="0" err="1" smtClean="0"/>
                        <a:t>C</a:t>
                      </a:r>
                      <a:r>
                        <a:rPr lang="cs-CZ" sz="2800" baseline="0" dirty="0" smtClean="0"/>
                        <a:t>)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660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Svařitelnost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Dobrá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Tvárnost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Dobrá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Korozivzdornost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Dobrá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544332" y="5013176"/>
            <a:ext cx="4196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Hliník je asi 3 krát lehčí než ocel.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36472" y="6101086"/>
            <a:ext cx="7135928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Nevýhody hliníku: špatná slévatelnost a obrobitelnost.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10609" y="5517232"/>
            <a:ext cx="4589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Dobře se tváří za tepla i za studena.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5013176"/>
            <a:ext cx="1150123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Výhody</a:t>
            </a:r>
            <a:endParaRPr lang="cs-CZ" sz="24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691680" y="5273707"/>
            <a:ext cx="1728192" cy="20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691680" y="5301208"/>
            <a:ext cx="1728192" cy="47415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 animBg="1"/>
      <p:bldP spid="8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16142"/>
            <a:ext cx="1987916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Využití hliníku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031231"/>
            <a:ext cx="2890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a) Výroba polotovarů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089912"/>
            <a:ext cx="2808312" cy="25530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3770" y="2492896"/>
            <a:ext cx="3055066" cy="19442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4554031"/>
            <a:ext cx="3063180" cy="204332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483770" y="2506388"/>
            <a:ext cx="9334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Plechy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5656" y="4554031"/>
            <a:ext cx="7167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Tyče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6238283"/>
            <a:ext cx="1844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Tvarované profily</a:t>
            </a:r>
            <a:endParaRPr lang="cs-CZ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5104" y="2060849"/>
            <a:ext cx="2799224" cy="176785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725104" y="2060848"/>
            <a:ext cx="760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Dráty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963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8" grpId="0"/>
      <p:bldP spid="9" grpId="0"/>
      <p:bldP spid="11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2439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b) Ve stavebnictví</a:t>
            </a:r>
            <a:endParaRPr lang="cs-CZ" sz="24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700808"/>
            <a:ext cx="3341880" cy="25064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19" y="2035762"/>
            <a:ext cx="3886126" cy="252840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589" y="4725144"/>
            <a:ext cx="2688299" cy="2016224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51519" y="2031544"/>
            <a:ext cx="1112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Radiátory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1700808"/>
            <a:ext cx="1034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Parapety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75589" y="4715852"/>
            <a:ext cx="903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Těsnění</a:t>
            </a:r>
            <a:endParaRPr lang="cs-CZ" b="1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544" y="4365104"/>
            <a:ext cx="3635896" cy="2272435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4892427" y="4365104"/>
            <a:ext cx="1931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Vícevrstvé potrubí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3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4149080"/>
            <a:ext cx="22962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c) V elektrotechnice</a:t>
            </a:r>
            <a:endParaRPr lang="cs-CZ" sz="20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76642"/>
            <a:ext cx="3804529" cy="242842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3629264"/>
            <a:ext cx="2102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Stavební konstrukce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132856"/>
            <a:ext cx="4531116" cy="266429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326793" y="2132856"/>
            <a:ext cx="1560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Střešní krytiny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4549190"/>
            <a:ext cx="2610853" cy="21554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822264"/>
            <a:ext cx="2743200" cy="173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70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516142"/>
            <a:ext cx="190334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Slitiny hliníku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3751" y="2348880"/>
            <a:ext cx="86741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Slitiny vylepšují technologické vlastnosti hliníku, zejména při tváření </a:t>
            </a:r>
          </a:p>
          <a:p>
            <a:r>
              <a:rPr lang="cs-CZ" sz="2400" dirty="0" smtClean="0"/>
              <a:t>a při zhotovování odlitků.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51520" y="3487648"/>
            <a:ext cx="8568952" cy="267765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/>
              <a:t>Označení </a:t>
            </a:r>
            <a:r>
              <a:rPr lang="cs-CZ" sz="2400" b="1" dirty="0"/>
              <a:t>pro různé </a:t>
            </a:r>
            <a:r>
              <a:rPr lang="cs-CZ" sz="2400" b="1" dirty="0">
                <a:hlinkClick r:id="rId3" tooltip="Slitina"/>
              </a:rPr>
              <a:t>slitiny</a:t>
            </a:r>
            <a:r>
              <a:rPr lang="cs-CZ" sz="2400" b="1" dirty="0"/>
              <a:t> </a:t>
            </a:r>
            <a:r>
              <a:rPr lang="cs-CZ" sz="2400" b="1" dirty="0" smtClean="0"/>
              <a:t>je: </a:t>
            </a:r>
          </a:p>
          <a:p>
            <a:r>
              <a:rPr lang="cs-CZ" sz="2400" b="1" dirty="0" smtClean="0"/>
              <a:t>Dural </a:t>
            </a:r>
            <a:r>
              <a:rPr lang="cs-CZ" sz="2400" b="1" dirty="0"/>
              <a:t>nebo duraluminium (z lat., „tvrdý hliník“) </a:t>
            </a:r>
            <a:endParaRPr lang="cs-CZ" sz="2400" b="1" dirty="0" smtClean="0"/>
          </a:p>
          <a:p>
            <a:r>
              <a:rPr lang="cs-CZ" sz="2400" b="1" dirty="0" smtClean="0"/>
              <a:t>obvykle </a:t>
            </a:r>
            <a:r>
              <a:rPr lang="cs-CZ" sz="2400" b="1" dirty="0"/>
              <a:t>90–96 % </a:t>
            </a:r>
            <a:r>
              <a:rPr lang="cs-CZ" sz="2400" b="1" dirty="0">
                <a:hlinkClick r:id="rId4" tooltip="Hliník"/>
              </a:rPr>
              <a:t>hliníku</a:t>
            </a:r>
            <a:r>
              <a:rPr lang="cs-CZ" sz="2400" b="1" dirty="0"/>
              <a:t> a 4–6 % </a:t>
            </a:r>
            <a:r>
              <a:rPr lang="cs-CZ" sz="2400" b="1" dirty="0">
                <a:hlinkClick r:id="rId5" tooltip="Měď"/>
              </a:rPr>
              <a:t>mědi</a:t>
            </a:r>
            <a:r>
              <a:rPr lang="cs-CZ" sz="2400" b="1" dirty="0"/>
              <a:t> s menšími přísadami </a:t>
            </a:r>
            <a:r>
              <a:rPr lang="cs-CZ" sz="2400" b="1" dirty="0">
                <a:hlinkClick r:id="rId6" tooltip="Hořčík"/>
              </a:rPr>
              <a:t>hořčíku</a:t>
            </a:r>
            <a:r>
              <a:rPr lang="cs-CZ" sz="2400" b="1" dirty="0"/>
              <a:t>, </a:t>
            </a:r>
            <a:r>
              <a:rPr lang="cs-CZ" sz="2400" b="1" dirty="0">
                <a:hlinkClick r:id="rId7" tooltip="Mangan"/>
              </a:rPr>
              <a:t>manganu</a:t>
            </a:r>
            <a:r>
              <a:rPr lang="cs-CZ" sz="2400" b="1" dirty="0"/>
              <a:t> aj. 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Oproti </a:t>
            </a:r>
            <a:r>
              <a:rPr lang="cs-CZ" sz="2400" b="1" dirty="0"/>
              <a:t>čistému hliníku </a:t>
            </a:r>
            <a:r>
              <a:rPr lang="cs-CZ" sz="2400" b="1" dirty="0" smtClean="0"/>
              <a:t>je </a:t>
            </a:r>
            <a:r>
              <a:rPr lang="cs-CZ" sz="2400" b="1" dirty="0"/>
              <a:t>dural jen nepatrně </a:t>
            </a:r>
            <a:r>
              <a:rPr lang="cs-CZ" sz="2400" b="1" dirty="0" smtClean="0"/>
              <a:t>těžší, </a:t>
            </a:r>
            <a:r>
              <a:rPr lang="cs-CZ" sz="2400" b="1" dirty="0"/>
              <a:t>ale až pětkrát </a:t>
            </a:r>
            <a:r>
              <a:rPr lang="cs-CZ" sz="2400" b="1" dirty="0">
                <a:hlinkClick r:id="rId8" tooltip="Tah"/>
              </a:rPr>
              <a:t>pevnější v tahu</a:t>
            </a:r>
            <a:r>
              <a:rPr lang="cs-CZ" sz="2400" b="1" dirty="0"/>
              <a:t> i </a:t>
            </a:r>
            <a:r>
              <a:rPr lang="cs-CZ" sz="2400" b="1" dirty="0">
                <a:hlinkClick r:id="rId9" tooltip="Tvrdost kovů"/>
              </a:rPr>
              <a:t>tvrdší</a:t>
            </a:r>
            <a:r>
              <a:rPr lang="cs-CZ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0070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924944"/>
            <a:ext cx="8901604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čeho se vyrábí ocel?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čem se vyrábí ocel?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znamená zkujňování železa?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probíhá výroba oceli v konvertorech?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čem se liší výroba oceli v siemens – martinských pecích</a:t>
            </a:r>
          </a:p>
          <a:p>
            <a:r>
              <a:rPr lang="cs-CZ" sz="2800" dirty="0" smtClean="0"/>
              <a:t>      a v konvertorech?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637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3119" y="1700808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Jaroslav Dufka	MATERIÁLY PRO UČEBNÍ OBOR INSTALATÉR</a:t>
            </a:r>
          </a:p>
          <a:p>
            <a:r>
              <a:rPr lang="cs-CZ" sz="2000" dirty="0" smtClean="0"/>
              <a:t>Nakladatelství:		 SOBOTÁLES, U Slavie 4, 100 00 Praha 10</a:t>
            </a:r>
          </a:p>
          <a:p>
            <a:r>
              <a:rPr lang="cs-CZ" sz="2000" dirty="0" smtClean="0"/>
              <a:t>Rok vydání: 2003		ISBN 80-85920-80-8</a:t>
            </a:r>
          </a:p>
          <a:p>
            <a:endParaRPr lang="cs-CZ" sz="2000" dirty="0"/>
          </a:p>
          <a:p>
            <a:r>
              <a:rPr lang="cs-CZ" sz="2000" dirty="0"/>
              <a:t>http://www.alfun.cz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http://www.axelgroup.cz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http://www.vykup-jinocany.eu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http://www.eis.cz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http://www.i-parapety.cz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http://www.fv-plast.cz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http://nabidky.edb.cz/</a:t>
            </a:r>
            <a:endParaRPr lang="cs-CZ" sz="2000" dirty="0" smtClean="0"/>
          </a:p>
          <a:p>
            <a:r>
              <a:rPr lang="cs-CZ" sz="2000" dirty="0"/>
              <a:t>http://okna-dvere.bydleniprokazdeho.cz/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81291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1221</TotalTime>
  <Words>497</Words>
  <Application>Microsoft Office PowerPoint</Application>
  <PresentationFormat>Předvádění na obrazovce (4:3)</PresentationFormat>
  <Paragraphs>158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92</cp:revision>
  <dcterms:created xsi:type="dcterms:W3CDTF">2013-10-22T09:36:31Z</dcterms:created>
  <dcterms:modified xsi:type="dcterms:W3CDTF">2014-02-11T21:28:12Z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