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5"/>
  </p:notesMasterIdLst>
  <p:sldIdLst>
    <p:sldId id="296" r:id="rId3"/>
    <p:sldId id="256" r:id="rId4"/>
    <p:sldId id="282" r:id="rId5"/>
    <p:sldId id="283" r:id="rId6"/>
    <p:sldId id="286" r:id="rId7"/>
    <p:sldId id="290" r:id="rId8"/>
    <p:sldId id="288" r:id="rId9"/>
    <p:sldId id="289" r:id="rId10"/>
    <p:sldId id="291" r:id="rId11"/>
    <p:sldId id="293" r:id="rId12"/>
    <p:sldId id="294" r:id="rId13"/>
    <p:sldId id="29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-1278" y="78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9550572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b="0" dirty="0" smtClean="0"/>
                        <a:t>Technické materiály - neželezné kovy, měď a její slitiny</a:t>
                      </a:r>
                      <a:endParaRPr lang="cs-CZ" sz="1200" b="0" dirty="0"/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Výroba mědi, použití mědi, slitiny mědi, bronz, mosaz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054477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- neželezné kovy, měď a její slitiny VY_32_INOVACE_09_174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2658035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Měď a její slitiny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031231"/>
            <a:ext cx="3509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Měď patří mezi těžké kovy.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334" y="2545740"/>
            <a:ext cx="2082814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Výroba mědi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140968"/>
            <a:ext cx="84916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Měď se vyrábí z </a:t>
            </a:r>
            <a:r>
              <a:rPr lang="cs-CZ" sz="2400" u="sng" dirty="0" smtClean="0"/>
              <a:t>měděných rud</a:t>
            </a:r>
            <a:r>
              <a:rPr lang="cs-CZ" sz="2400" dirty="0" smtClean="0"/>
              <a:t> - horniny, které obsahují 1-4% mědi.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2924" y="3501008"/>
            <a:ext cx="86519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Výroba probíhá v pražících pecích redukcí měděných rud.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311683"/>
              </p:ext>
            </p:extLst>
          </p:nvPr>
        </p:nvGraphicFramePr>
        <p:xfrm>
          <a:off x="1547664" y="4075896"/>
          <a:ext cx="6096000" cy="23774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459931"/>
                <a:gridCol w="2636069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Hustota (kg / dm</a:t>
                      </a:r>
                      <a:r>
                        <a:rPr lang="cs-CZ" sz="2000" baseline="30000" dirty="0" smtClean="0"/>
                        <a:t>3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8,96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Teplota tavení</a:t>
                      </a:r>
                      <a:r>
                        <a:rPr lang="cs-CZ" sz="2000" baseline="0" dirty="0" smtClean="0"/>
                        <a:t> (</a:t>
                      </a:r>
                      <a:r>
                        <a:rPr lang="cs-CZ" sz="2000" baseline="30000" dirty="0" err="1" smtClean="0"/>
                        <a:t>o</a:t>
                      </a:r>
                      <a:r>
                        <a:rPr lang="cs-CZ" sz="2000" baseline="0" dirty="0" err="1" smtClean="0"/>
                        <a:t>C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1083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Svařitelnost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Tvárnost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Korozivzdornost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Obrobitelnost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Špatná</a:t>
                      </a:r>
                      <a:endParaRPr lang="cs-CZ" sz="20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556792"/>
            <a:ext cx="77076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Měď je </a:t>
            </a:r>
            <a:r>
              <a:rPr lang="cs-CZ" sz="2800" u="sng" dirty="0" smtClean="0"/>
              <a:t>velmi dobrý vodič </a:t>
            </a:r>
            <a:r>
              <a:rPr lang="cs-CZ" sz="2800" dirty="0" smtClean="0"/>
              <a:t>tepla a elektrické energie.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7083" y="3759423"/>
            <a:ext cx="290919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Elektrotechnika (40%)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5135" y="3183359"/>
            <a:ext cx="1768305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 mědi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135" y="4839543"/>
            <a:ext cx="3218573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Výroba slitin mědi (40%)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083" y="4293096"/>
            <a:ext cx="7429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Dráty, kabely, lana a součástky k vedení elektrické energie.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4869160"/>
            <a:ext cx="1918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Bronz, mosaz.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1747" y="5589240"/>
            <a:ext cx="213827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Ostatní výrobky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745" y="2132856"/>
            <a:ext cx="881632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Měď </a:t>
            </a:r>
            <a:r>
              <a:rPr lang="cs-CZ" sz="2800" u="sng" dirty="0" smtClean="0"/>
              <a:t>nereziví</a:t>
            </a:r>
            <a:r>
              <a:rPr lang="cs-CZ" sz="2800" dirty="0" smtClean="0"/>
              <a:t>, povrch pouze zoxiduje – změní svou původní </a:t>
            </a:r>
          </a:p>
          <a:p>
            <a:r>
              <a:rPr lang="cs-CZ" sz="2800" dirty="0" smtClean="0"/>
              <a:t>barvu, ale materiál neubývá.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5589240"/>
            <a:ext cx="6743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Stavebnictví – měděné plechy, okapy, okapové roury.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6207695"/>
            <a:ext cx="8427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Instalatérství – trubky, tvarovky, otopná tělesa, výměníky tepla atd.</a:t>
            </a:r>
          </a:p>
        </p:txBody>
      </p: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 animBg="1"/>
      <p:bldP spid="11" grpId="0" animBg="1"/>
      <p:bldP spid="13" grpId="0"/>
      <p:bldP spid="14" grpId="0"/>
      <p:bldP spid="15" grpId="0" animBg="1"/>
      <p:bldP spid="10" grpId="0"/>
      <p:bldP spid="12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0848" y="2348880"/>
            <a:ext cx="4589046" cy="290968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103" y="1772816"/>
            <a:ext cx="3428622" cy="18722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37" y="3981061"/>
            <a:ext cx="3593992" cy="239599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05758" y="1783849"/>
            <a:ext cx="1831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Měděné kabely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7212" y="5972239"/>
            <a:ext cx="1824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Měděné plechy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0173" y="2348880"/>
            <a:ext cx="17751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Měděné okapy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70070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149080"/>
            <a:ext cx="3273076" cy="218375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05128"/>
            <a:ext cx="3024336" cy="22279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153462"/>
            <a:ext cx="2808312" cy="417937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33587" y="3532946"/>
            <a:ext cx="17940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Měděné trubky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96009" y="5932725"/>
            <a:ext cx="20046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Měděné tvarovky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5926975"/>
            <a:ext cx="20641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Měděné radiátory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852936"/>
            <a:ext cx="4904852" cy="34466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44" y="1988840"/>
            <a:ext cx="3545350" cy="208289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797152"/>
            <a:ext cx="3048000" cy="103822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860032" y="2214736"/>
            <a:ext cx="3273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Měděné výměníky tepla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1677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1935082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Slitiny mědi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204864"/>
            <a:ext cx="1037913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Bronz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6290" y="2780928"/>
            <a:ext cx="3929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slitina mědi s cínem (</a:t>
            </a:r>
            <a:r>
              <a:rPr lang="cs-CZ" sz="2400" dirty="0" err="1" smtClean="0"/>
              <a:t>CuSn</a:t>
            </a:r>
            <a:r>
              <a:rPr lang="cs-CZ" sz="2400" dirty="0" smtClean="0"/>
              <a:t>),</a:t>
            </a:r>
          </a:p>
        </p:txBody>
      </p:sp>
      <p:sp>
        <p:nvSpPr>
          <p:cNvPr id="7" name="Obdélník 6"/>
          <p:cNvSpPr/>
          <p:nvPr/>
        </p:nvSpPr>
        <p:spPr>
          <a:xfrm>
            <a:off x="4499992" y="3501008"/>
            <a:ext cx="43304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mědi s olovem a cínem (</a:t>
            </a:r>
            <a:r>
              <a:rPr lang="cs-CZ" sz="2400" dirty="0" err="1"/>
              <a:t>CuPbSn</a:t>
            </a:r>
            <a:r>
              <a:rPr lang="cs-CZ" sz="2400" dirty="0" smtClean="0"/>
              <a:t>).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267744" y="3140968"/>
            <a:ext cx="42704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mědi s cínem a zinkem (</a:t>
            </a:r>
            <a:r>
              <a:rPr lang="cs-CZ" sz="2400" dirty="0" err="1"/>
              <a:t>CuSnZn</a:t>
            </a:r>
            <a:r>
              <a:rPr lang="cs-CZ" sz="2400" dirty="0" smtClean="0"/>
              <a:t>),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5135" y="4623519"/>
            <a:ext cx="2008307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 bronzu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235135" y="3975447"/>
            <a:ext cx="857824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Nejrozšířenější jsou bronzy cínové, dobře se obrábějí, pájejí i svařují.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242226" y="5199583"/>
            <a:ext cx="44285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Výroba plechů, drátů, tyčí, trubek.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42226" y="5631631"/>
            <a:ext cx="52974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Výroba částí ložisek, motorů, turbín, atd. 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65028" y="6165304"/>
            <a:ext cx="887146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V instalatérské praxi – části čerpadel, armatur, měřících přístrojů apod.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/>
      <p:bldP spid="9" grpId="0" animBg="1"/>
      <p:bldP spid="10" grpId="0" animBg="1"/>
      <p:bldP spid="11" grpId="0"/>
      <p:bldP spid="12" grpId="0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1154483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Mosaz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6290" y="2204864"/>
            <a:ext cx="8124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slitina mědi se zinkem, případně dalšími kovy, např. s olovem.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92269" y="2679303"/>
            <a:ext cx="3535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 větší pevnost než měď.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3111351"/>
            <a:ext cx="765286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Mosaz se zpracovává tvářením, obráběním nebo odléváním.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3543399"/>
            <a:ext cx="7738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 každý způsob zpracování má mosaz jiné rozdílné složení.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5135" y="4077072"/>
            <a:ext cx="2010359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 mosazi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623519"/>
            <a:ext cx="88637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elektrotechnice, v automobilovém průmyslu (chladiče), dále šrouby,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ýty, lopatky turbín apod.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2997" y="5550331"/>
            <a:ext cx="8183459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 instalatérské praxi – armatury, vodovodní baterie, směšovače,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varovky, zápachové uzavírky atd.</a:t>
            </a:r>
          </a:p>
        </p:txBody>
      </p:sp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 animBg="1"/>
      <p:bldP spid="7" grpId="0"/>
      <p:bldP spid="8" grpId="0" animBg="1"/>
      <p:bldP spid="9" grpId="0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816961"/>
            <a:ext cx="1821236" cy="14873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5615577"/>
            <a:ext cx="3384376" cy="9187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348880"/>
            <a:ext cx="2033356" cy="2592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891982"/>
            <a:ext cx="3255128" cy="212119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62" y="1930990"/>
            <a:ext cx="1789879" cy="233057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05610" y="4261562"/>
            <a:ext cx="2073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Mosazné tvarovky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2900922"/>
            <a:ext cx="2073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Mosazné tvarovky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2046" y="6334251"/>
            <a:ext cx="21520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Mosazné armatury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5013176"/>
            <a:ext cx="23261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Mosazné směšovače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9023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708920"/>
            <a:ext cx="8592480" cy="36009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Patří měď mezi lehké nebo těžké kovy?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dobré vlastnosti má měď?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se používá měď?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Se kterými měděnými výrobky se  setkají instalatéři?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jsou slitiny mědi a z kterých prvků jsou vyrobeny?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vlastnosti má mosaz?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Se kterými </a:t>
            </a:r>
            <a:r>
              <a:rPr lang="cs-CZ" sz="2800" dirty="0" smtClean="0"/>
              <a:t>mosaznými </a:t>
            </a:r>
            <a:r>
              <a:rPr lang="cs-CZ" sz="2800" dirty="0"/>
              <a:t>výrobky se  setkají instalatéři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916832"/>
            <a:ext cx="76328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dirty="0" smtClean="0"/>
              <a:t>Nakladatelství:		SOBOTÁLES, U Slavie 4, 100 00 Praha 10</a:t>
            </a:r>
          </a:p>
          <a:p>
            <a:r>
              <a:rPr lang="cs-CZ" sz="2000" dirty="0" smtClean="0"/>
              <a:t>Rok vydání: 2003		ISBN 80-85920-80-8</a:t>
            </a:r>
          </a:p>
          <a:p>
            <a:endParaRPr lang="cs-CZ" sz="2000" dirty="0" smtClean="0"/>
          </a:p>
          <a:p>
            <a:r>
              <a:rPr lang="cs-CZ" sz="2000" dirty="0"/>
              <a:t>http://</a:t>
            </a:r>
            <a:r>
              <a:rPr lang="cs-CZ" sz="2000" dirty="0" smtClean="0"/>
              <a:t>www.tecam.cz/cu-tvarovky</a:t>
            </a:r>
          </a:p>
          <a:p>
            <a:r>
              <a:rPr lang="cs-CZ" sz="2000" dirty="0"/>
              <a:t>http://www.ireceptar.cz/</a:t>
            </a:r>
          </a:p>
          <a:p>
            <a:r>
              <a:rPr lang="cs-CZ" sz="2000" dirty="0"/>
              <a:t>http://www.levnetopeni.cz/Medene-trubky/</a:t>
            </a:r>
          </a:p>
          <a:p>
            <a:r>
              <a:rPr lang="cs-CZ" sz="2000" dirty="0"/>
              <a:t>http://alumex.cz/?11-med,35</a:t>
            </a:r>
          </a:p>
          <a:p>
            <a:r>
              <a:rPr lang="cs-CZ" sz="2000" dirty="0"/>
              <a:t>http://www.alfea.cz/cz/vyhody-tepelnych-cerpadel-alfea</a:t>
            </a:r>
          </a:p>
          <a:p>
            <a:r>
              <a:rPr lang="cs-CZ" sz="2000" dirty="0"/>
              <a:t>http://www.eshopregulus.cz/</a:t>
            </a:r>
          </a:p>
          <a:p>
            <a:r>
              <a:rPr lang="cs-CZ" sz="2000" dirty="0"/>
              <a:t>http://www.termoshop.sk</a:t>
            </a:r>
            <a:r>
              <a:rPr lang="cs-CZ" sz="2000" dirty="0" smtClean="0"/>
              <a:t>/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1414</TotalTime>
  <Words>527</Words>
  <Application>Microsoft Office PowerPoint</Application>
  <PresentationFormat>Předvádění na obrazovce (4:3)</PresentationFormat>
  <Paragraphs>141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108</cp:revision>
  <dcterms:created xsi:type="dcterms:W3CDTF">2013-10-22T09:36:31Z</dcterms:created>
  <dcterms:modified xsi:type="dcterms:W3CDTF">2014-02-11T21:30:04Z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