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6"/>
  </p:notesMasterIdLst>
  <p:sldIdLst>
    <p:sldId id="296" r:id="rId3"/>
    <p:sldId id="256" r:id="rId4"/>
    <p:sldId id="297" r:id="rId5"/>
    <p:sldId id="298" r:id="rId6"/>
    <p:sldId id="299" r:id="rId7"/>
    <p:sldId id="300" r:id="rId8"/>
    <p:sldId id="303" r:id="rId9"/>
    <p:sldId id="301" r:id="rId10"/>
    <p:sldId id="304" r:id="rId11"/>
    <p:sldId id="305" r:id="rId12"/>
    <p:sldId id="302" r:id="rId13"/>
    <p:sldId id="294" r:id="rId14"/>
    <p:sldId id="29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10870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b="0" dirty="0" smtClean="0"/>
                        <a:t>Technické materiály - neželezné kovy, cín, </a:t>
                      </a:r>
                      <a:r>
                        <a:rPr lang="cs-CZ" sz="1200" b="0" dirty="0" smtClean="0"/>
                        <a:t>olovo</a:t>
                      </a:r>
                      <a:endParaRPr lang="cs-CZ" sz="1200" b="0" dirty="0"/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Cín, olovo, nikl, zinek, slinuté karbidy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neželezné kovy, cín, olovo ....</a:t>
            </a:r>
          </a:p>
          <a:p>
            <a:pPr algn="ctr"/>
            <a:r>
              <a:rPr lang="cs-CZ" sz="2400" b="1" dirty="0" smtClean="0"/>
              <a:t>VY_32_INOVACE_09_175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655949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Cín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031231"/>
            <a:ext cx="8581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patří mezi kovy, které jsou známy lidstvu již od starověku především </a:t>
            </a:r>
            <a:r>
              <a:rPr lang="cs-CZ" sz="2000" dirty="0" smtClean="0"/>
              <a:t>jako </a:t>
            </a:r>
            <a:r>
              <a:rPr lang="cs-CZ" sz="2000" dirty="0"/>
              <a:t>součást </a:t>
            </a:r>
            <a:endParaRPr lang="cs-CZ" sz="2000" dirty="0" smtClean="0"/>
          </a:p>
          <a:p>
            <a:r>
              <a:rPr lang="cs-CZ" sz="2000" dirty="0" smtClean="0"/>
              <a:t>slitiny </a:t>
            </a:r>
            <a:r>
              <a:rPr lang="cs-CZ" sz="2000" dirty="0"/>
              <a:t>zvané bronz.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3399383"/>
            <a:ext cx="1455335" cy="461665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Vlastnosti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7993" y="6021288"/>
            <a:ext cx="7872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/>
              <a:t>Má velmi nízký bod tání a je dobře kujný a odolný vůči korozi. 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103920"/>
              </p:ext>
            </p:extLst>
          </p:nvPr>
        </p:nvGraphicFramePr>
        <p:xfrm>
          <a:off x="2411760" y="3427824"/>
          <a:ext cx="6096000" cy="23774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459931"/>
                <a:gridCol w="2636069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Hustota (kg / dm</a:t>
                      </a:r>
                      <a:r>
                        <a:rPr lang="cs-CZ" sz="2000" baseline="30000" dirty="0" smtClean="0"/>
                        <a:t>3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7,3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Teplota tavení</a:t>
                      </a:r>
                      <a:r>
                        <a:rPr lang="cs-CZ" sz="2000" baseline="0" dirty="0" smtClean="0"/>
                        <a:t> (</a:t>
                      </a:r>
                      <a:r>
                        <a:rPr lang="cs-CZ" sz="2000" baseline="30000" dirty="0" err="1" smtClean="0"/>
                        <a:t>o</a:t>
                      </a:r>
                      <a:r>
                        <a:rPr lang="cs-CZ" sz="2000" baseline="0" dirty="0" err="1" smtClean="0"/>
                        <a:t>C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232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Slévatelnost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Tvárnost za tepla i za studena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Korozivzdornost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Zdravotní nezávadnost</a:t>
                      </a:r>
                      <a:endParaRPr lang="cs-CZ" sz="2000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79510" y="2780928"/>
            <a:ext cx="89289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Hlavní cínovou rudou je </a:t>
            </a:r>
            <a:r>
              <a:rPr lang="cs-CZ" sz="2000" b="1" dirty="0"/>
              <a:t>cínovec</a:t>
            </a:r>
            <a:r>
              <a:rPr lang="cs-CZ" sz="2000" dirty="0"/>
              <a:t>, chemicky oxid cíničitý </a:t>
            </a:r>
            <a:r>
              <a:rPr lang="cs-CZ" sz="2000" dirty="0" smtClean="0"/>
              <a:t>SnO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, obsahuje </a:t>
            </a:r>
            <a:r>
              <a:rPr lang="cs-CZ" sz="2000" dirty="0"/>
              <a:t>78,62 % cínu. </a:t>
            </a:r>
          </a:p>
        </p:txBody>
      </p:sp>
    </p:spTree>
    <p:extLst>
      <p:ext uri="{BB962C8B-B14F-4D97-AF65-F5344CB8AC3E}">
        <p14:creationId xmlns:p14="http://schemas.microsoft.com/office/powerpoint/2010/main" val="299844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368" y="3288466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166933" y="2132856"/>
            <a:ext cx="80774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 České republice jsou poměrně bohatá naleziště cínových rud, </a:t>
            </a:r>
          </a:p>
          <a:p>
            <a:r>
              <a:rPr lang="cs-CZ" sz="2400" dirty="0"/>
              <a:t>např. </a:t>
            </a:r>
            <a:r>
              <a:rPr lang="cs-CZ" sz="2400" u="sng" dirty="0"/>
              <a:t>Cínovec</a:t>
            </a:r>
            <a:r>
              <a:rPr lang="cs-CZ" sz="2400" dirty="0"/>
              <a:t>, </a:t>
            </a:r>
            <a:r>
              <a:rPr lang="cs-CZ" sz="2400" u="sng" dirty="0"/>
              <a:t>Horní Krupka</a:t>
            </a:r>
            <a:r>
              <a:rPr lang="cs-CZ" sz="2400" dirty="0"/>
              <a:t>, Horní Slavkov.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9368" y="3894147"/>
            <a:ext cx="85790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Pájky</a:t>
            </a:r>
            <a:r>
              <a:rPr lang="cs-CZ" sz="2400" dirty="0" smtClean="0"/>
              <a:t> - nejjednodušší jsou </a:t>
            </a:r>
            <a:r>
              <a:rPr lang="cs-CZ" sz="2400" dirty="0"/>
              <a:t>slitiny s olovem, používané pro pájení jednoduchých elektrických obvodů nebo instalatérské práce.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9368" y="4902259"/>
            <a:ext cx="88671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Další použití je v </a:t>
            </a:r>
            <a:r>
              <a:rPr lang="cs-CZ" sz="2400" dirty="0"/>
              <a:t>potravinářství při dlouhodobém uchovávání potravin (pocínování konzerv, cínové fólie) a při výrobě </a:t>
            </a:r>
            <a:r>
              <a:rPr lang="cs-CZ" sz="2400" dirty="0" smtClean="0"/>
              <a:t>uměleckých předmětů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816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1065163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Olovo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132856"/>
            <a:ext cx="87849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je těžký toxický kov, který je znám lidstvu již od starověku.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564904"/>
            <a:ext cx="88569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Nejběžnějším minerálem a zároveň olověnou rudou je sulfid olovnatý, </a:t>
            </a:r>
            <a:r>
              <a:rPr lang="cs-CZ" sz="2000" b="1" u="sng" dirty="0"/>
              <a:t>galenit</a:t>
            </a:r>
            <a:r>
              <a:rPr lang="cs-CZ" sz="2000" dirty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PbS</a:t>
            </a:r>
            <a:r>
              <a:rPr lang="cs-CZ" sz="2000" dirty="0" smtClean="0"/>
              <a:t>).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79512" y="5589240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Olovo má </a:t>
            </a:r>
            <a:r>
              <a:rPr lang="cs-CZ" sz="2400" dirty="0"/>
              <a:t>velmi nízký bod </a:t>
            </a:r>
            <a:r>
              <a:rPr lang="cs-CZ" sz="2400" dirty="0" smtClean="0"/>
              <a:t>tání, je </a:t>
            </a:r>
            <a:r>
              <a:rPr lang="cs-CZ" sz="2400" dirty="0"/>
              <a:t>dobře kujný a odolný vůči korozi.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3068960"/>
            <a:ext cx="1455335" cy="461665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Vlastnosti</a:t>
            </a:r>
            <a:endParaRPr lang="cs-CZ" sz="28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040290"/>
              </p:ext>
            </p:extLst>
          </p:nvPr>
        </p:nvGraphicFramePr>
        <p:xfrm>
          <a:off x="2411760" y="3068960"/>
          <a:ext cx="6096000" cy="23774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459931"/>
                <a:gridCol w="2636069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Hustota (kg / dm</a:t>
                      </a:r>
                      <a:r>
                        <a:rPr lang="cs-CZ" sz="2000" baseline="30000" dirty="0" smtClean="0"/>
                        <a:t>3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11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Teplota tavení</a:t>
                      </a:r>
                      <a:r>
                        <a:rPr lang="cs-CZ" sz="2000" baseline="0" dirty="0" smtClean="0"/>
                        <a:t> (</a:t>
                      </a:r>
                      <a:r>
                        <a:rPr lang="cs-CZ" sz="2000" baseline="30000" dirty="0" err="1" smtClean="0"/>
                        <a:t>o</a:t>
                      </a:r>
                      <a:r>
                        <a:rPr lang="cs-CZ" sz="2000" baseline="0" dirty="0" err="1" smtClean="0"/>
                        <a:t>C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327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Slévatelnost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Tvárnost za tepla i za studena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Korozivzdornost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Dobrá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Zdravotně závadné!!!</a:t>
                      </a:r>
                      <a:endParaRPr lang="cs-CZ" sz="20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69368" y="6207695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1403648" y="6237312"/>
            <a:ext cx="72728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minulosti trubky, nyní zejména pájky (slitiny s cínem).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6093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 animBg="1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031231"/>
            <a:ext cx="771365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Nikl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679303"/>
            <a:ext cx="53442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je bílý, feromagnetický, kujný a tažný kov.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3111351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Je toxický –  </a:t>
            </a:r>
            <a:r>
              <a:rPr lang="cs-CZ" sz="2400" dirty="0"/>
              <a:t>je jeho praktické využití postupně omezováno.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4614227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Používá se jako přísada (</a:t>
            </a:r>
            <a:r>
              <a:rPr lang="cs-CZ" sz="2400" dirty="0" err="1" smtClean="0"/>
              <a:t>legura</a:t>
            </a:r>
            <a:r>
              <a:rPr lang="cs-CZ" sz="2400" dirty="0" smtClean="0"/>
              <a:t>) do různých </a:t>
            </a:r>
            <a:r>
              <a:rPr lang="cs-CZ" sz="2400" dirty="0"/>
              <a:t>slitin a k povrchové ochraně jiných kovů před korozí.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4047455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5687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544589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259471" y="4248767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inek má </a:t>
            </a:r>
            <a:r>
              <a:rPr lang="cs-CZ" sz="2400" dirty="0"/>
              <a:t>významné uplatnění jako antikorozní ochranný materiál především pro železo a jeho slitiny.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5271591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Používá se jako přísada do různých </a:t>
            </a:r>
            <a:r>
              <a:rPr lang="cs-CZ" sz="2400" dirty="0"/>
              <a:t>slitin, </a:t>
            </a:r>
            <a:r>
              <a:rPr lang="cs-CZ" sz="2400" dirty="0" smtClean="0"/>
              <a:t>dále při </a:t>
            </a:r>
            <a:r>
              <a:rPr lang="cs-CZ" sz="2400" dirty="0"/>
              <a:t>výrobě </a:t>
            </a:r>
            <a:r>
              <a:rPr lang="cs-CZ" sz="2400" dirty="0" smtClean="0"/>
              <a:t>barviv. 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79512" y="2728084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je měkký lehce tavitelný kov, používaný člověkem již od starověku.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9512" y="2132856"/>
            <a:ext cx="990977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Zinek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5847655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Jeho </a:t>
            </a:r>
            <a:r>
              <a:rPr lang="cs-CZ" sz="2400" dirty="0"/>
              <a:t>přítomnost v potravě je nezbytná pro správný vývoj organismu.</a:t>
            </a:r>
          </a:p>
        </p:txBody>
      </p:sp>
    </p:spTree>
    <p:extLst>
      <p:ext uri="{BB962C8B-B14F-4D97-AF65-F5344CB8AC3E}">
        <p14:creationId xmlns:p14="http://schemas.microsoft.com/office/powerpoint/2010/main" val="23237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57714"/>
            <a:ext cx="1138197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Hořčík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1927" y="3212976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179512" y="2405786"/>
            <a:ext cx="51454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je lehký, středně tvrdý stříbrolesklý kov.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3831431"/>
            <a:ext cx="58987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Využívá se při výrobě lehkých a pevných slitin.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4326195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ejčastěji </a:t>
            </a:r>
            <a:r>
              <a:rPr lang="cs-CZ" sz="2400" dirty="0"/>
              <a:t>setkáme se slitinami hořčíku s hliníkem, mědí a manganem, které jsou známy pod názvem </a:t>
            </a:r>
            <a:r>
              <a:rPr lang="cs-CZ" sz="2400" b="1" u="sng" dirty="0"/>
              <a:t>dural</a:t>
            </a:r>
            <a:r>
              <a:rPr lang="cs-CZ" sz="2400" dirty="0"/>
              <a:t>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5301208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Dural má značnou </a:t>
            </a:r>
            <a:r>
              <a:rPr lang="cs-CZ" sz="2400" dirty="0"/>
              <a:t>mechanickou </a:t>
            </a:r>
            <a:r>
              <a:rPr lang="cs-CZ" sz="2400" dirty="0" smtClean="0"/>
              <a:t>pevnost, nízkou hustotou</a:t>
            </a:r>
            <a:r>
              <a:rPr lang="cs-CZ" sz="2400" dirty="0"/>
              <a:t> </a:t>
            </a:r>
            <a:r>
              <a:rPr lang="cs-CZ" sz="2400" dirty="0" smtClean="0"/>
              <a:t>a je odolný vůči korozi.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605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1175771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Chrom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831431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188274" y="213285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je světle bílý, lesklý, velmi tvrdý a zároveň křehký kov.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848" y="2708920"/>
            <a:ext cx="56886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Chrom je nejtvrdším </a:t>
            </a:r>
            <a:r>
              <a:rPr lang="cs-CZ" sz="2400" dirty="0" smtClean="0"/>
              <a:t>kovem </a:t>
            </a:r>
            <a:r>
              <a:rPr lang="cs-CZ" sz="2400" dirty="0"/>
              <a:t>a vyznačuje se mimořádně nízkou reaktivitou a vysokou chemickou odolností.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0465" y="4452968"/>
            <a:ext cx="8361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Používá se v metalurgii při výrobě legovaných ocelí a dalších </a:t>
            </a:r>
            <a:r>
              <a:rPr lang="cs-CZ" sz="2400" dirty="0" smtClean="0"/>
              <a:t>slitin.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5919663"/>
            <a:ext cx="81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Chrom </a:t>
            </a:r>
            <a:r>
              <a:rPr lang="cs-CZ" sz="2400" dirty="0"/>
              <a:t>zlepšuje také její žáruvzdornost a </a:t>
            </a:r>
            <a:r>
              <a:rPr lang="cs-CZ" sz="2400" dirty="0" err="1"/>
              <a:t>žárupevnost</a:t>
            </a:r>
            <a:r>
              <a:rPr lang="cs-CZ" sz="2400" dirty="0"/>
              <a:t>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5046275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Tenká </a:t>
            </a:r>
            <a:r>
              <a:rPr lang="cs-CZ" sz="2400" dirty="0"/>
              <a:t>vrstva chromu chrání povrch kovových předmětů před korozí a zvyšuje jejich tvrdost.</a:t>
            </a:r>
          </a:p>
        </p:txBody>
      </p:sp>
    </p:spTree>
    <p:extLst>
      <p:ext uri="{BB962C8B-B14F-4D97-AF65-F5344CB8AC3E}">
        <p14:creationId xmlns:p14="http://schemas.microsoft.com/office/powerpoint/2010/main" val="425211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2416944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Slinuté karbidy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6165" y="4509120"/>
            <a:ext cx="105336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Použití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915816" y="1546339"/>
            <a:ext cx="44997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jsou výrobky práškové metalurgie.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1241" y="2132856"/>
            <a:ext cx="86734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Vyrábí se spékáním kovových prášků různých prvků </a:t>
            </a:r>
          </a:p>
          <a:p>
            <a:r>
              <a:rPr lang="cs-CZ" sz="2400" dirty="0" smtClean="0"/>
              <a:t>                                                             (</a:t>
            </a:r>
            <a:r>
              <a:rPr lang="cs-CZ" sz="2400" dirty="0" err="1" smtClean="0"/>
              <a:t>Wo</a:t>
            </a:r>
            <a:r>
              <a:rPr lang="cs-CZ" sz="2400" dirty="0" smtClean="0"/>
              <a:t>, Ti, Ta, </a:t>
            </a:r>
            <a:r>
              <a:rPr lang="cs-CZ" sz="2400" dirty="0" err="1" smtClean="0"/>
              <a:t>Fe</a:t>
            </a:r>
            <a:r>
              <a:rPr lang="cs-CZ" sz="2400" dirty="0" smtClean="0"/>
              <a:t>, </a:t>
            </a:r>
            <a:r>
              <a:rPr lang="cs-CZ" sz="2400" dirty="0" err="1" smtClean="0"/>
              <a:t>Mo</a:t>
            </a:r>
            <a:r>
              <a:rPr lang="cs-CZ" sz="2400" dirty="0" smtClean="0"/>
              <a:t>, </a:t>
            </a:r>
            <a:r>
              <a:rPr lang="cs-CZ" sz="2400" dirty="0" err="1" smtClean="0"/>
              <a:t>Nb</a:t>
            </a:r>
            <a:r>
              <a:rPr lang="cs-CZ" sz="2400" dirty="0" smtClean="0"/>
              <a:t>, Co, Ni, </a:t>
            </a:r>
            <a:r>
              <a:rPr lang="cs-CZ" sz="2400" dirty="0" err="1" smtClean="0"/>
              <a:t>Zn</a:t>
            </a:r>
            <a:r>
              <a:rPr lang="cs-CZ" sz="2400" dirty="0" smtClean="0"/>
              <a:t>).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79512" y="3030051"/>
            <a:ext cx="87484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Kovové prášky se smísí v určitém poměru, prášek se lisuje do požadovaných tvarů, zahřívá se na několik set </a:t>
            </a:r>
            <a:r>
              <a:rPr lang="cs-CZ" sz="2400" baseline="30000" dirty="0" err="1" smtClean="0"/>
              <a:t>o</a:t>
            </a:r>
            <a:r>
              <a:rPr lang="cs-CZ" sz="2400" dirty="0" err="1" smtClean="0"/>
              <a:t>C</a:t>
            </a:r>
            <a:r>
              <a:rPr lang="cs-CZ" sz="2400" dirty="0" smtClean="0"/>
              <a:t> – dochází ke slinutí.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22838" y="3903439"/>
            <a:ext cx="86618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Slinuté karbidy jsou mnohem tvrdší než rychlořezné oceli.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547664" y="4509120"/>
            <a:ext cx="73803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Používají se v brusných a řezných kotoučích, vrtácích …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22838" y="5085184"/>
            <a:ext cx="87051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Řezné nástroje ze slinutých karbidů se hodí k obrábění nejrůzněj­ších druhů materiálů, od </a:t>
            </a:r>
            <a:r>
              <a:rPr lang="cs-CZ" sz="2400" dirty="0" smtClean="0"/>
              <a:t>měkkých (mosazi </a:t>
            </a:r>
            <a:r>
              <a:rPr lang="cs-CZ" sz="2400" dirty="0"/>
              <a:t>a slitiny </a:t>
            </a:r>
            <a:r>
              <a:rPr lang="cs-CZ" sz="2400" dirty="0" smtClean="0"/>
              <a:t>Al), </a:t>
            </a:r>
            <a:r>
              <a:rPr lang="cs-CZ" sz="2400" dirty="0"/>
              <a:t>až po nejtvrdší materiály, </a:t>
            </a:r>
            <a:r>
              <a:rPr lang="cs-CZ" sz="2400" dirty="0" smtClean="0"/>
              <a:t>(bílá </a:t>
            </a:r>
            <a:r>
              <a:rPr lang="cs-CZ" sz="2400" dirty="0"/>
              <a:t>litina a žáropevné slitiny o velké </a:t>
            </a:r>
            <a:r>
              <a:rPr lang="cs-CZ" sz="2400" dirty="0" smtClean="0"/>
              <a:t>pevnosti).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57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5795" y="2204864"/>
            <a:ext cx="4531503" cy="396506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613380"/>
            <a:ext cx="2016224" cy="2016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003" y="1582973"/>
            <a:ext cx="2853342" cy="28115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6003" y="1598997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Vrtáky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436826"/>
            <a:ext cx="1464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Pilový kotouč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69446" y="2204864"/>
            <a:ext cx="731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Fréza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7605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8592480" cy="36009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se nejvíce používá cín?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se používá zinek?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se používá hořčík?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se používá chrom a jaké má vlastnosti?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prášková metalurgie?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slouží výrobky </a:t>
            </a:r>
            <a:r>
              <a:rPr lang="cs-CZ" sz="2800" dirty="0" err="1" smtClean="0"/>
              <a:t>výrobky</a:t>
            </a:r>
            <a:r>
              <a:rPr lang="cs-CZ" sz="2800" dirty="0" smtClean="0"/>
              <a:t> z práškové metalurgie?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Se kterými </a:t>
            </a:r>
            <a:r>
              <a:rPr lang="cs-CZ" sz="2800" dirty="0" smtClean="0"/>
              <a:t>mosaznými </a:t>
            </a:r>
            <a:r>
              <a:rPr lang="cs-CZ" sz="2800" dirty="0"/>
              <a:t>výrobky se  setkají instalatéři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916832"/>
            <a:ext cx="76328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http://www.tumlikovo.cz/slinute-karbidy-v-nastrojarstvi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http://cs.wikipedia.org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http://www.stark.cz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www.eva.cz/zbozi/40634/kotouc-pilovy</a:t>
            </a:r>
          </a:p>
          <a:p>
            <a:r>
              <a:rPr lang="cs-CZ" sz="2000" dirty="0"/>
              <a:t>http://www.mmspektrum.com</a:t>
            </a:r>
            <a:r>
              <a:rPr lang="cs-CZ" sz="2000" dirty="0" smtClean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1498</TotalTime>
  <Words>755</Words>
  <Application>Microsoft Office PowerPoint</Application>
  <PresentationFormat>Předvádění na obrazovce (4:3)</PresentationFormat>
  <Paragraphs>161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117</cp:revision>
  <dcterms:created xsi:type="dcterms:W3CDTF">2013-10-22T09:36:31Z</dcterms:created>
  <dcterms:modified xsi:type="dcterms:W3CDTF">2014-02-11T21:31:30Z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