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3"/>
  </p:notesMasterIdLst>
  <p:sldIdLst>
    <p:sldId id="296" r:id="rId3"/>
    <p:sldId id="256" r:id="rId4"/>
    <p:sldId id="282" r:id="rId5"/>
    <p:sldId id="283" r:id="rId6"/>
    <p:sldId id="286" r:id="rId7"/>
    <p:sldId id="290" r:id="rId8"/>
    <p:sldId id="288" r:id="rId9"/>
    <p:sldId id="291" r:id="rId10"/>
    <p:sldId id="294" r:id="rId11"/>
    <p:sldId id="29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microsoft.com/office/2007/relationships/hdphoto" Target="../media/hdphoto1.wdp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14.jpe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521222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b="0" smtClean="0"/>
                        <a:t>Technické materiály - nekovy - plasty pro instalatéry</a:t>
                      </a:r>
                      <a:endParaRPr lang="cs-CZ" sz="1200" b="0" dirty="0"/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Polyetylen,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polypropylen, polyvinylchlorid,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r>
                        <a:rPr lang="cs-CZ" sz="1200" dirty="0" err="1" smtClean="0"/>
                        <a:t>olyvinylidenfluorid</a:t>
                      </a:r>
                      <a:r>
                        <a:rPr lang="cs-CZ" sz="1200" dirty="0" smtClean="0"/>
                        <a:t>, vícevrstvé trubky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nekovy - plasty pro instalatéry</a:t>
            </a:r>
          </a:p>
          <a:p>
            <a:pPr algn="ctr"/>
            <a:r>
              <a:rPr lang="cs-CZ" sz="2400" b="1" dirty="0" smtClean="0"/>
              <a:t>VY_32_INOVACE_09_177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3330142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Plasty pro instalatéry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031231"/>
            <a:ext cx="8840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instalatérské praxi jsou nejvíce používány </a:t>
            </a:r>
            <a:r>
              <a:rPr lang="cs-CZ" sz="2400" b="1" dirty="0" smtClean="0"/>
              <a:t>termoplasty a termosety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070" y="2420888"/>
            <a:ext cx="5967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Nejvíce používané výrobky pro instalatéry jsou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681998" y="2420888"/>
            <a:ext cx="21823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plastové trubky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732240" y="2941695"/>
            <a:ext cx="23671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lastové tvarovky</a:t>
            </a:r>
            <a:endParaRPr lang="cs-CZ" sz="2400" dirty="0"/>
          </a:p>
        </p:txBody>
      </p:sp>
      <p:cxnSp>
        <p:nvCxnSpPr>
          <p:cNvPr id="12" name="Přímá spojnice se šipkou 11"/>
          <p:cNvCxnSpPr>
            <a:stCxn id="7" idx="3"/>
            <a:endCxn id="3" idx="1"/>
          </p:cNvCxnSpPr>
          <p:nvPr/>
        </p:nvCxnSpPr>
        <p:spPr>
          <a:xfrm>
            <a:off x="6150858" y="2651721"/>
            <a:ext cx="5311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150858" y="2636912"/>
            <a:ext cx="581382" cy="52080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83070" y="2780928"/>
            <a:ext cx="53002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Plastové trubky se vyrábějí vytlačováním </a:t>
            </a:r>
          </a:p>
          <a:p>
            <a:r>
              <a:rPr lang="cs-CZ" sz="2400" dirty="0" smtClean="0"/>
              <a:t>na výrobních linkách.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446" y="3501008"/>
            <a:ext cx="45484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Plastové tvarovky se vyrábějí </a:t>
            </a:r>
          </a:p>
          <a:p>
            <a:r>
              <a:rPr lang="cs-CZ" sz="2400" dirty="0" smtClean="0"/>
              <a:t>vstřikováním plastového materiálu </a:t>
            </a:r>
          </a:p>
          <a:p>
            <a:r>
              <a:rPr lang="cs-CZ" sz="2400" dirty="0" smtClean="0"/>
              <a:t>do forem, ve kterých ztvrdnou.</a:t>
            </a:r>
            <a:endParaRPr lang="cs-CZ" sz="24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09" y="4725144"/>
            <a:ext cx="2705504" cy="18002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028" y="3823452"/>
            <a:ext cx="4163452" cy="277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3" grpId="0"/>
      <p:bldP spid="9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1556792"/>
            <a:ext cx="2050177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Polyetylen (PE)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04864"/>
            <a:ext cx="3615931" cy="3059634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159958" y="4437112"/>
            <a:ext cx="4472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Nejvíce používaný v instalatérské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raxi je PE-X (síťovaný polyetylen).</a:t>
            </a:r>
            <a:endParaRPr lang="cs-CZ" sz="2400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189501"/>
              </p:ext>
            </p:extLst>
          </p:nvPr>
        </p:nvGraphicFramePr>
        <p:xfrm>
          <a:off x="179512" y="2204864"/>
          <a:ext cx="4824536" cy="19812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38281"/>
                <a:gridCol w="2086255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Druhy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Označení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err="1" smtClean="0"/>
                        <a:t>Nízkohustotný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LDPE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err="1" smtClean="0"/>
                        <a:t>Středněhustotný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MDPE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err="1" smtClean="0"/>
                        <a:t>Vysokohustotný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HDPE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Síťovaný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PE-X</a:t>
                      </a:r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1887140" y="5427406"/>
            <a:ext cx="6811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Velmi dobré mechanické </a:t>
            </a:r>
            <a:r>
              <a:rPr lang="cs-CZ" sz="2400" dirty="0"/>
              <a:t>v</a:t>
            </a:r>
            <a:r>
              <a:rPr lang="cs-CZ" sz="2400" dirty="0" smtClean="0"/>
              <a:t>lastnosti, </a:t>
            </a:r>
            <a:r>
              <a:rPr lang="cs-CZ" sz="2400" u="sng" dirty="0" smtClean="0"/>
              <a:t>nedá</a:t>
            </a:r>
            <a:r>
              <a:rPr lang="cs-CZ" sz="2400" dirty="0" smtClean="0"/>
              <a:t> se svařovat.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1744" y="5420428"/>
            <a:ext cx="14104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Vlastnosti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9512" y="6063679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6063679"/>
            <a:ext cx="4989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podlahové vytápění, rozvody vody.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92352" y="1556792"/>
            <a:ext cx="3000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patří mezi termosety.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  <p:bldP spid="22" grpId="0"/>
      <p:bldP spid="23" grpId="0" animBg="1"/>
      <p:bldP spid="24" grpId="0" animBg="1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1556792"/>
            <a:ext cx="2393860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Polypropylen (PP)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517020"/>
            <a:ext cx="2918711" cy="186805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63163" y="2132856"/>
            <a:ext cx="7970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Rozdělují se podle teploty, kterým mohou být trvale vystaveny.</a:t>
            </a:r>
            <a:endParaRPr lang="cs-CZ" sz="24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151945"/>
              </p:ext>
            </p:extLst>
          </p:nvPr>
        </p:nvGraphicFramePr>
        <p:xfrm>
          <a:off x="251520" y="2708920"/>
          <a:ext cx="4032448" cy="1584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88713"/>
                <a:gridCol w="1743735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Druhy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Teplota (</a:t>
                      </a:r>
                      <a:r>
                        <a:rPr lang="cs-CZ" sz="2000" baseline="30000" dirty="0" err="1" smtClean="0"/>
                        <a:t>o</a:t>
                      </a:r>
                      <a:r>
                        <a:rPr lang="cs-CZ" sz="2000" baseline="0" dirty="0" err="1" smtClean="0"/>
                        <a:t>C</a:t>
                      </a:r>
                      <a:r>
                        <a:rPr lang="cs-CZ" sz="2000" baseline="0" dirty="0" smtClean="0"/>
                        <a:t>)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PP-H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40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PP-B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75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PP-R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100</a:t>
                      </a:r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509120"/>
            <a:ext cx="3213814" cy="212915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475656" y="4725144"/>
            <a:ext cx="3452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Nejvíce používaný je PP-R.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725144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445224"/>
            <a:ext cx="51834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Potrubí na rozvody teplé i studené vody,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rmatury, zápachové uzávěry.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2780928"/>
            <a:ext cx="1711322" cy="1387251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2699792" y="1556792"/>
            <a:ext cx="3224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patří mezi termoplasty.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/>
      <p:bldP spid="15" grpId="0"/>
      <p:bldP spid="16" grpId="0" animBg="1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556792"/>
            <a:ext cx="2898742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Polyvinylchlorid (PVC)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729883"/>
            <a:ext cx="3050654" cy="3435421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79512" y="2103239"/>
            <a:ext cx="3879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Obchodní název – NOVODUR.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55739" y="1556792"/>
            <a:ext cx="3224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patří mezi termoplasty.</a:t>
            </a:r>
            <a:endParaRPr lang="cs-CZ" sz="2400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483852"/>
              </p:ext>
            </p:extLst>
          </p:nvPr>
        </p:nvGraphicFramePr>
        <p:xfrm>
          <a:off x="179512" y="2636912"/>
          <a:ext cx="5184576" cy="11887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942631"/>
                <a:gridCol w="2241945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Druhy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Označení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Tvrdý (neměkčený)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PVC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Měkčený (chlorovaný)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C-PVC</a:t>
                      </a:r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9512" y="4005064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2" y="4653794"/>
            <a:ext cx="55082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PVC je nejstarší plast používaný na rozvody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nitřní kanalizace.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478323"/>
            <a:ext cx="56360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C-PVC má lepší vlastnosti, odolává teplotám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ž 100 </a:t>
            </a:r>
            <a:r>
              <a:rPr lang="cs-CZ" sz="2400" baseline="30000" dirty="0" err="1" smtClean="0"/>
              <a:t>o</a:t>
            </a:r>
            <a:r>
              <a:rPr lang="cs-CZ" sz="2400" dirty="0" err="1" smtClean="0"/>
              <a:t>C</a:t>
            </a:r>
            <a:r>
              <a:rPr lang="cs-CZ" sz="2400" dirty="0" smtClean="0"/>
              <a:t>, rozvody</a:t>
            </a:r>
            <a:r>
              <a:rPr lang="cs-CZ" sz="2400" dirty="0"/>
              <a:t> </a:t>
            </a:r>
            <a:r>
              <a:rPr lang="cs-CZ" sz="2400" dirty="0" smtClean="0"/>
              <a:t>vnitřní kanalizace.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4" grpId="0" animBg="1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1556792"/>
            <a:ext cx="44837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Akrylonitrid</a:t>
            </a:r>
            <a:r>
              <a:rPr lang="cs-CZ" sz="2400" dirty="0" smtClean="0"/>
              <a:t>-butadien-styren (ABS)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428" y="2132856"/>
            <a:ext cx="3636052" cy="221131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512" y="2103239"/>
            <a:ext cx="5010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velmi pružný a houževnatý materiál.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2607295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407495"/>
            <a:ext cx="3579313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Polyvinylidenfluorid</a:t>
            </a:r>
            <a:r>
              <a:rPr lang="cs-CZ" sz="2400" dirty="0" smtClean="0"/>
              <a:t> (PVDF)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125" y="5055567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4759" y="4365104"/>
            <a:ext cx="3307721" cy="220064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79512" y="3183359"/>
            <a:ext cx="3554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Trubky, tvarovky, armatury.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589240"/>
            <a:ext cx="4986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Odolává teplotám od -40</a:t>
            </a:r>
            <a:r>
              <a:rPr lang="cs-CZ" sz="2400" baseline="30000" dirty="0"/>
              <a:t>o</a:t>
            </a:r>
            <a:r>
              <a:rPr lang="cs-CZ" sz="2400" dirty="0"/>
              <a:t>C</a:t>
            </a:r>
            <a:r>
              <a:rPr lang="cs-CZ" sz="2400" dirty="0" smtClean="0"/>
              <a:t> do +140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C.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53483" y="5055567"/>
            <a:ext cx="2547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Odolává UV záření.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6063679"/>
            <a:ext cx="5507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Trubky, tvarovky, armatury – je však drahý!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62115" y="3645024"/>
            <a:ext cx="52039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Má velmi dobré vlastnosti = je </a:t>
            </a:r>
            <a:r>
              <a:rPr lang="cs-CZ" sz="2400" dirty="0" smtClean="0"/>
              <a:t>ale drahý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677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 animBg="1"/>
      <p:bldP spid="12" grpId="0" animBg="1"/>
      <p:bldP spid="13" grpId="0" animBg="1"/>
      <p:bldP spid="15" grpId="0"/>
      <p:bldP spid="16" grpId="0"/>
      <p:bldP spid="17" grpId="0"/>
      <p:bldP spid="18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556792"/>
            <a:ext cx="2345129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Vícevrstvé trubky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509120"/>
            <a:ext cx="3977438" cy="216024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87991" y="2132856"/>
            <a:ext cx="79411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Nevýhoda plastů </a:t>
            </a:r>
            <a:r>
              <a:rPr lang="cs-CZ" sz="2400" dirty="0" smtClean="0"/>
              <a:t>- velká tepelná roztažnost</a:t>
            </a:r>
            <a:r>
              <a:rPr lang="cs-CZ" sz="2400" dirty="0"/>
              <a:t>, </a:t>
            </a:r>
            <a:endParaRPr lang="cs-CZ" sz="2400" dirty="0" smtClean="0"/>
          </a:p>
          <a:p>
            <a:r>
              <a:rPr lang="cs-CZ" sz="2400" u="sng" dirty="0" smtClean="0"/>
              <a:t>až </a:t>
            </a:r>
            <a:r>
              <a:rPr lang="cs-CZ" sz="2400" u="sng" dirty="0"/>
              <a:t>10x</a:t>
            </a:r>
            <a:r>
              <a:rPr lang="cs-CZ" sz="2400" dirty="0"/>
              <a:t> </a:t>
            </a:r>
            <a:r>
              <a:rPr lang="cs-CZ" sz="2400" dirty="0" smtClean="0"/>
              <a:t>více ve srovnání s ocelovými nebo měděnými trubkami.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3039343"/>
            <a:ext cx="49265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Princip vícevrstvých plastových trubek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3133" y="4509120"/>
            <a:ext cx="133414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Označení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3573016"/>
            <a:ext cx="8442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trubky se vkládá hliníková fólie, která snižuje až 3x roztahování 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rubky při srovnání s trubkou bez fólie.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133" y="5631631"/>
            <a:ext cx="10264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Použití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5055567"/>
            <a:ext cx="4121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PP-AL-PP, PE-AL-PE, PEX-AL-PEX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6135687"/>
            <a:ext cx="346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Vytápění – trubní rozvody.</a:t>
            </a:r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4" grpId="0" animBg="1"/>
      <p:bldP spid="15" grpId="0" animBg="1"/>
      <p:bldP spid="16" grpId="0"/>
      <p:bldP spid="17" grpId="0" animBg="1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8416278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plasty jsou nejvíce používány instalatéry?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instalatérské výrobky se vyrábějí z plastů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Který plast je nejvíce používaný instalatéry a k čemu?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Který plast je v instalatérské praxi nejdéle používaný?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plasty snášejí vyšší teploty?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je snížena tepelná roztažnost vícevrstvých trub?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916832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  <a:p>
            <a:r>
              <a:rPr lang="cs-CZ" sz="2000" dirty="0"/>
              <a:t>http://www.termolux.cz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http://www.wavin-osma.cz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http://www.sag-cz.cz/</a:t>
            </a:r>
            <a:endParaRPr lang="cs-CZ" sz="2000" dirty="0" smtClean="0"/>
          </a:p>
          <a:p>
            <a:r>
              <a:rPr lang="cs-CZ" sz="2000" dirty="0"/>
              <a:t>http://</a:t>
            </a:r>
            <a:r>
              <a:rPr lang="cs-CZ" sz="2000" dirty="0" smtClean="0"/>
              <a:t>www.georgefischer.cz</a:t>
            </a:r>
          </a:p>
          <a:p>
            <a:r>
              <a:rPr lang="cs-CZ" sz="2000" dirty="0"/>
              <a:t>http://www.tlakinfo.cz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http://www.triker.cz/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1627</TotalTime>
  <Words>507</Words>
  <Application>Microsoft Office PowerPoint</Application>
  <PresentationFormat>Předvádění na obrazovce (4:3)</PresentationFormat>
  <Paragraphs>154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125</cp:revision>
  <dcterms:created xsi:type="dcterms:W3CDTF">2013-10-22T09:36:31Z</dcterms:created>
  <dcterms:modified xsi:type="dcterms:W3CDTF">2014-02-11T21:34:04Z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